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7.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8.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84.xml" ContentType="application/vnd.openxmlformats-officedocument.presentationml.slideLayout+xml"/>
  <Override PartName="/ppt/theme/theme10.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1.xml" ContentType="application/vnd.openxmlformats-officedocument.theme+xml"/>
  <Override PartName="/ppt/tags/tag12.xml" ContentType="application/vnd.openxmlformats-officedocument.presentationml.tags+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2.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3.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5.xml" ContentType="application/vnd.openxmlformats-officedocument.presentationml.tags+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4"/>
    <p:sldMasterId id="2147483933" r:id="rId5"/>
    <p:sldMasterId id="2147483957" r:id="rId6"/>
    <p:sldMasterId id="2147483986" r:id="rId7"/>
    <p:sldMasterId id="2147484003" r:id="rId8"/>
    <p:sldMasterId id="2147484028" r:id="rId9"/>
    <p:sldMasterId id="2147484077" r:id="rId10"/>
    <p:sldMasterId id="2147484100" r:id="rId11"/>
    <p:sldMasterId id="2147484148" r:id="rId12"/>
    <p:sldMasterId id="2147484189" r:id="rId13"/>
    <p:sldMasterId id="2147484191" r:id="rId14"/>
    <p:sldMasterId id="2147484194" r:id="rId15"/>
    <p:sldMasterId id="2147484237" r:id="rId16"/>
  </p:sldMasterIdLst>
  <p:notesMasterIdLst>
    <p:notesMasterId r:id="rId55"/>
  </p:notesMasterIdLst>
  <p:sldIdLst>
    <p:sldId id="264" r:id="rId17"/>
    <p:sldId id="275" r:id="rId18"/>
    <p:sldId id="2147479908" r:id="rId19"/>
    <p:sldId id="279" r:id="rId20"/>
    <p:sldId id="282" r:id="rId21"/>
    <p:sldId id="261" r:id="rId22"/>
    <p:sldId id="280" r:id="rId23"/>
    <p:sldId id="271" r:id="rId24"/>
    <p:sldId id="276" r:id="rId25"/>
    <p:sldId id="2147483370" r:id="rId26"/>
    <p:sldId id="274" r:id="rId27"/>
    <p:sldId id="288" r:id="rId28"/>
    <p:sldId id="267" r:id="rId29"/>
    <p:sldId id="287" r:id="rId30"/>
    <p:sldId id="268" r:id="rId31"/>
    <p:sldId id="265" r:id="rId32"/>
    <p:sldId id="269" r:id="rId33"/>
    <p:sldId id="258" r:id="rId34"/>
    <p:sldId id="284" r:id="rId35"/>
    <p:sldId id="273" r:id="rId36"/>
    <p:sldId id="266" r:id="rId37"/>
    <p:sldId id="283" r:id="rId38"/>
    <p:sldId id="263" r:id="rId39"/>
    <p:sldId id="285" r:id="rId40"/>
    <p:sldId id="256" r:id="rId41"/>
    <p:sldId id="286" r:id="rId42"/>
    <p:sldId id="2147483647" r:id="rId43"/>
    <p:sldId id="2147309620" r:id="rId44"/>
    <p:sldId id="281" r:id="rId45"/>
    <p:sldId id="272" r:id="rId46"/>
    <p:sldId id="262" r:id="rId47"/>
    <p:sldId id="257" r:id="rId48"/>
    <p:sldId id="260" r:id="rId49"/>
    <p:sldId id="259" r:id="rId50"/>
    <p:sldId id="270" r:id="rId51"/>
    <p:sldId id="278" r:id="rId52"/>
    <p:sldId id="2147481679" r:id="rId53"/>
    <p:sldId id="27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2F5E43-0F5F-4A0F-B129-CB0FF390E99D}">
          <p14:sldIdLst>
            <p14:sldId id="264"/>
            <p14:sldId id="275"/>
          </p14:sldIdLst>
        </p14:section>
        <p14:section name="Overview" id="{BF0B9D81-1620-46A2-B378-C13BA9D2DB54}">
          <p14:sldIdLst>
            <p14:sldId id="2147479908"/>
            <p14:sldId id="279"/>
            <p14:sldId id="282"/>
            <p14:sldId id="261"/>
          </p14:sldIdLst>
        </p14:section>
        <p14:section name="Framework" id="{24DD32CA-7C35-4458-B107-FB7FBEB3FA62}">
          <p14:sldIdLst>
            <p14:sldId id="280"/>
            <p14:sldId id="271"/>
            <p14:sldId id="276"/>
            <p14:sldId id="2147483370"/>
          </p14:sldIdLst>
        </p14:section>
        <p14:section name="Project Inventory" id="{D9EB48D8-CF66-4C9B-9E2E-2551DB2D5E16}">
          <p14:sldIdLst>
            <p14:sldId id="274"/>
            <p14:sldId id="288"/>
            <p14:sldId id="267"/>
            <p14:sldId id="287"/>
            <p14:sldId id="268"/>
            <p14:sldId id="265"/>
            <p14:sldId id="269"/>
          </p14:sldIdLst>
        </p14:section>
        <p14:section name="Key Results" id="{382C607F-EE3D-45EC-B7C1-55601E4CB6F8}">
          <p14:sldIdLst>
            <p14:sldId id="258"/>
            <p14:sldId id="284"/>
          </p14:sldIdLst>
        </p14:section>
        <p14:section name="Dependencies" id="{4E131818-621E-4292-B2A0-BE212DFDB779}">
          <p14:sldIdLst>
            <p14:sldId id="273"/>
            <p14:sldId id="266"/>
          </p14:sldIdLst>
        </p14:section>
        <p14:section name="Next Steps" id="{B92A4B9F-3272-42E8-B4E0-F99C4FE3D2CE}">
          <p14:sldIdLst>
            <p14:sldId id="283"/>
          </p14:sldIdLst>
        </p14:section>
        <p14:section name="References" id="{00E49D4C-BDD0-40BA-AFCF-B85592447566}">
          <p14:sldIdLst>
            <p14:sldId id="263"/>
            <p14:sldId id="285"/>
            <p14:sldId id="256"/>
          </p14:sldIdLst>
        </p14:section>
        <p14:section name="Graveyard" id="{8DB0CAAA-BCFD-415A-B7AD-B7F4C420E6F9}">
          <p14:sldIdLst>
            <p14:sldId id="286"/>
            <p14:sldId id="2147483647"/>
            <p14:sldId id="2147309620"/>
            <p14:sldId id="281"/>
            <p14:sldId id="272"/>
            <p14:sldId id="262"/>
            <p14:sldId id="257"/>
            <p14:sldId id="260"/>
            <p14:sldId id="259"/>
            <p14:sldId id="270"/>
            <p14:sldId id="278"/>
            <p14:sldId id="2147481679"/>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5B9E"/>
    <a:srgbClr val="44683A"/>
    <a:srgbClr val="2B6692"/>
    <a:srgbClr val="6A9641"/>
    <a:srgbClr val="4B4B4B"/>
    <a:srgbClr val="1F5184"/>
    <a:srgbClr val="F2F2F2"/>
    <a:srgbClr val="267AC0"/>
    <a:srgbClr val="00787E"/>
    <a:srgbClr val="0A4B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B41A0B-D30B-42B9-8467-1D186F344038}" v="7500" dt="2026-02-06T19:57:38.5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195CC-8AC7-4CD7-907B-774447D02EB7}" type="datetimeFigureOut">
              <a:rPr lang="en-US" smtClean="0"/>
              <a:t>2/6/2026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6D093-93FB-41D2-BA41-098CE338E134}" type="slidenum">
              <a:rPr lang="en-US" smtClean="0"/>
              <a:t>‹#›</a:t>
            </a:fld>
            <a:endParaRPr lang="en-US"/>
          </a:p>
        </p:txBody>
      </p:sp>
    </p:spTree>
    <p:extLst>
      <p:ext uri="{BB962C8B-B14F-4D97-AF65-F5344CB8AC3E}">
        <p14:creationId xmlns:p14="http://schemas.microsoft.com/office/powerpoint/2010/main" val="3936843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E9CA6E-20B0-F257-02BB-F94FF4E8E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D87921-EC76-AAA0-A73B-587DADAFCE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C85961-3899-6256-2355-298CC7D19C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30E7D5-EBC2-0E33-17FA-CF868BAF440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4</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667577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703B2-1519-6145-91A6-435408D45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173DD-A0FE-2E27-80A7-086714A3E6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A0B656-55A8-A3F4-C9F7-917039CBEA7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3BE1D6-AF91-066B-61C9-C85647B160C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16</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3032299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DA404-FC9B-31CD-EF2B-C7C1EEA292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E525C-2471-9E16-69C1-1FD8CB68D1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2B4EFF-5D65-0813-8CF2-50BE200C2D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2E8287-F1EA-9770-2519-84EB9951D4A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17</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971041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76D093-93FB-41D2-BA41-098CE338E134}" type="slidenum">
              <a:rPr lang="en-US" smtClean="0"/>
              <a:t>21</a:t>
            </a:fld>
            <a:endParaRPr lang="en-US"/>
          </a:p>
        </p:txBody>
      </p:sp>
    </p:spTree>
    <p:extLst>
      <p:ext uri="{BB962C8B-B14F-4D97-AF65-F5344CB8AC3E}">
        <p14:creationId xmlns:p14="http://schemas.microsoft.com/office/powerpoint/2010/main" val="67138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21609A-87B7-431D-87E0-D6587964C0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646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84823F-38C0-4528-BAF6-26162D9C7A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42092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129E-1F63-7F64-BE94-B839FE37B0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344EDB-73CE-3734-319A-3E6FE94513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D384E2-5379-8293-2139-6362FD9FC28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88C5CA-05C4-FC3C-70B4-229469E8C26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1CC8B2E8-D65B-4DDF-8898-E3AC86954744}" type="slidenum">
              <a:rPr kumimoji="0" lang="en-US" sz="1200" b="0" i="0" u="none" strike="noStrike" kern="1200" cap="none" spc="0" normalizeH="0" baseline="0" noProof="0" smtClean="0">
                <a:ln>
                  <a:noFill/>
                </a:ln>
                <a:solidFill>
                  <a:srgbClr val="44546A"/>
                </a:solidFill>
                <a:effectLst/>
                <a:uLnTx/>
                <a:uFillTx/>
                <a:latin typeface="Calibri" panose="020F0502020204030204"/>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25</a:t>
            </a:fld>
            <a:endParaRPr kumimoji="0" lang="en-US" sz="1200" b="0" i="0" u="none" strike="noStrike" kern="1200" cap="none" spc="0" normalizeH="0" baseline="0" noProof="0">
              <a:ln>
                <a:noFill/>
              </a:ln>
              <a:solidFill>
                <a:srgbClr val="44546A"/>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071091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E827F-1D65-36EC-4195-814EDD9D3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BB6E97-4280-9363-8F7A-B46A5987D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807CD-FC69-FA57-0552-2BAC7F1326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E5E180-6CFD-D462-29E6-62B44A757D90}"/>
              </a:ext>
            </a:extLst>
          </p:cNvPr>
          <p:cNvSpPr>
            <a:spLocks noGrp="1"/>
          </p:cNvSpPr>
          <p:nvPr>
            <p:ph type="sldNum" sz="quarter" idx="5"/>
          </p:nvPr>
        </p:nvSpPr>
        <p:spPr/>
        <p:txBody>
          <a:bodyPr/>
          <a:lstStyle/>
          <a:p>
            <a:fld id="{9476D093-93FB-41D2-BA41-098CE338E134}" type="slidenum">
              <a:rPr lang="en-US" smtClean="0"/>
              <a:t>29</a:t>
            </a:fld>
            <a:endParaRPr lang="en-US"/>
          </a:p>
        </p:txBody>
      </p:sp>
    </p:spTree>
    <p:extLst>
      <p:ext uri="{BB962C8B-B14F-4D97-AF65-F5344CB8AC3E}">
        <p14:creationId xmlns:p14="http://schemas.microsoft.com/office/powerpoint/2010/main" val="2281900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31</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820404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Zscaler Cloud Intenet Egress Security (Prashant)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32</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285065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ADFA7-6C6C-0BCB-17C9-16368D4E0F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1D7B7-28F7-6377-3D5C-4BA47F079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C899A3-8B16-1D37-5252-5B1E822A4770}"/>
              </a:ext>
            </a:extLst>
          </p:cNvPr>
          <p:cNvSpPr>
            <a:spLocks noGrp="1"/>
          </p:cNvSpPr>
          <p:nvPr>
            <p:ph type="body" idx="1"/>
          </p:nvPr>
        </p:nvSpPr>
        <p:spPr/>
        <p:txBody>
          <a:bodyPr/>
          <a:lstStyle/>
          <a:p>
            <a:r>
              <a:rPr lang="en-US"/>
              <a:t>Zscaler Cloud Intenet Egress Security (Prashant)</a:t>
            </a:r>
          </a:p>
        </p:txBody>
      </p:sp>
      <p:sp>
        <p:nvSpPr>
          <p:cNvPr id="4" name="Slide Number Placeholder 3">
            <a:extLst>
              <a:ext uri="{FF2B5EF4-FFF2-40B4-BE49-F238E27FC236}">
                <a16:creationId xmlns:a16="http://schemas.microsoft.com/office/drawing/2014/main" id="{98B155FC-3007-82AE-7B98-8FFF942823F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33</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2180939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15503-C43E-F12C-0F00-606AFDBE5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98E6A-52C6-FEB9-E64F-D57C0EE8E1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F253F-3C48-766D-514A-419F435E37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36BA322-6F2E-2B32-5487-9D13DB09517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5</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633291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Zscaler Cloud Intenet Egress Security (Prashant)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34</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285065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FB923-195D-C3FE-BCC1-8DBC230E66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DB75C3-F88E-E943-C2B0-793B0E46F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AD9F1-D874-67EC-D032-41F82F5C07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1CEC4E-B146-4E78-D768-639EA063B85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35</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373131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798FE-679C-3C34-5095-5C3811EC3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604598-DC47-3D9F-0D28-7AB0186932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EB559D-8E4F-E8CA-DEF6-76F512A6A2C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62A190-658F-C1E3-F9EA-9394C8B323D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36</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4001690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DA26C-C97E-34E7-C473-1711EE576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C49D5-EE2C-6A93-E94E-DA9F0CC26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BDE7A-8854-14AE-1C70-1FF985A837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A11EBE-3994-41FB-7E6A-C11DB644126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38</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401986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6</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632299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3DA2-DD72-F65C-ECE7-4E484A6E2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000E21-A5B4-97D2-BE46-7865C4E3AB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37C98-59BE-8A3C-4DFC-12B4E55409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9190FB-0F86-BD39-7472-B7AF0B95106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8</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418815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D7217-356B-E977-0FF3-8C7CAF995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79EFBC-47D0-30CC-904C-4D10FC6979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A51BE-2189-B267-410A-3337D8BD8F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13E531-6EB3-3174-CF31-F5420FB3CC4F}"/>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9</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849666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4439C-F4FE-9F2D-714F-BDD7DE693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0BB5AF-3154-1794-EE30-D738053B9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ADA1A3-B641-8B63-2504-2C9E3A3A31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226A223-D689-76F0-348E-12DF364089F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12</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421704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F1A5D-E0D1-F404-BBCA-641C2EA76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FD155-758F-3B9B-4121-84A608EEA2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695664-CF87-6F33-294E-645D09C38D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1BFD23-0F5F-9D71-F0AA-3BBBF80C5B5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13</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264456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2D2B9-C067-2CA0-34D5-F08A832536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0CE7C-E118-D403-16B3-DF5EDB6881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015AFC-D455-B4AC-0FFA-5A3B9A6D78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B55803-E8A1-D2D3-EDC5-D821CEE9385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14</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00934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6FD0C-FC92-C231-BEC8-D27C19A69F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09669-2E7E-DE5B-E08D-7978791906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FC57A1-3B33-1285-6CFD-861257F9F40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987561-83F7-5D6D-334B-2300ACB6A1D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15</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03870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2.wdp"/></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112.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png"/><Relationship Id="rId11" Type="http://schemas.openxmlformats.org/officeDocument/2006/relationships/image" Target="../media/image28.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27.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 Id="rId4" Type="http://schemas.openxmlformats.org/officeDocument/2006/relationships/image" Target="../media/image24.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6.xml"/><Relationship Id="rId5" Type="http://schemas.openxmlformats.org/officeDocument/2006/relationships/image" Target="../media/image32.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2.sv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Master" Target="../slideMasters/slideMaster6.xml"/><Relationship Id="rId4" Type="http://schemas.openxmlformats.org/officeDocument/2006/relationships/image" Target="../media/image32.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6.xml"/><Relationship Id="rId5" Type="http://schemas.openxmlformats.org/officeDocument/2006/relationships/image" Target="../media/image32.svg"/><Relationship Id="rId4" Type="http://schemas.openxmlformats.org/officeDocument/2006/relationships/image" Target="../media/image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6.xml"/><Relationship Id="rId5" Type="http://schemas.openxmlformats.org/officeDocument/2006/relationships/image" Target="../media/image32.svg"/><Relationship Id="rId4" Type="http://schemas.openxmlformats.org/officeDocument/2006/relationships/image" Target="../media/image5.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6.xml"/><Relationship Id="rId5" Type="http://schemas.openxmlformats.org/officeDocument/2006/relationships/image" Target="../media/image32.svg"/><Relationship Id="rId4" Type="http://schemas.openxmlformats.org/officeDocument/2006/relationships/image" Target="../media/image5.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31.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6.xml"/><Relationship Id="rId5" Type="http://schemas.openxmlformats.org/officeDocument/2006/relationships/image" Target="../media/image32.svg"/><Relationship Id="rId4" Type="http://schemas.openxmlformats.org/officeDocument/2006/relationships/image" Target="../media/image5.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6.xml"/><Relationship Id="rId5" Type="http://schemas.openxmlformats.org/officeDocument/2006/relationships/image" Target="../media/image32.svg"/><Relationship Id="rId4" Type="http://schemas.openxmlformats.org/officeDocument/2006/relationships/image" Target="../media/image5.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0.emf"/></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30.emf"/></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31.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31.png"/><Relationship Id="rId5" Type="http://schemas.openxmlformats.org/officeDocument/2006/relationships/image" Target="../media/image32.svg"/><Relationship Id="rId4" Type="http://schemas.openxmlformats.org/officeDocument/2006/relationships/image" Target="../media/image5.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31.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2.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2.sv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2.sv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Master" Target="../slideMasters/slideMaster6.xml"/><Relationship Id="rId4" Type="http://schemas.openxmlformats.org/officeDocument/2006/relationships/image" Target="../media/image32.sv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18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2.wdp"/></Relationships>
</file>

<file path=ppt/slideLayouts/_rels/slideLayout182.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183.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7.xml"/><Relationship Id="rId6" Type="http://schemas.openxmlformats.org/officeDocument/2006/relationships/image" Target="../media/image1.png"/><Relationship Id="rId11" Type="http://schemas.openxmlformats.org/officeDocument/2006/relationships/image" Target="../media/image21.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2.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4.xml"/></Relationships>
</file>

<file path=ppt/slideLayouts/_rels/slideLayout25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hyperlink" Target="https://twitter.com/kpmguk" TargetMode="External"/><Relationship Id="rId2" Type="http://schemas.openxmlformats.org/officeDocument/2006/relationships/slideMaster" Target="../slideMasters/slideMaster9.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hyperlink" Target="https://www.youtube.com/user/KPMGUK" TargetMode="External"/><Relationship Id="rId4" Type="http://schemas.openxmlformats.org/officeDocument/2006/relationships/image" Target="../media/image43.svg"/><Relationship Id="rId9" Type="http://schemas.openxmlformats.org/officeDocument/2006/relationships/hyperlink" Target="https://www.linkedin.com/company/1080" TargetMode="External"/></Relationships>
</file>

<file path=ppt/slideLayouts/_rels/slideLayout27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hyperlink" Target="https://twitter.com/kpmguk" TargetMode="External"/><Relationship Id="rId2" Type="http://schemas.openxmlformats.org/officeDocument/2006/relationships/slideMaster" Target="../slideMasters/slideMaster9.xml"/><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hyperlink" Target="https://www.youtube.com/user/KPMGUK" TargetMode="External"/><Relationship Id="rId4" Type="http://schemas.openxmlformats.org/officeDocument/2006/relationships/image" Target="../media/image49.svg"/><Relationship Id="rId9" Type="http://schemas.openxmlformats.org/officeDocument/2006/relationships/hyperlink" Target="https://www.linkedin.com/company/1080" TargetMode="Externa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9.xml"/><Relationship Id="rId4" Type="http://schemas.openxmlformats.org/officeDocument/2006/relationships/image" Target="../media/image5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9.xml"/><Relationship Id="rId4" Type="http://schemas.openxmlformats.org/officeDocument/2006/relationships/image" Target="../media/image55.sv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jpeg"/><Relationship Id="rId1" Type="http://schemas.openxmlformats.org/officeDocument/2006/relationships/slideMaster" Target="../slideMasters/slideMaster9.xml"/><Relationship Id="rId4" Type="http://schemas.openxmlformats.org/officeDocument/2006/relationships/image" Target="../media/image55.sv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jpeg"/><Relationship Id="rId1" Type="http://schemas.openxmlformats.org/officeDocument/2006/relationships/slideMaster" Target="../slideMasters/slideMaster9.xml"/><Relationship Id="rId4" Type="http://schemas.openxmlformats.org/officeDocument/2006/relationships/image" Target="../media/image55.sv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3.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3.xml"/><Relationship Id="rId1" Type="http://schemas.openxmlformats.org/officeDocument/2006/relationships/tags" Target="../tags/tag14.xml"/><Relationship Id="rId4" Type="http://schemas.openxmlformats.org/officeDocument/2006/relationships/image" Target="../media/image60.emf"/></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61.pn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62.jpe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3.jpeg"/><Relationship Id="rId1" Type="http://schemas.openxmlformats.org/officeDocument/2006/relationships/slideMaster" Target="../slideMasters/slideMaster13.xml"/><Relationship Id="rId4" Type="http://schemas.openxmlformats.org/officeDocument/2006/relationships/image" Target="../media/image41.sv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2.wdp"/></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png"/><Relationship Id="rId11" Type="http://schemas.openxmlformats.org/officeDocument/2006/relationships/image" Target="../media/image21.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2.wdp"/></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png"/><Relationship Id="rId11" Type="http://schemas.openxmlformats.org/officeDocument/2006/relationships/image" Target="../media/image21.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21" name="Picture 20" descr="Red outline heart."/>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5169" y="1016179"/>
            <a:ext cx="5222470" cy="4340047"/>
          </a:xfrm>
          <a:prstGeom prst="rect">
            <a:avLst/>
          </a:prstGeom>
        </p:spPr>
      </p:pic>
      <p:pic>
        <p:nvPicPr>
          <p:cNvPr id="3" name="Picture 2">
            <a:extLst>
              <a:ext uri="{FF2B5EF4-FFF2-40B4-BE49-F238E27FC236}">
                <a16:creationId xmlns:a16="http://schemas.microsoft.com/office/drawing/2014/main" id="{BEA8F23F-117B-042D-9DF1-2DACBDA2F256}"/>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2230787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19389946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1_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p:nvPicPr>
        <p:blipFill rotWithShape="1">
          <a:blip r:embed="rId2"/>
          <a:srcRect l="444" t="-1" b="507"/>
          <a:stretch/>
        </p:blipFill>
        <p:spPr>
          <a:xfrm>
            <a:off x="-64" y="0"/>
            <a:ext cx="12192127"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2682980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1_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p:nvPicPr>
        <p:blipFill>
          <a:blip r:embed="rId2"/>
          <a:stretch>
            <a:fillRect/>
          </a:stretch>
        </p:blipFill>
        <p:spPr>
          <a:xfrm>
            <a:off x="-15473" y="-9144"/>
            <a:ext cx="12222945"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80096230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426129322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929" y="1767532"/>
            <a:ext cx="5238478" cy="3973512"/>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399" indent="-171399">
              <a:spcBef>
                <a:spcPts val="1200"/>
              </a:spcBef>
              <a:buClr>
                <a:schemeClr val="tx1"/>
              </a:buClr>
              <a:buFont typeface="Arial" panose="020B0604020202020204" pitchFamily="34" charset="0"/>
              <a:buChar char="•"/>
              <a:defRPr lang="en-US" sz="1300" baseline="0" dirty="0" smtClean="0">
                <a:solidFill>
                  <a:schemeClr val="tx2"/>
                </a:solidFill>
              </a:defRPr>
            </a:lvl3pPr>
            <a:lvl4pPr marL="342797" indent="-171399">
              <a:buClr>
                <a:schemeClr val="tx1"/>
              </a:buClr>
              <a:buFont typeface="Arial" panose="020B0604020202020204" pitchFamily="34" charset="0"/>
              <a:buChar char="–"/>
              <a:defRPr lang="en-US" sz="1300" baseline="0" dirty="0" smtClean="0">
                <a:solidFill>
                  <a:schemeClr val="tx2"/>
                </a:solidFill>
              </a:defRPr>
            </a:lvl4pPr>
            <a:lvl5pPr marL="514196" indent="-171399">
              <a:buClr>
                <a:schemeClr val="tx1"/>
              </a:buClr>
              <a:buFont typeface="Arial" panose="020B0604020202020204" pitchFamily="34" charset="0"/>
              <a:buChar char="•"/>
              <a:defRPr lang="en-US" sz="1300" dirty="0">
                <a:solidFill>
                  <a:schemeClr val="tx2"/>
                </a:solidFill>
              </a:defRPr>
            </a:lvl5pPr>
            <a:lvl6pPr marL="685594" indent="-171399">
              <a:buClr>
                <a:schemeClr val="tx1"/>
              </a:buClr>
              <a:buFont typeface="Arial" panose="020B0604020202020204" pitchFamily="34" charset="0"/>
              <a:buChar char="–"/>
              <a:defRPr sz="1300" baseline="0">
                <a:solidFill>
                  <a:schemeClr val="tx2"/>
                </a:solidFill>
              </a:defRPr>
            </a:lvl6pPr>
            <a:lvl7pPr marL="860167" indent="-172986">
              <a:buFont typeface="Arial" panose="020B0604020202020204" pitchFamily="34" charset="0"/>
              <a:buChar char="•"/>
              <a:defRPr sz="1300"/>
            </a:lvl7pPr>
            <a:lvl8pPr marL="1031565" indent="-171399">
              <a:buFont typeface="Arial" panose="020B0604020202020204" pitchFamily="34" charset="0"/>
              <a:buChar char="–"/>
              <a:defRPr sz="1300"/>
            </a:lvl8pPr>
            <a:lvl9pPr marL="1202964" indent="-171399">
              <a:buFont typeface="Arial" panose="020B0604020202020204" pitchFamily="34" charset="0"/>
              <a:buChar char="•"/>
              <a:defRPr sz="1300" baseline="0"/>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4175" y="1767532"/>
            <a:ext cx="5238478" cy="3973512"/>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399" indent="-171399">
              <a:spcBef>
                <a:spcPts val="1200"/>
              </a:spcBef>
              <a:buClr>
                <a:schemeClr val="tx1"/>
              </a:buClr>
              <a:buFont typeface="Arial" panose="020B0604020202020204" pitchFamily="34" charset="0"/>
              <a:buChar char="•"/>
              <a:defRPr lang="en-US" sz="1300" baseline="0" dirty="0" smtClean="0">
                <a:solidFill>
                  <a:schemeClr val="tx2"/>
                </a:solidFill>
              </a:defRPr>
            </a:lvl3pPr>
            <a:lvl4pPr marL="342797" indent="-171399">
              <a:buClr>
                <a:schemeClr val="tx1"/>
              </a:buClr>
              <a:buFont typeface="Arial" panose="020B0604020202020204" pitchFamily="34" charset="0"/>
              <a:buChar char="–"/>
              <a:defRPr lang="en-US" sz="1300" baseline="0" dirty="0" smtClean="0">
                <a:solidFill>
                  <a:schemeClr val="tx2"/>
                </a:solidFill>
              </a:defRPr>
            </a:lvl4pPr>
            <a:lvl5pPr marL="514196" indent="-171399">
              <a:buClr>
                <a:schemeClr val="tx1"/>
              </a:buClr>
              <a:buFont typeface="Arial" panose="020B0604020202020204" pitchFamily="34" charset="0"/>
              <a:buChar char="•"/>
              <a:defRPr lang="en-US" sz="1300" dirty="0">
                <a:solidFill>
                  <a:schemeClr val="tx2"/>
                </a:solidFill>
              </a:defRPr>
            </a:lvl5pPr>
            <a:lvl6pPr marL="685594" indent="-171399">
              <a:buClr>
                <a:schemeClr val="tx1"/>
              </a:buClr>
              <a:buFont typeface="Arial" panose="020B0604020202020204" pitchFamily="34" charset="0"/>
              <a:buChar char="–"/>
              <a:defRPr sz="1300" baseline="0">
                <a:solidFill>
                  <a:schemeClr val="tx2"/>
                </a:solidFill>
              </a:defRPr>
            </a:lvl6pPr>
            <a:lvl7pPr marL="860167" indent="-172986">
              <a:buFont typeface="Arial" panose="020B0604020202020204" pitchFamily="34" charset="0"/>
              <a:buChar char="•"/>
              <a:defRPr sz="1300"/>
            </a:lvl7pPr>
            <a:lvl8pPr marL="1031565" indent="-171399">
              <a:buFont typeface="Arial" panose="020B0604020202020204" pitchFamily="34" charset="0"/>
              <a:buChar char="–"/>
              <a:defRPr sz="1300"/>
            </a:lvl8pPr>
            <a:lvl9pPr marL="1202964" indent="-171399">
              <a:buFont typeface="Arial" panose="020B0604020202020204" pitchFamily="34" charset="0"/>
              <a:buChar char="•"/>
              <a:defRPr sz="1300" baseline="0"/>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74793396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spTree>
    <p:extLst>
      <p:ext uri="{BB962C8B-B14F-4D97-AF65-F5344CB8AC3E}">
        <p14:creationId xmlns:p14="http://schemas.microsoft.com/office/powerpoint/2010/main" val="2837881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79262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pic>
        <p:nvPicPr>
          <p:cNvPr id="3" name="Picture 2">
            <a:extLst>
              <a:ext uri="{FF2B5EF4-FFF2-40B4-BE49-F238E27FC236}">
                <a16:creationId xmlns:a16="http://schemas.microsoft.com/office/drawing/2014/main" id="{66E40243-9FE3-18B3-3F64-D2A228AF60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67867739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8BED0-B1F2-E4AF-184F-D9F2175D10D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5372366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6647" b="26448"/>
          <a:stretch>
            <a:fillRect/>
          </a:stretch>
        </p:blipFill>
        <p:spPr>
          <a:xfrm>
            <a:off x="5582297" y="347851"/>
            <a:ext cx="6609703" cy="6510149"/>
          </a:xfrm>
          <a:prstGeom prst="rect">
            <a:avLst/>
          </a:prstGeom>
        </p:spPr>
      </p:pic>
    </p:spTree>
    <p:extLst>
      <p:ext uri="{BB962C8B-B14F-4D97-AF65-F5344CB8AC3E}">
        <p14:creationId xmlns:p14="http://schemas.microsoft.com/office/powerpoint/2010/main" val="31552191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6_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CC5674-4245-289D-9546-1C01BD1FA7E0}"/>
              </a:ext>
            </a:extLst>
          </p:cNvPr>
          <p:cNvPicPr>
            <a:picLocks noChangeAspect="1"/>
          </p:cNvPicPr>
          <p:nvPr userDrawn="1"/>
        </p:nvPicPr>
        <p:blipFill rotWithShape="1">
          <a:blip r:embed="rId2"/>
          <a:srcRect t="22987" b="2966"/>
          <a:stretch>
            <a:fillRect/>
          </a:stretch>
        </p:blipFill>
        <p:spPr>
          <a:xfrm>
            <a:off x="0" y="0"/>
            <a:ext cx="12191998" cy="6858000"/>
          </a:xfrm>
          <a:prstGeom prst="rect">
            <a:avLst/>
          </a:prstGeom>
        </p:spPr>
      </p:pic>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alpha val="37000"/>
                </a:srgbClr>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879999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2879773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40"/>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4"/>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7"/>
            <a:ext cx="7472822" cy="6199167"/>
          </a:xfrm>
          <a:prstGeom prst="rect">
            <a:avLst/>
          </a:prstGeom>
        </p:spPr>
      </p:pic>
    </p:spTree>
    <p:extLst>
      <p:ext uri="{BB962C8B-B14F-4D97-AF65-F5344CB8AC3E}">
        <p14:creationId xmlns:p14="http://schemas.microsoft.com/office/powerpoint/2010/main" val="38674885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22550263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49857210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80"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4" y="2565801"/>
            <a:ext cx="2577245" cy="2074945"/>
          </a:xfrm>
          <a:prstGeom prst="roundRect">
            <a:avLst>
              <a:gd name="adj" fmla="val 5726"/>
            </a:avLst>
          </a:prstGeom>
          <a:solidFill>
            <a:schemeClr val="bg2">
              <a:lumMod val="20000"/>
              <a:lumOff val="80000"/>
            </a:schemeClr>
          </a:solidFill>
        </p:spPr>
        <p:txBody>
          <a:bodyPr vert="horz" lIns="402231" tIns="457081" rIns="365665" bIns="182832"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799"/>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337700034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4"/>
            <a:ext cx="6495271" cy="2387483"/>
          </a:xfrm>
          <a:prstGeom prst="roundRect">
            <a:avLst>
              <a:gd name="adj" fmla="val 4392"/>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1" y="3276365"/>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7"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2" y="6028401"/>
            <a:ext cx="2277449" cy="277853"/>
          </a:xfrm>
          <a:prstGeom prst="rect">
            <a:avLst/>
          </a:prstGeom>
        </p:spPr>
      </p:pic>
    </p:spTree>
    <p:extLst>
      <p:ext uri="{BB962C8B-B14F-4D97-AF65-F5344CB8AC3E}">
        <p14:creationId xmlns:p14="http://schemas.microsoft.com/office/powerpoint/2010/main" val="91513574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7"/>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101"/>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4"/>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5" y="5468191"/>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5" y="1087017"/>
            <a:ext cx="4227409" cy="1700598"/>
          </a:xfrm>
          <a:prstGeom prst="roundRect">
            <a:avLst>
              <a:gd name="adj" fmla="val 0"/>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Tree>
    <p:extLst>
      <p:ext uri="{BB962C8B-B14F-4D97-AF65-F5344CB8AC3E}">
        <p14:creationId xmlns:p14="http://schemas.microsoft.com/office/powerpoint/2010/main" val="26726188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5" y="1167898"/>
            <a:ext cx="3685665" cy="890028"/>
          </a:xfrm>
        </p:spPr>
        <p:txBody>
          <a:bodyPr anchor="b">
            <a:noAutofit/>
          </a:bodyPr>
          <a:lstStyle>
            <a:lvl1pPr>
              <a:defRPr sz="3199" b="0" i="0">
                <a:solidFill>
                  <a:schemeClr val="tx2"/>
                </a:solidFill>
                <a:latin typeface="CVS Health Sans Medium"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4"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4"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11"/>
            <a:ext cx="348199" cy="277853"/>
          </a:xfrm>
          <a:prstGeom prst="rect">
            <a:avLst/>
          </a:prstGeom>
        </p:spPr>
      </p:pic>
    </p:spTree>
    <p:extLst>
      <p:ext uri="{BB962C8B-B14F-4D97-AF65-F5344CB8AC3E}">
        <p14:creationId xmlns:p14="http://schemas.microsoft.com/office/powerpoint/2010/main" val="22027643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199" b="0" i="0">
                <a:solidFill>
                  <a:schemeClr val="tx2"/>
                </a:solidFill>
                <a:latin typeface="CVS Health Sans Medium"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37105817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399" b="0" i="0">
                <a:solidFill>
                  <a:srgbClr val="0B315E"/>
                </a:solidFill>
                <a:latin typeface="CVS Health Sans Light" panose="020B0404020202020204" pitchFamily="34" charset="0"/>
              </a:rPr>
              <a:t>?</a:t>
            </a:r>
          </a:p>
        </p:txBody>
      </p:sp>
    </p:spTree>
    <p:extLst>
      <p:ext uri="{BB962C8B-B14F-4D97-AF65-F5344CB8AC3E}">
        <p14:creationId xmlns:p14="http://schemas.microsoft.com/office/powerpoint/2010/main" val="354371030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67255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1"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07027762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199" b="0" i="0">
                <a:solidFill>
                  <a:schemeClr val="tx2"/>
                </a:solidFill>
                <a:latin typeface="CVS Health Sans Medium"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3"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2"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1"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70"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4" y="1266999"/>
            <a:ext cx="8473107" cy="958850"/>
          </a:xfrm>
        </p:spPr>
        <p:txBody>
          <a:bodyPr/>
          <a:lstStyle>
            <a:lvl1pPr>
              <a:defRPr sz="1799"/>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2" y="0"/>
            <a:ext cx="5223735" cy="6858000"/>
          </a:xfrm>
          <a:prstGeom prst="rect">
            <a:avLst/>
          </a:prstGeom>
        </p:spPr>
      </p:pic>
    </p:spTree>
    <p:extLst>
      <p:ext uri="{BB962C8B-B14F-4D97-AF65-F5344CB8AC3E}">
        <p14:creationId xmlns:p14="http://schemas.microsoft.com/office/powerpoint/2010/main" val="14275264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6"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1"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7422409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24029838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9079796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6" y="1773938"/>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1" y="2009782"/>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18171913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6"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4920361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4"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8"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2"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417431267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0" i="0">
                <a:solidFill>
                  <a:srgbClr val="0A4B8C"/>
                </a:solidFill>
                <a:latin typeface="CVS Health Sans Medium"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2" y="-1"/>
            <a:ext cx="12192000" cy="6858001"/>
          </a:xfrm>
          <a:prstGeom prst="rect">
            <a:avLst/>
          </a:prstGeom>
        </p:spPr>
      </p:pic>
    </p:spTree>
    <p:extLst>
      <p:ext uri="{BB962C8B-B14F-4D97-AF65-F5344CB8AC3E}">
        <p14:creationId xmlns:p14="http://schemas.microsoft.com/office/powerpoint/2010/main" val="34243064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38870125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chemeClr val="bg1"/>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997495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a:srcRect l="444" t="-1" b="507"/>
          <a:stretch/>
        </p:blipFill>
        <p:spPr>
          <a:xfrm>
            <a:off x="-64" y="0"/>
            <a:ext cx="12192127"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19812055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24283195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799" b="1" cap="none" baseline="0">
                <a:solidFill>
                  <a:schemeClr val="tx2"/>
                </a:solidFill>
                <a:latin typeface="+mn-lt"/>
              </a:defRPr>
            </a:lvl1pPr>
            <a:lvl2pPr marL="0" indent="0">
              <a:buClr>
                <a:schemeClr val="tx1"/>
              </a:buClr>
              <a:buNone/>
              <a:defRPr sz="1300" baseline="0">
                <a:solidFill>
                  <a:schemeClr val="tx2"/>
                </a:solidFill>
              </a:defRPr>
            </a:lvl2pPr>
            <a:lvl3pPr marL="171399" indent="-171399">
              <a:spcBef>
                <a:spcPts val="1200"/>
              </a:spcBef>
              <a:buClr>
                <a:schemeClr val="tx1"/>
              </a:buClr>
              <a:buFont typeface="Arial" panose="020B0604020202020204" pitchFamily="34" charset="0"/>
              <a:buChar char="•"/>
              <a:defRPr sz="1300" baseline="0">
                <a:solidFill>
                  <a:schemeClr val="tx2"/>
                </a:solidFill>
              </a:defRPr>
            </a:lvl3pPr>
            <a:lvl4pPr marL="342797" indent="-171399">
              <a:buClr>
                <a:schemeClr val="tx1"/>
              </a:buClr>
              <a:buFont typeface="Arial" panose="020B0604020202020204" pitchFamily="34" charset="0"/>
              <a:buChar char="–"/>
              <a:defRPr sz="1300" baseline="0">
                <a:solidFill>
                  <a:schemeClr val="tx2"/>
                </a:solidFill>
              </a:defRPr>
            </a:lvl4pPr>
            <a:lvl5pPr marL="515783" indent="-172986">
              <a:buClr>
                <a:schemeClr val="tx1"/>
              </a:buClr>
              <a:buFont typeface="Arial" panose="020B0604020202020204" pitchFamily="34" charset="0"/>
              <a:buChar char="•"/>
              <a:defRPr sz="1300">
                <a:solidFill>
                  <a:schemeClr val="tx2"/>
                </a:solidFill>
              </a:defRPr>
            </a:lvl5pPr>
            <a:lvl6pPr marL="687182" indent="-171399">
              <a:buClr>
                <a:schemeClr val="tx1"/>
              </a:buClr>
              <a:buFont typeface="Arial" panose="020B0604020202020204" pitchFamily="34" charset="0"/>
              <a:buChar char="–"/>
              <a:defRPr sz="1300" baseline="0">
                <a:solidFill>
                  <a:schemeClr val="tx2"/>
                </a:solidFill>
              </a:defRPr>
            </a:lvl6pPr>
            <a:lvl7pPr marL="860167" indent="-172986">
              <a:buFont typeface="Arial" panose="020B0604020202020204" pitchFamily="34" charset="0"/>
              <a:buChar char="•"/>
              <a:defRPr sz="1300"/>
            </a:lvl7pPr>
            <a:lvl8pPr marL="1031565" indent="-171399">
              <a:buFont typeface="Arial" panose="020B0604020202020204" pitchFamily="34" charset="0"/>
              <a:buChar char="–"/>
              <a:defRPr sz="1300"/>
            </a:lvl8pPr>
            <a:lvl9pPr marL="1202964" indent="-171399">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42397453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1" y="4379002"/>
            <a:ext cx="3582950" cy="1262324"/>
          </a:xfrm>
        </p:spPr>
        <p:txBody>
          <a:bodyPr/>
          <a:lstStyle>
            <a:lvl1pPr>
              <a:defRPr sz="1500" b="1">
                <a:solidFill>
                  <a:schemeClr val="tx2"/>
                </a:solidFill>
                <a:latin typeface="+mn-lt"/>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pic>
        <p:nvPicPr>
          <p:cNvPr id="21" name="Picture 20" descr="Red outline heart."/>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75169" y="1016181"/>
            <a:ext cx="5222470" cy="4340047"/>
          </a:xfrm>
          <a:prstGeom prst="rect">
            <a:avLst/>
          </a:prstGeom>
        </p:spPr>
      </p:pic>
    </p:spTree>
    <p:extLst>
      <p:ext uri="{BB962C8B-B14F-4D97-AF65-F5344CB8AC3E}">
        <p14:creationId xmlns:p14="http://schemas.microsoft.com/office/powerpoint/2010/main" val="171079042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15" name="Text Placeholder 4"/>
          <p:cNvSpPr>
            <a:spLocks noGrp="1"/>
          </p:cNvSpPr>
          <p:nvPr>
            <p:ph type="body" sz="quarter" idx="16" hasCustomPrompt="1"/>
          </p:nvPr>
        </p:nvSpPr>
        <p:spPr>
          <a:xfrm>
            <a:off x="557931" y="4379002"/>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063" rtl="0" eaLnBrk="1" latinLnBrk="0" hangingPunct="1">
              <a:lnSpc>
                <a:spcPct val="108000"/>
              </a:lnSpc>
              <a:spcBef>
                <a:spcPts val="1799"/>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E2CF043F-8065-47E0-BB4A-3C892424CE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Tree>
    <p:extLst>
      <p:ext uri="{BB962C8B-B14F-4D97-AF65-F5344CB8AC3E}">
        <p14:creationId xmlns:p14="http://schemas.microsoft.com/office/powerpoint/2010/main" val="363657359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2" y="0"/>
            <a:ext cx="12192000" cy="6858000"/>
          </a:xfrm>
          <a:prstGeom prst="rect">
            <a:avLst/>
          </a:prstGeom>
          <a:solidFill>
            <a:schemeClr val="bg1">
              <a:lumMod val="85000"/>
            </a:schemeClr>
          </a:solidFill>
        </p:spPr>
        <p:txBody>
          <a:bodyPr anchor="ctr"/>
          <a:lstStyle>
            <a:lvl1pPr marL="0" marR="0" indent="0" algn="ctr" defTabSz="457063"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931" y="4379002"/>
            <a:ext cx="3582950" cy="1262324"/>
          </a:xfrm>
        </p:spPr>
        <p:txBody>
          <a:bodyPr/>
          <a:lstStyle>
            <a:lvl1pPr>
              <a:defRPr sz="1500" b="1">
                <a:solidFill>
                  <a:schemeClr val="bg1"/>
                </a:solidFill>
                <a:latin typeface="+mn-lt"/>
              </a:defRPr>
            </a:lvl1pPr>
            <a:lvl2pPr marL="0" indent="0">
              <a:spcBef>
                <a:spcPts val="0"/>
              </a:spcBef>
              <a:spcAft>
                <a:spcPts val="2399"/>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Tree>
    <p:extLst>
      <p:ext uri="{BB962C8B-B14F-4D97-AF65-F5344CB8AC3E}">
        <p14:creationId xmlns:p14="http://schemas.microsoft.com/office/powerpoint/2010/main" val="283164148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3999">
                <a:solidFill>
                  <a:schemeClr val="tx2"/>
                </a:solidFill>
              </a:defRPr>
            </a:lvl1pPr>
          </a:lstStyle>
          <a:p>
            <a:r>
              <a:rPr lang="en-US"/>
              <a:t>Click to add title</a:t>
            </a:r>
          </a:p>
        </p:txBody>
      </p:sp>
      <p:sp>
        <p:nvSpPr>
          <p:cNvPr id="3" name="Subtitle 2"/>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tx2"/>
                </a:solidFill>
              </a:defRPr>
            </a:lvl1pPr>
            <a:lvl2pPr marL="0" indent="0" algn="l">
              <a:spcBef>
                <a:spcPts val="0"/>
              </a:spcBef>
              <a:buNone/>
              <a:defRPr>
                <a:solidFill>
                  <a:schemeClr val="tx2"/>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1" y="6371584"/>
            <a:ext cx="2798793" cy="201168"/>
          </a:xfrm>
          <a:prstGeom prst="rect">
            <a:avLst/>
          </a:prstGeom>
        </p:spPr>
        <p:txBody>
          <a:bodyPr>
            <a:noAutofit/>
          </a:bodyPr>
          <a:lstStyle>
            <a:lvl1pPr algn="r">
              <a:defRPr sz="1200" b="0">
                <a:solidFill>
                  <a:schemeClr val="tx2"/>
                </a:solidFill>
                <a:latin typeface="+mn-lt"/>
              </a:defRPr>
            </a:lvl1pPr>
            <a:lvl2pPr algn="r">
              <a:defRPr b="1">
                <a:solidFill>
                  <a:schemeClr val="tx2"/>
                </a:solidFill>
                <a:latin typeface="+mn-lt"/>
              </a:defRPr>
            </a:lvl2pPr>
          </a:lstStyle>
          <a:p>
            <a:pPr lvl="0"/>
            <a:r>
              <a:rPr lang="en-US"/>
              <a:t>Click to add date</a:t>
            </a:r>
          </a:p>
          <a:p>
            <a:pPr lvl="1"/>
            <a:endParaRPr lang="en-US"/>
          </a:p>
        </p:txBody>
      </p:sp>
      <p:sp>
        <p:nvSpPr>
          <p:cNvPr id="6" name="Picture Placeholder 5">
            <a:extLst>
              <a:ext uri="{FF2B5EF4-FFF2-40B4-BE49-F238E27FC236}">
                <a16:creationId xmlns:a16="http://schemas.microsoft.com/office/drawing/2014/main" id="{3F869ED5-AC1E-4039-94B8-07F41FF5B239}"/>
              </a:ext>
            </a:extLst>
          </p:cNvPr>
          <p:cNvSpPr>
            <a:spLocks noGrp="1"/>
          </p:cNvSpPr>
          <p:nvPr>
            <p:ph type="pic" sz="quarter" idx="10" hasCustomPrompt="1"/>
          </p:nvPr>
        </p:nvSpPr>
        <p:spPr>
          <a:xfrm>
            <a:off x="2" y="3"/>
            <a:ext cx="12192000" cy="4350553"/>
          </a:xfrm>
          <a:prstGeom prst="rect">
            <a:avLst/>
          </a:prstGeom>
          <a:solidFill>
            <a:schemeClr val="bg1">
              <a:lumMod val="85000"/>
            </a:schemeClr>
          </a:solidFill>
        </p:spPr>
        <p:txBody>
          <a:bodyPr anchor="ctr"/>
          <a:lstStyle>
            <a:lvl1pPr algn="ctr">
              <a:lnSpc>
                <a:spcPct val="80000"/>
              </a:lnSpc>
              <a:defRPr sz="6598" b="1" baseline="0">
                <a:solidFill>
                  <a:schemeClr val="bg2"/>
                </a:solidFill>
                <a:latin typeface="+mn-lt"/>
                <a:cs typeface="Arial" panose="020B0604020202020204" pitchFamily="34" charset="0"/>
              </a:defRPr>
            </a:lvl1pPr>
          </a:lstStyle>
          <a:p>
            <a:r>
              <a:rPr lang="en-US"/>
              <a:t>IMAGE</a:t>
            </a:r>
          </a:p>
        </p:txBody>
      </p:sp>
      <p:pic>
        <p:nvPicPr>
          <p:cNvPr id="5" name="Graphic 4" descr="CVS Health logo in white.">
            <a:extLst>
              <a:ext uri="{FF2B5EF4-FFF2-40B4-BE49-F238E27FC236}">
                <a16:creationId xmlns:a16="http://schemas.microsoft.com/office/drawing/2014/main" id="{463D5C17-C939-4A2E-BEF3-DFD46A1A9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Tree>
    <p:extLst>
      <p:ext uri="{BB962C8B-B14F-4D97-AF65-F5344CB8AC3E}">
        <p14:creationId xmlns:p14="http://schemas.microsoft.com/office/powerpoint/2010/main" val="209418639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67FAB20-8704-40ED-BC6D-0EE8309B35A4}"/>
              </a:ext>
            </a:extLst>
          </p:cNvPr>
          <p:cNvSpPr>
            <a:spLocks noGrp="1"/>
          </p:cNvSpPr>
          <p:nvPr>
            <p:ph type="pic" sz="quarter" idx="10" hasCustomPrompt="1"/>
          </p:nvPr>
        </p:nvSpPr>
        <p:spPr>
          <a:xfrm>
            <a:off x="2" y="3"/>
            <a:ext cx="12192000" cy="4350553"/>
          </a:xfrm>
          <a:prstGeom prst="rect">
            <a:avLst/>
          </a:prstGeom>
          <a:solidFill>
            <a:schemeClr val="bg1">
              <a:lumMod val="85000"/>
            </a:schemeClr>
          </a:solidFill>
        </p:spPr>
        <p:txBody>
          <a:bodyPr anchor="ctr"/>
          <a:lstStyle>
            <a:lvl1pPr algn="ctr">
              <a:lnSpc>
                <a:spcPct val="80000"/>
              </a:lnSpc>
              <a:defRPr sz="6598" b="1" baseline="0">
                <a:solidFill>
                  <a:schemeClr val="bg2"/>
                </a:solidFill>
                <a:latin typeface="+mn-lt"/>
                <a:cs typeface="Arial" panose="020B0604020202020204" pitchFamily="34" charset="0"/>
              </a:defRPr>
            </a:lvl1pPr>
          </a:lstStyle>
          <a:p>
            <a:r>
              <a:rPr lang="en-US"/>
              <a:t>IMAGE</a:t>
            </a:r>
          </a:p>
        </p:txBody>
      </p:sp>
      <p:sp>
        <p:nvSpPr>
          <p:cNvPr id="14" name="Rectangle 13">
            <a:extLst>
              <a:ext uri="{FF2B5EF4-FFF2-40B4-BE49-F238E27FC236}">
                <a16:creationId xmlns:a16="http://schemas.microsoft.com/office/drawing/2014/main" id="{A8475144-A8AF-4C31-A022-05A109EC64D7}"/>
              </a:ext>
            </a:extLst>
          </p:cNvPr>
          <p:cNvSpPr/>
          <p:nvPr userDrawn="1"/>
        </p:nvSpPr>
        <p:spPr>
          <a:xfrm>
            <a:off x="2" y="4350556"/>
            <a:ext cx="12192000" cy="2507447"/>
          </a:xfrm>
          <a:prstGeom prst="rect">
            <a:avLst/>
          </a:prstGeom>
          <a:solidFill>
            <a:srgbClr val="0A4B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latin typeface="+mn-lt"/>
            </a:endParaRPr>
          </a:p>
        </p:txBody>
      </p:sp>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3999">
                <a:solidFill>
                  <a:schemeClr val="bg1"/>
                </a:solidFill>
              </a:defRPr>
            </a:lvl1pPr>
          </a:lstStyle>
          <a:p>
            <a:r>
              <a:rPr lang="en-US"/>
              <a:t>Click to add title</a:t>
            </a:r>
          </a:p>
        </p:txBody>
      </p:sp>
      <p:sp>
        <p:nvSpPr>
          <p:cNvPr id="8" name="Subtitle 2">
            <a:extLst>
              <a:ext uri="{FF2B5EF4-FFF2-40B4-BE49-F238E27FC236}">
                <a16:creationId xmlns:a16="http://schemas.microsoft.com/office/drawing/2014/main" id="{85EBBC54-9455-4FAF-8A7A-A2C1CCBAE409}"/>
              </a:ext>
            </a:extLst>
          </p:cNvPr>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bg1"/>
                </a:solidFill>
              </a:defRPr>
            </a:lvl1pPr>
            <a:lvl2pPr marL="0" indent="0" algn="l">
              <a:spcBef>
                <a:spcPts val="0"/>
              </a:spcBef>
              <a:buNone/>
              <a:defRPr>
                <a:solidFill>
                  <a:schemeClr val="bg1"/>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1" y="6371584"/>
            <a:ext cx="2798793" cy="201168"/>
          </a:xfrm>
          <a:prstGeom prst="rect">
            <a:avLst/>
          </a:prstGeom>
        </p:spPr>
        <p:txBody>
          <a:bodyPr>
            <a:noAutofit/>
          </a:bodyPr>
          <a:lstStyle>
            <a:lvl1pPr algn="r">
              <a:defRPr sz="1200" b="0">
                <a:solidFill>
                  <a:schemeClr val="bg1"/>
                </a:solidFill>
                <a:latin typeface="+mn-lt"/>
              </a:defRPr>
            </a:lvl1pPr>
            <a:lvl2pPr algn="r">
              <a:defRPr b="1">
                <a:solidFill>
                  <a:schemeClr val="bg1"/>
                </a:solidFill>
                <a:latin typeface="+mn-lt"/>
              </a:defRPr>
            </a:lvl2pPr>
          </a:lstStyle>
          <a:p>
            <a:pPr lvl="0"/>
            <a:r>
              <a:rPr lang="en-US"/>
              <a:t>Click to add date</a:t>
            </a:r>
          </a:p>
          <a:p>
            <a:pPr lvl="1"/>
            <a:endParaRPr lang="en-US"/>
          </a:p>
        </p:txBody>
      </p:sp>
      <p:pic>
        <p:nvPicPr>
          <p:cNvPr id="13" name="Graphic 12" descr="CVS Health logo.">
            <a:extLst>
              <a:ext uri="{FF2B5EF4-FFF2-40B4-BE49-F238E27FC236}">
                <a16:creationId xmlns:a16="http://schemas.microsoft.com/office/drawing/2014/main" id="{5669E773-2D25-4E2A-A2CC-EB0688AE5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Tree>
    <p:extLst>
      <p:ext uri="{BB962C8B-B14F-4D97-AF65-F5344CB8AC3E}">
        <p14:creationId xmlns:p14="http://schemas.microsoft.com/office/powerpoint/2010/main" val="303371721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15" name="Text Placeholder 4"/>
          <p:cNvSpPr>
            <a:spLocks noGrp="1"/>
          </p:cNvSpPr>
          <p:nvPr>
            <p:ph type="body" sz="quarter" idx="17" hasCustomPrompt="1"/>
          </p:nvPr>
        </p:nvSpPr>
        <p:spPr>
          <a:xfrm>
            <a:off x="557931" y="4379002"/>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063" rtl="0" eaLnBrk="1" latinLnBrk="0" hangingPunct="1">
              <a:lnSpc>
                <a:spcPct val="108000"/>
              </a:lnSpc>
              <a:spcBef>
                <a:spcPts val="1799"/>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95320D2B-25CE-401D-AF25-18BF33EDD6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
        <p:nvSpPr>
          <p:cNvPr id="5" name="Picture Placeholder 6">
            <a:extLst>
              <a:ext uri="{FF2B5EF4-FFF2-40B4-BE49-F238E27FC236}">
                <a16:creationId xmlns:a16="http://schemas.microsoft.com/office/drawing/2014/main" id="{9EBE87D4-5164-4D82-9272-C823D804D719}"/>
              </a:ext>
            </a:extLst>
          </p:cNvPr>
          <p:cNvSpPr>
            <a:spLocks noGrp="1"/>
          </p:cNvSpPr>
          <p:nvPr>
            <p:ph type="pic" sz="quarter" idx="16" hasCustomPrompt="1"/>
          </p:nvPr>
        </p:nvSpPr>
        <p:spPr>
          <a:xfrm>
            <a:off x="609600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62966709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931" y="1637977"/>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931" y="3886593"/>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063" rtl="0" eaLnBrk="1" latinLnBrk="0" hangingPunct="1">
              <a:lnSpc>
                <a:spcPct val="108000"/>
              </a:lnSpc>
              <a:spcBef>
                <a:spcPts val="1799"/>
              </a:spcBef>
              <a:buClrTx/>
              <a:buFont typeface="Arial"/>
              <a:buNone/>
            </a:pPr>
            <a:r>
              <a:rPr lang="en-US"/>
              <a:t>Presenter name</a:t>
            </a:r>
          </a:p>
          <a:p>
            <a:pPr lvl="1"/>
            <a:r>
              <a:rPr lang="en-US"/>
              <a:t>Presenter title</a:t>
            </a:r>
          </a:p>
          <a:p>
            <a:pPr lvl="2"/>
            <a:r>
              <a:rPr lang="en-US"/>
              <a:t>Date</a:t>
            </a:r>
          </a:p>
        </p:txBody>
      </p:sp>
      <p:pic>
        <p:nvPicPr>
          <p:cNvPr id="13" name="Graphic 12" descr="CVS Health logo.">
            <a:extLst>
              <a:ext uri="{FF2B5EF4-FFF2-40B4-BE49-F238E27FC236}">
                <a16:creationId xmlns:a16="http://schemas.microsoft.com/office/drawing/2014/main" id="{23593BEE-172F-4A3B-8A76-6967A64A44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5836065"/>
            <a:ext cx="2872536" cy="350455"/>
          </a:xfrm>
          <a:prstGeom prst="rect">
            <a:avLst/>
          </a:prstGeom>
        </p:spPr>
      </p:pic>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347" y="566377"/>
            <a:ext cx="1463421" cy="649224"/>
          </a:xfrm>
          <a:solidFill>
            <a:schemeClr val="bg2"/>
          </a:solidFill>
        </p:spPr>
        <p:txBody>
          <a:bodyPr anchor="ctr"/>
          <a:lstStyle>
            <a:lvl1pPr algn="ctr">
              <a:defRPr sz="1100"/>
            </a:lvl1pPr>
          </a:lstStyle>
          <a:p>
            <a:r>
              <a:rPr lang="en-US"/>
              <a:t>PARTNER LOGO</a:t>
            </a:r>
          </a:p>
        </p:txBody>
      </p:sp>
      <p:sp>
        <p:nvSpPr>
          <p:cNvPr id="6" name="Picture Placeholder 6">
            <a:extLst>
              <a:ext uri="{FF2B5EF4-FFF2-40B4-BE49-F238E27FC236}">
                <a16:creationId xmlns:a16="http://schemas.microsoft.com/office/drawing/2014/main" id="{466ABCE3-7885-437A-89A0-8897D7868BDE}"/>
              </a:ext>
            </a:extLst>
          </p:cNvPr>
          <p:cNvSpPr>
            <a:spLocks noGrp="1"/>
          </p:cNvSpPr>
          <p:nvPr>
            <p:ph type="pic" sz="quarter" idx="16" hasCustomPrompt="1"/>
          </p:nvPr>
        </p:nvSpPr>
        <p:spPr>
          <a:xfrm>
            <a:off x="609600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224542303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00114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929" y="530351"/>
            <a:ext cx="9667726" cy="713232"/>
          </a:xfrm>
        </p:spPr>
        <p:txBody>
          <a:bodyPr/>
          <a:lstStyle>
            <a:lvl1pPr>
              <a:defRPr sz="4799">
                <a:solidFill>
                  <a:srgbClr val="267AC0"/>
                </a:solidFill>
              </a:defRPr>
            </a:lvl1pPr>
          </a:lstStyle>
          <a:p>
            <a:r>
              <a:rPr lang="en-US"/>
              <a:t>Agenda</a:t>
            </a:r>
          </a:p>
        </p:txBody>
      </p:sp>
      <p:sp>
        <p:nvSpPr>
          <p:cNvPr id="5" name="Text Placeholder 4"/>
          <p:cNvSpPr>
            <a:spLocks noGrp="1"/>
          </p:cNvSpPr>
          <p:nvPr>
            <p:ph type="body" sz="quarter" idx="15" hasCustomPrompt="1"/>
          </p:nvPr>
        </p:nvSpPr>
        <p:spPr>
          <a:xfrm>
            <a:off x="557929" y="1755739"/>
            <a:ext cx="8588453" cy="3985305"/>
          </a:xfrm>
        </p:spPr>
        <p:txBody>
          <a:bodyPr/>
          <a:lstStyle>
            <a:lvl1pPr>
              <a:lnSpc>
                <a:spcPct val="100000"/>
              </a:lnSpc>
              <a:spcBef>
                <a:spcPts val="1799"/>
              </a:spcBef>
              <a:spcAft>
                <a:spcPts val="0"/>
              </a:spcAft>
              <a:defRPr sz="1799" b="1">
                <a:solidFill>
                  <a:schemeClr val="bg1"/>
                </a:solidFill>
                <a:latin typeface="+mn-lt"/>
              </a:defRPr>
            </a:lvl1pPr>
            <a:lvl2pPr marL="0" indent="0">
              <a:spcBef>
                <a:spcPts val="0"/>
              </a:spcBef>
              <a:spcAft>
                <a:spcPts val="0"/>
              </a:spcAft>
              <a:buNone/>
              <a:defRPr sz="1300">
                <a:solidFill>
                  <a:schemeClr val="bg1"/>
                </a:solidFill>
                <a:latin typeface="+mn-lt"/>
              </a:defRPr>
            </a:lvl2pPr>
            <a:lvl3pPr marL="177747" indent="-177747">
              <a:spcBef>
                <a:spcPts val="600"/>
              </a:spcBef>
              <a:buFont typeface="Arial" panose="020B0604020202020204" pitchFamily="34" charset="0"/>
              <a:buChar char="•"/>
              <a:defRPr sz="1300" baseline="0">
                <a:solidFill>
                  <a:schemeClr val="bg1"/>
                </a:solidFill>
                <a:latin typeface="+mn-lt"/>
              </a:defRPr>
            </a:lvl3pPr>
            <a:lvl4pPr marL="342797" indent="-165050">
              <a:spcBef>
                <a:spcPts val="600"/>
              </a:spcBef>
              <a:buFont typeface="Arial" panose="020B0604020202020204" pitchFamily="34" charset="0"/>
              <a:buChar char="–"/>
              <a:defRPr sz="1300" baseline="0">
                <a:solidFill>
                  <a:schemeClr val="bg1"/>
                </a:solidFill>
                <a:latin typeface="+mn-lt"/>
              </a:defRPr>
            </a:lvl4pPr>
            <a:lvl5pPr marL="520544" indent="-177747">
              <a:spcBef>
                <a:spcPts val="600"/>
              </a:spcBef>
              <a:buFont typeface="Arial" panose="020B0604020202020204" pitchFamily="34" charset="0"/>
              <a:buChar char="•"/>
              <a:defRPr sz="1300">
                <a:solidFill>
                  <a:schemeClr val="bg1"/>
                </a:solidFill>
                <a:latin typeface="+mn-lt"/>
              </a:defRPr>
            </a:lvl5pPr>
            <a:lvl6pPr marL="685594" indent="-165050">
              <a:spcBef>
                <a:spcPts val="600"/>
              </a:spcBef>
              <a:buFont typeface="Arial" panose="020B0604020202020204" pitchFamily="34" charset="0"/>
              <a:buChar char="–"/>
              <a:defRPr sz="1300" baseline="0">
                <a:solidFill>
                  <a:schemeClr val="bg1"/>
                </a:solidFill>
                <a:latin typeface="+mn-lt"/>
              </a:defRPr>
            </a:lvl6pPr>
            <a:lvl7pPr marL="863341" indent="-177747">
              <a:spcBef>
                <a:spcPts val="600"/>
              </a:spcBef>
              <a:buFont typeface="Arial" panose="020B0604020202020204" pitchFamily="34" charset="0"/>
              <a:buChar char="•"/>
              <a:defRPr sz="1300">
                <a:solidFill>
                  <a:schemeClr val="bg1"/>
                </a:solidFill>
                <a:latin typeface="+mn-lt"/>
              </a:defRPr>
            </a:lvl7pPr>
            <a:lvl8pPr marL="1028391" indent="-165050">
              <a:spcBef>
                <a:spcPts val="600"/>
              </a:spcBef>
              <a:buFont typeface="Arial" panose="020B0604020202020204" pitchFamily="34" charset="0"/>
              <a:buChar char="–"/>
              <a:defRPr sz="1300">
                <a:solidFill>
                  <a:schemeClr val="bg1"/>
                </a:solidFill>
                <a:latin typeface="+mn-lt"/>
              </a:defRPr>
            </a:lvl8pPr>
            <a:lvl9pPr marL="1206138" indent="-177747">
              <a:spcBef>
                <a:spcPts val="600"/>
              </a:spcBef>
              <a:buFont typeface="Arial" panose="020B0604020202020204" pitchFamily="34" charset="0"/>
              <a:buChar char="•"/>
              <a:defRPr sz="1300" baseline="0">
                <a:solidFill>
                  <a:schemeClr val="bg1"/>
                </a:solidFill>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2C6E677F-337A-7C37-A4FF-9B027F1247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3" name="Content Placeholder 8">
            <a:extLst>
              <a:ext uri="{FF2B5EF4-FFF2-40B4-BE49-F238E27FC236}">
                <a16:creationId xmlns:a16="http://schemas.microsoft.com/office/drawing/2014/main" id="{4C9033B1-C279-3F8F-2D8D-37233F829BBB}"/>
              </a:ext>
            </a:extLst>
          </p:cNvPr>
          <p:cNvSpPr txBox="1">
            <a:spLocks/>
          </p:cNvSpPr>
          <p:nvPr userDrawn="1"/>
        </p:nvSpPr>
        <p:spPr>
          <a:xfrm>
            <a:off x="550574" y="6357432"/>
            <a:ext cx="352459" cy="228600"/>
          </a:xfrm>
          <a:prstGeom prst="rect">
            <a:avLst/>
          </a:prstGeom>
        </p:spPr>
        <p:txBody>
          <a:bodyPr lIns="0" rIns="0" anchor="ctr"/>
          <a:lstStyle>
            <a:defPPr>
              <a:defRPr lang="en-US"/>
            </a:defPPr>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fontAlgn="ctr"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fontAlgn="ctr"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fontAlgn="ctr"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fontAlgn="ctr"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9">
            <a:extLst>
              <a:ext uri="{FF2B5EF4-FFF2-40B4-BE49-F238E27FC236}">
                <a16:creationId xmlns:a16="http://schemas.microsoft.com/office/drawing/2014/main" id="{E96FEE3D-93C2-B70A-B29B-B53C0FC876BA}"/>
              </a:ext>
            </a:extLst>
          </p:cNvPr>
          <p:cNvSpPr txBox="1"/>
          <p:nvPr userDrawn="1"/>
        </p:nvSpPr>
        <p:spPr>
          <a:xfrm>
            <a:off x="852401" y="6415529"/>
            <a:ext cx="8048816" cy="123111"/>
          </a:xfrm>
          <a:prstGeom prst="rect">
            <a:avLst/>
          </a:prstGeom>
          <a:noFill/>
        </p:spPr>
        <p:txBody>
          <a:bodyPr wrap="square" lIns="0" tIns="0" rIns="0" bIns="0" rtlCol="0" anchor="b">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r>
              <a:rPr lang="en-US" sz="800">
                <a:solidFill>
                  <a:schemeClr val="bg1"/>
                </a:solidFill>
                <a:latin typeface="+mn-lt"/>
              </a:rPr>
              <a:t>©2025 CVS Health and/or one of its affiliates. Confidential and proprietary.</a:t>
            </a:r>
          </a:p>
        </p:txBody>
      </p:sp>
      <p:pic>
        <p:nvPicPr>
          <p:cNvPr id="8" name="Graphic 11">
            <a:extLst>
              <a:ext uri="{FF2B5EF4-FFF2-40B4-BE49-F238E27FC236}">
                <a16:creationId xmlns:a16="http://schemas.microsoft.com/office/drawing/2014/main" id="{A8E0052F-9418-FCC7-2FFF-3EDF82561C8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34047" y="271972"/>
            <a:ext cx="707383" cy="153333"/>
          </a:xfrm>
          <a:prstGeom prst="rect">
            <a:avLst/>
          </a:prstGeom>
        </p:spPr>
      </p:pic>
      <p:sp>
        <p:nvSpPr>
          <p:cNvPr id="9" name="Rectangle 8">
            <a:extLst>
              <a:ext uri="{FF2B5EF4-FFF2-40B4-BE49-F238E27FC236}">
                <a16:creationId xmlns:a16="http://schemas.microsoft.com/office/drawing/2014/main" id="{A4CA3D1C-2A1C-100C-EF51-92B05DA00B4A}"/>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0" name="Content Placeholder 8">
            <a:extLst>
              <a:ext uri="{FF2B5EF4-FFF2-40B4-BE49-F238E27FC236}">
                <a16:creationId xmlns:a16="http://schemas.microsoft.com/office/drawing/2014/main" id="{30519329-AE82-F95F-EB55-409D120F1D0A}"/>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EBAC86-CA77-6001-9C8D-D81FF2964F4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2" name="Graphic 11" descr="CVS Health logo.">
            <a:extLst>
              <a:ext uri="{FF2B5EF4-FFF2-40B4-BE49-F238E27FC236}">
                <a16:creationId xmlns:a16="http://schemas.microsoft.com/office/drawing/2014/main" id="{D89F044F-2601-84AE-81E8-E2060EF4B6E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32757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73" y="-9144"/>
            <a:ext cx="12222945"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971546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Agenda 2">
    <p:bg>
      <p:bgPr>
        <a:solidFill>
          <a:srgbClr val="001149"/>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61DB31-BA0E-469A-88AC-4C37BFB0BE7E}"/>
              </a:ext>
            </a:extLst>
          </p:cNvPr>
          <p:cNvSpPr>
            <a:spLocks noGrp="1"/>
          </p:cNvSpPr>
          <p:nvPr>
            <p:ph type="title" hasCustomPrompt="1"/>
          </p:nvPr>
        </p:nvSpPr>
        <p:spPr>
          <a:xfrm>
            <a:off x="557929" y="530351"/>
            <a:ext cx="9667726" cy="713232"/>
          </a:xfrm>
        </p:spPr>
        <p:txBody>
          <a:bodyPr/>
          <a:lstStyle>
            <a:lvl1pPr>
              <a:defRPr sz="4799">
                <a:solidFill>
                  <a:srgbClr val="267AC0"/>
                </a:solidFill>
              </a:defRPr>
            </a:lvl1pPr>
          </a:lstStyle>
          <a:p>
            <a:r>
              <a:rPr lang="en-US"/>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653" y="1756551"/>
            <a:ext cx="3914652" cy="3614737"/>
          </a:xfrm>
          <a:prstGeom prst="rect">
            <a:avLst/>
          </a:prstGeom>
        </p:spPr>
        <p:txBody>
          <a:bodyPr/>
          <a:lstStyle>
            <a:lvl1pPr>
              <a:lnSpc>
                <a:spcPct val="100000"/>
              </a:lnSpc>
              <a:spcBef>
                <a:spcPts val="1799"/>
              </a:spcBef>
              <a:spcAft>
                <a:spcPts val="1799"/>
              </a:spcAft>
              <a:defRPr sz="1999" b="1">
                <a:solidFill>
                  <a:schemeClr val="bg1"/>
                </a:solidFill>
                <a:latin typeface="+mn-lt"/>
              </a:defRPr>
            </a:lvl1pPr>
            <a:lvl2pPr marL="0" indent="0">
              <a:spcBef>
                <a:spcPts val="0"/>
              </a:spcBef>
              <a:spcAft>
                <a:spcPts val="300"/>
              </a:spcAft>
              <a:buNone/>
              <a:tabLst>
                <a:tab pos="568155" algn="r"/>
                <a:tab pos="1028391" algn="l"/>
              </a:tabLst>
              <a:defRPr sz="1300" b="1">
                <a:solidFill>
                  <a:schemeClr val="bg1"/>
                </a:solidFill>
                <a:latin typeface="+mn-lt"/>
              </a:defRPr>
            </a:lvl2pPr>
            <a:lvl3pPr marL="1028391" indent="0">
              <a:spcBef>
                <a:spcPts val="0"/>
              </a:spcBef>
              <a:spcAft>
                <a:spcPts val="1799"/>
              </a:spcAft>
              <a:buNone/>
              <a:defRPr sz="1300">
                <a:solidFill>
                  <a:schemeClr val="bg1"/>
                </a:solidFill>
                <a:latin typeface="+mn-lt"/>
              </a:defRPr>
            </a:lvl3pPr>
            <a:lvl4pPr marL="0" indent="0">
              <a:spcBef>
                <a:spcPts val="0"/>
              </a:spcBef>
              <a:spcAft>
                <a:spcPts val="900"/>
              </a:spcAft>
              <a:buNone/>
              <a:defRPr sz="1300" i="1">
                <a:solidFill>
                  <a:schemeClr val="bg1"/>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3092" y="1756551"/>
            <a:ext cx="3912531" cy="3614737"/>
          </a:xfrm>
          <a:prstGeom prst="rect">
            <a:avLst/>
          </a:prstGeom>
        </p:spPr>
        <p:txBody>
          <a:bodyPr/>
          <a:lstStyle>
            <a:lvl1pPr>
              <a:lnSpc>
                <a:spcPct val="100000"/>
              </a:lnSpc>
              <a:spcBef>
                <a:spcPts val="1799"/>
              </a:spcBef>
              <a:spcAft>
                <a:spcPts val="1799"/>
              </a:spcAft>
              <a:defRPr sz="1999" b="1">
                <a:solidFill>
                  <a:schemeClr val="bg1"/>
                </a:solidFill>
                <a:latin typeface="+mn-lt"/>
              </a:defRPr>
            </a:lvl1pPr>
            <a:lvl2pPr marL="0" indent="0">
              <a:spcBef>
                <a:spcPts val="0"/>
              </a:spcBef>
              <a:spcAft>
                <a:spcPts val="300"/>
              </a:spcAft>
              <a:buNone/>
              <a:tabLst>
                <a:tab pos="568155" algn="r"/>
                <a:tab pos="1028391" algn="l"/>
              </a:tabLst>
              <a:defRPr sz="1300" b="1">
                <a:solidFill>
                  <a:schemeClr val="bg1"/>
                </a:solidFill>
                <a:latin typeface="+mn-lt"/>
              </a:defRPr>
            </a:lvl2pPr>
            <a:lvl3pPr marL="1028391" indent="0">
              <a:spcBef>
                <a:spcPts val="0"/>
              </a:spcBef>
              <a:spcAft>
                <a:spcPts val="1799"/>
              </a:spcAft>
              <a:buNone/>
              <a:defRPr sz="1300">
                <a:solidFill>
                  <a:schemeClr val="bg1"/>
                </a:solidFill>
                <a:latin typeface="+mn-lt"/>
              </a:defRPr>
            </a:lvl3pPr>
            <a:lvl4pPr marL="0" indent="0">
              <a:spcBef>
                <a:spcPts val="0"/>
              </a:spcBef>
              <a:spcAft>
                <a:spcPts val="900"/>
              </a:spcAft>
              <a:buNone/>
              <a:defRPr sz="1300" i="1">
                <a:solidFill>
                  <a:schemeClr val="bg1"/>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3" name="Content Placeholder 8">
            <a:extLst>
              <a:ext uri="{FF2B5EF4-FFF2-40B4-BE49-F238E27FC236}">
                <a16:creationId xmlns:a16="http://schemas.microsoft.com/office/drawing/2014/main" id="{4C9033B1-C279-3F8F-2D8D-37233F829BBB}"/>
              </a:ext>
            </a:extLst>
          </p:cNvPr>
          <p:cNvSpPr txBox="1">
            <a:spLocks/>
          </p:cNvSpPr>
          <p:nvPr userDrawn="1"/>
        </p:nvSpPr>
        <p:spPr>
          <a:xfrm>
            <a:off x="550574" y="6357432"/>
            <a:ext cx="352459" cy="228600"/>
          </a:xfrm>
          <a:prstGeom prst="rect">
            <a:avLst/>
          </a:prstGeom>
        </p:spPr>
        <p:txBody>
          <a:bodyPr lIns="0" rIns="0" anchor="ctr"/>
          <a:lstStyle>
            <a:defPPr>
              <a:defRPr lang="en-US"/>
            </a:defPPr>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fontAlgn="ctr"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fontAlgn="ctr"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fontAlgn="ctr"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fontAlgn="ctr"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7" name="TextBox 9">
            <a:extLst>
              <a:ext uri="{FF2B5EF4-FFF2-40B4-BE49-F238E27FC236}">
                <a16:creationId xmlns:a16="http://schemas.microsoft.com/office/drawing/2014/main" id="{E96FEE3D-93C2-B70A-B29B-B53C0FC876BA}"/>
              </a:ext>
            </a:extLst>
          </p:cNvPr>
          <p:cNvSpPr txBox="1"/>
          <p:nvPr userDrawn="1"/>
        </p:nvSpPr>
        <p:spPr>
          <a:xfrm>
            <a:off x="852401" y="6415529"/>
            <a:ext cx="8048816" cy="123111"/>
          </a:xfrm>
          <a:prstGeom prst="rect">
            <a:avLst/>
          </a:prstGeom>
          <a:noFill/>
        </p:spPr>
        <p:txBody>
          <a:bodyPr wrap="square" lIns="0" tIns="0" rIns="0" bIns="0" rtlCol="0" anchor="b">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r>
              <a:rPr lang="en-US" sz="800">
                <a:solidFill>
                  <a:schemeClr val="bg1"/>
                </a:solidFill>
                <a:latin typeface="+mn-lt"/>
              </a:rPr>
              <a:t>©2025 CVS Health and/or one of its affiliates. Confidential and proprietary.</a:t>
            </a:r>
          </a:p>
        </p:txBody>
      </p:sp>
      <p:pic>
        <p:nvPicPr>
          <p:cNvPr id="9" name="Graphic 11">
            <a:extLst>
              <a:ext uri="{FF2B5EF4-FFF2-40B4-BE49-F238E27FC236}">
                <a16:creationId xmlns:a16="http://schemas.microsoft.com/office/drawing/2014/main" id="{A8E0052F-9418-FCC7-2FFF-3EDF82561C8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34047" y="271972"/>
            <a:ext cx="707383" cy="153333"/>
          </a:xfrm>
          <a:prstGeom prst="rect">
            <a:avLst/>
          </a:prstGeom>
        </p:spPr>
      </p:pic>
      <p:sp>
        <p:nvSpPr>
          <p:cNvPr id="10" name="Rectangle 9">
            <a:extLst>
              <a:ext uri="{FF2B5EF4-FFF2-40B4-BE49-F238E27FC236}">
                <a16:creationId xmlns:a16="http://schemas.microsoft.com/office/drawing/2014/main" id="{1B8D6DFD-CD7D-1E5F-8BCD-4A5BC6ECAEB4}"/>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1" name="Content Placeholder 8">
            <a:extLst>
              <a:ext uri="{FF2B5EF4-FFF2-40B4-BE49-F238E27FC236}">
                <a16:creationId xmlns:a16="http://schemas.microsoft.com/office/drawing/2014/main" id="{C11C241B-464A-57AF-D6FA-3C0C5066F542}"/>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62C5AF8-A6BA-AC7B-DDE5-7D2030A46051}"/>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3" name="Graphic 12" descr="CVS Health logo.">
            <a:extLst>
              <a:ext uri="{FF2B5EF4-FFF2-40B4-BE49-F238E27FC236}">
                <a16:creationId xmlns:a16="http://schemas.microsoft.com/office/drawing/2014/main" id="{33A995A3-64F8-834C-3F22-52A4E08E7E8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4760673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1">
                <a:solidFill>
                  <a:srgbClr val="0A4B8C"/>
                </a:solidFill>
                <a:latin typeface="+mj-lt"/>
              </a:defRPr>
            </a:lvl1pPr>
          </a:lstStyle>
          <a:p>
            <a:r>
              <a:rPr lang="en-US"/>
              <a:t>Click to edit title for divider</a:t>
            </a:r>
          </a:p>
        </p:txBody>
      </p:sp>
    </p:spTree>
    <p:extLst>
      <p:ext uri="{BB962C8B-B14F-4D97-AF65-F5344CB8AC3E}">
        <p14:creationId xmlns:p14="http://schemas.microsoft.com/office/powerpoint/2010/main" val="170240872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6" name="Picture 5" descr="A black background with white dots&#10;&#10;AI-generated content may be incorrect.">
            <a:extLst>
              <a:ext uri="{FF2B5EF4-FFF2-40B4-BE49-F238E27FC236}">
                <a16:creationId xmlns:a16="http://schemas.microsoft.com/office/drawing/2014/main" id="{091266DE-D16C-7F39-126C-FE6D5DA85324}"/>
              </a:ext>
            </a:extLst>
          </p:cNvPr>
          <p:cNvPicPr>
            <a:picLocks noChangeAspect="1"/>
          </p:cNvPicPr>
          <p:nvPr userDrawn="1"/>
        </p:nvPicPr>
        <p:blipFill>
          <a:blip r:embed="rId2" cstate="print">
            <a:lum bright="70000" contrast="-70000"/>
            <a:alphaModFix amt="59000"/>
            <a:extLst>
              <a:ext uri="{28A0092B-C50C-407E-A947-70E740481C1C}">
                <a14:useLocalDpi xmlns:a14="http://schemas.microsoft.com/office/drawing/2010/main"/>
              </a:ext>
            </a:extLst>
          </a:blip>
          <a:srcRect/>
          <a:stretch/>
        </p:blipFill>
        <p:spPr>
          <a:xfrm>
            <a:off x="2" y="3"/>
            <a:ext cx="12192000" cy="6857999"/>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419350395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solidFill>
          <a:srgbClr val="001149"/>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4555070" y="1667696"/>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pic>
        <p:nvPicPr>
          <p:cNvPr id="5" name="Picture 4">
            <a:extLst>
              <a:ext uri="{FF2B5EF4-FFF2-40B4-BE49-F238E27FC236}">
                <a16:creationId xmlns:a16="http://schemas.microsoft.com/office/drawing/2014/main" id="{235AADC3-218D-E698-462B-0071DFCACFCC}"/>
              </a:ext>
            </a:extLst>
          </p:cNvPr>
          <p:cNvPicPr>
            <a:picLocks noChangeAspect="1"/>
          </p:cNvPicPr>
          <p:nvPr userDrawn="1"/>
        </p:nvPicPr>
        <p:blipFill>
          <a:blip r:embed="rId2">
            <a:alphaModFix amt="26000"/>
          </a:blip>
          <a:srcRect l="5794" r="3137"/>
          <a:stretch/>
        </p:blipFill>
        <p:spPr>
          <a:xfrm flipV="1">
            <a:off x="2" y="645943"/>
            <a:ext cx="12192000" cy="6212059"/>
          </a:xfrm>
          <a:prstGeom prst="rect">
            <a:avLst/>
          </a:prstGeom>
        </p:spPr>
      </p:pic>
    </p:spTree>
    <p:extLst>
      <p:ext uri="{BB962C8B-B14F-4D97-AF65-F5344CB8AC3E}">
        <p14:creationId xmlns:p14="http://schemas.microsoft.com/office/powerpoint/2010/main" val="46280670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2_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A4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4746016" y="1554385"/>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pic>
        <p:nvPicPr>
          <p:cNvPr id="2" name="Picture 1">
            <a:extLst>
              <a:ext uri="{FF2B5EF4-FFF2-40B4-BE49-F238E27FC236}">
                <a16:creationId xmlns:a16="http://schemas.microsoft.com/office/drawing/2014/main" id="{04CF7034-A542-BAAF-6B66-D2E95C07A4CF}"/>
              </a:ext>
            </a:extLst>
          </p:cNvPr>
          <p:cNvPicPr>
            <a:picLocks noChangeAspect="1"/>
          </p:cNvPicPr>
          <p:nvPr userDrawn="1"/>
        </p:nvPicPr>
        <p:blipFill>
          <a:blip r:embed="rId2">
            <a:alphaModFix amt="26000"/>
          </a:blip>
          <a:srcRect l="5794" t="9609" r="3137"/>
          <a:stretch/>
        </p:blipFill>
        <p:spPr>
          <a:xfrm flipV="1">
            <a:off x="2" y="1242840"/>
            <a:ext cx="12192000" cy="5615160"/>
          </a:xfrm>
          <a:prstGeom prst="rect">
            <a:avLst/>
          </a:prstGeom>
        </p:spPr>
      </p:pic>
    </p:spTree>
    <p:extLst>
      <p:ext uri="{BB962C8B-B14F-4D97-AF65-F5344CB8AC3E}">
        <p14:creationId xmlns:p14="http://schemas.microsoft.com/office/powerpoint/2010/main" val="349440179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1_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5435558" y="4954100"/>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pic>
        <p:nvPicPr>
          <p:cNvPr id="2" name="Picture 1">
            <a:extLst>
              <a:ext uri="{FF2B5EF4-FFF2-40B4-BE49-F238E27FC236}">
                <a16:creationId xmlns:a16="http://schemas.microsoft.com/office/drawing/2014/main" id="{7A94A905-18EA-B9AF-7524-79A817AEE497}"/>
              </a:ext>
            </a:extLst>
          </p:cNvPr>
          <p:cNvPicPr>
            <a:picLocks noChangeAspect="1"/>
          </p:cNvPicPr>
          <p:nvPr userDrawn="1"/>
        </p:nvPicPr>
        <p:blipFill>
          <a:blip r:embed="rId2">
            <a:alphaModFix amt="47000"/>
            <a:extLst>
              <a:ext uri="{BEBA8EAE-BF5A-486C-A8C5-ECC9F3942E4B}">
                <a14:imgProps xmlns:a14="http://schemas.microsoft.com/office/drawing/2010/main">
                  <a14:imgLayer r:embed="rId3">
                    <a14:imgEffect>
                      <a14:saturation sat="0"/>
                    </a14:imgEffect>
                  </a14:imgLayer>
                </a14:imgProps>
              </a:ext>
            </a:extLst>
          </a:blip>
          <a:srcRect l="6160"/>
          <a:stretch/>
        </p:blipFill>
        <p:spPr>
          <a:xfrm>
            <a:off x="1" y="-360138"/>
            <a:ext cx="12191999" cy="5846538"/>
          </a:xfrm>
          <a:prstGeom prst="rect">
            <a:avLst/>
          </a:prstGeom>
        </p:spPr>
      </p:pic>
    </p:spTree>
    <p:extLst>
      <p:ext uri="{BB962C8B-B14F-4D97-AF65-F5344CB8AC3E}">
        <p14:creationId xmlns:p14="http://schemas.microsoft.com/office/powerpoint/2010/main" val="41463865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3_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07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5" name="Picture 4" descr="A black background with white dots&#10;&#10;AI-generated content may be incorrect.">
            <a:extLst>
              <a:ext uri="{FF2B5EF4-FFF2-40B4-BE49-F238E27FC236}">
                <a16:creationId xmlns:a16="http://schemas.microsoft.com/office/drawing/2014/main" id="{903F049C-8CC8-F836-39D6-1E9E0F077537}"/>
              </a:ext>
            </a:extLst>
          </p:cNvPr>
          <p:cNvPicPr>
            <a:picLocks noChangeAspect="1"/>
          </p:cNvPicPr>
          <p:nvPr userDrawn="1"/>
        </p:nvPicPr>
        <p:blipFill>
          <a:blip r:embed="rId2" cstate="print">
            <a:lum bright="70000" contrast="-70000"/>
            <a:alphaModFix amt="59000"/>
            <a:extLst>
              <a:ext uri="{28A0092B-C50C-407E-A947-70E740481C1C}">
                <a14:useLocalDpi xmlns:a14="http://schemas.microsoft.com/office/drawing/2010/main"/>
              </a:ext>
            </a:extLst>
          </a:blip>
          <a:srcRect/>
          <a:stretch/>
        </p:blipFill>
        <p:spPr>
          <a:xfrm>
            <a:off x="2" y="3"/>
            <a:ext cx="12192000" cy="6857999"/>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18802207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4_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0A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63849550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44" t="-1" b="507"/>
          <a:stretch/>
        </p:blipFill>
        <p:spPr>
          <a:xfrm>
            <a:off x="-64" y="0"/>
            <a:ext cx="12192127"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rgbClr val="0A4B8C"/>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92790205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73" y="-9144"/>
            <a:ext cx="12222945"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744492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pic>
        <p:nvPicPr>
          <p:cNvPr id="4" name="Picture 3">
            <a:extLst>
              <a:ext uri="{FF2B5EF4-FFF2-40B4-BE49-F238E27FC236}">
                <a16:creationId xmlns:a16="http://schemas.microsoft.com/office/drawing/2014/main" id="{D1137CA3-3432-D769-52A7-B6566B8366C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09929783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bg>
      <p:bgPr>
        <a:solidFill>
          <a:srgbClr val="00114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F3608C-DB7B-D52A-241C-39C7490FD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265763" y="282025"/>
            <a:ext cx="383022" cy="156876"/>
          </a:xfrm>
          <a:prstGeom prst="rect">
            <a:avLst/>
          </a:prstGeom>
        </p:spPr>
      </p:pic>
      <p:sp>
        <p:nvSpPr>
          <p:cNvPr id="2" name="Title 1"/>
          <p:cNvSpPr>
            <a:spLocks noGrp="1"/>
          </p:cNvSpPr>
          <p:nvPr>
            <p:ph type="title" hasCustomPrompt="1"/>
          </p:nvPr>
        </p:nvSpPr>
        <p:spPr/>
        <p:txBody>
          <a:bodyPr/>
          <a:lstStyle>
            <a:lvl1pPr>
              <a:defRPr>
                <a:solidFill>
                  <a:schemeClr val="bg1"/>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defRPr cap="none" baseline="0">
                <a:solidFill>
                  <a:schemeClr val="bg1"/>
                </a:solidFill>
              </a:defRPr>
            </a:lvl1pPr>
            <a:lvl2pPr>
              <a:defRPr>
                <a:solidFill>
                  <a:schemeClr val="bg1"/>
                </a:solidFill>
              </a:defRPr>
            </a:lvl2pPr>
            <a:lvl3pPr>
              <a:defRPr baseline="0">
                <a:solidFill>
                  <a:schemeClr val="bg1"/>
                </a:solidFill>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Content Placeholder 8">
            <a:extLst>
              <a:ext uri="{FF2B5EF4-FFF2-40B4-BE49-F238E27FC236}">
                <a16:creationId xmlns:a16="http://schemas.microsoft.com/office/drawing/2014/main" id="{92AC370A-84A8-91DB-D34E-ABB03006AE9A}"/>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F5D6044-BAAA-A867-6531-7052DD96F18B}"/>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sp>
        <p:nvSpPr>
          <p:cNvPr id="9" name="Rectangle 8">
            <a:extLst>
              <a:ext uri="{FF2B5EF4-FFF2-40B4-BE49-F238E27FC236}">
                <a16:creationId xmlns:a16="http://schemas.microsoft.com/office/drawing/2014/main" id="{56EDDD5B-49F8-4B44-26CF-12039490278C}"/>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0" name="Content Placeholder 8">
            <a:extLst>
              <a:ext uri="{FF2B5EF4-FFF2-40B4-BE49-F238E27FC236}">
                <a16:creationId xmlns:a16="http://schemas.microsoft.com/office/drawing/2014/main" id="{283F52FA-31C0-666F-7DD2-AC0CFB0F3228}"/>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ABE5281-D1B1-2EA9-57DB-B74BBD3FAACF}"/>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2" name="Graphic 11" descr="CVS Health logo.">
            <a:extLst>
              <a:ext uri="{FF2B5EF4-FFF2-40B4-BE49-F238E27FC236}">
                <a16:creationId xmlns:a16="http://schemas.microsoft.com/office/drawing/2014/main" id="{E6324214-75BF-E32B-8C0B-BA4D3FA1E67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14121498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11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bg1"/>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bg1"/>
              </a:buClr>
              <a:defRPr sz="1799" b="1" cap="none" baseline="0">
                <a:solidFill>
                  <a:schemeClr val="bg1"/>
                </a:solidFill>
                <a:latin typeface="+mn-lt"/>
              </a:defRPr>
            </a:lvl1pPr>
            <a:lvl2pPr marL="0" indent="0">
              <a:buClr>
                <a:schemeClr val="bg1"/>
              </a:buClr>
              <a:buNone/>
              <a:defRPr sz="1300" baseline="0">
                <a:solidFill>
                  <a:schemeClr val="bg1"/>
                </a:solidFill>
              </a:defRPr>
            </a:lvl2pPr>
            <a:lvl3pPr marL="171399" indent="-171399">
              <a:spcBef>
                <a:spcPts val="1200"/>
              </a:spcBef>
              <a:buClr>
                <a:schemeClr val="bg1"/>
              </a:buClr>
              <a:buFont typeface="Arial" panose="020B0604020202020204" pitchFamily="34" charset="0"/>
              <a:buChar char="•"/>
              <a:defRPr sz="1300" baseline="0">
                <a:solidFill>
                  <a:schemeClr val="bg1"/>
                </a:solidFill>
              </a:defRPr>
            </a:lvl3pPr>
            <a:lvl4pPr marL="342797" indent="-171399">
              <a:buClr>
                <a:schemeClr val="bg1"/>
              </a:buClr>
              <a:buFont typeface="Arial" panose="020B0604020202020204" pitchFamily="34" charset="0"/>
              <a:buChar char="–"/>
              <a:defRPr sz="1300" baseline="0">
                <a:solidFill>
                  <a:schemeClr val="bg1"/>
                </a:solidFill>
              </a:defRPr>
            </a:lvl4pPr>
            <a:lvl5pPr marL="515783" indent="-172986">
              <a:buClr>
                <a:schemeClr val="bg1"/>
              </a:buClr>
              <a:buFont typeface="Arial" panose="020B0604020202020204" pitchFamily="34" charset="0"/>
              <a:buChar char="•"/>
              <a:defRPr sz="1300">
                <a:solidFill>
                  <a:schemeClr val="bg1"/>
                </a:solidFill>
              </a:defRPr>
            </a:lvl5pPr>
            <a:lvl6pPr marL="687182" indent="-171399">
              <a:buClr>
                <a:schemeClr val="bg1"/>
              </a:buClr>
              <a:buFont typeface="Arial" panose="020B0604020202020204" pitchFamily="34" charset="0"/>
              <a:buChar char="–"/>
              <a:defRPr sz="1300" baseline="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baseline="0">
                <a:solidFill>
                  <a:schemeClr val="bg1"/>
                </a:solidFill>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D89B10EE-AF0D-3EB6-0EC5-8B4E09A074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5" name="Content Placeholder 8">
            <a:extLst>
              <a:ext uri="{FF2B5EF4-FFF2-40B4-BE49-F238E27FC236}">
                <a16:creationId xmlns:a16="http://schemas.microsoft.com/office/drawing/2014/main" id="{75C6646C-926F-C8CB-442E-97E516A8130F}"/>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2C715BD-3023-DBF9-B827-E3511401F42D}"/>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8" name="Graphic 11">
            <a:extLst>
              <a:ext uri="{FF2B5EF4-FFF2-40B4-BE49-F238E27FC236}">
                <a16:creationId xmlns:a16="http://schemas.microsoft.com/office/drawing/2014/main" id="{697ADC3E-F78D-48E6-20C8-BEB872547AE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9" name="Rectangle 8">
            <a:extLst>
              <a:ext uri="{FF2B5EF4-FFF2-40B4-BE49-F238E27FC236}">
                <a16:creationId xmlns:a16="http://schemas.microsoft.com/office/drawing/2014/main" id="{922F7C50-B03F-F62E-58CE-F65DF7E53A3C}"/>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0" name="Content Placeholder 8">
            <a:extLst>
              <a:ext uri="{FF2B5EF4-FFF2-40B4-BE49-F238E27FC236}">
                <a16:creationId xmlns:a16="http://schemas.microsoft.com/office/drawing/2014/main" id="{3426EFAD-9608-183F-54BC-55F21EE16325}"/>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6E44D3B-04FF-C026-B60E-7608ABB800E0}"/>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2" name="Graphic 11" descr="CVS Health logo.">
            <a:extLst>
              <a:ext uri="{FF2B5EF4-FFF2-40B4-BE49-F238E27FC236}">
                <a16:creationId xmlns:a16="http://schemas.microsoft.com/office/drawing/2014/main" id="{E83C2E11-4EC8-BB42-AF5C-9E3F687651E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343620535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0011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bg1"/>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929" y="1767532"/>
            <a:ext cx="5238478" cy="3973512"/>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baseline="0" dirty="0" smtClean="0">
                <a:solidFill>
                  <a:schemeClr val="bg1"/>
                </a:solidFill>
              </a:defRPr>
            </a:lvl2pPr>
            <a:lvl3pPr marL="171399" indent="-171399">
              <a:spcBef>
                <a:spcPts val="1200"/>
              </a:spcBef>
              <a:buClr>
                <a:schemeClr val="bg1"/>
              </a:buClr>
              <a:buFont typeface="Arial" panose="020B0604020202020204" pitchFamily="34" charset="0"/>
              <a:buChar char="•"/>
              <a:defRPr lang="en-US" sz="1300" baseline="0" dirty="0" smtClean="0">
                <a:solidFill>
                  <a:schemeClr val="bg1"/>
                </a:solidFill>
              </a:defRPr>
            </a:lvl3pPr>
            <a:lvl4pPr marL="342797" indent="-171399">
              <a:buClr>
                <a:schemeClr val="bg1"/>
              </a:buClr>
              <a:buFont typeface="Arial" panose="020B0604020202020204" pitchFamily="34" charset="0"/>
              <a:buChar char="–"/>
              <a:defRPr lang="en-US" sz="1300" baseline="0" dirty="0" smtClean="0">
                <a:solidFill>
                  <a:schemeClr val="bg1"/>
                </a:solidFill>
              </a:defRPr>
            </a:lvl4pPr>
            <a:lvl5pPr marL="514196" indent="-171399">
              <a:buClr>
                <a:schemeClr val="bg1"/>
              </a:buClr>
              <a:buFont typeface="Arial" panose="020B0604020202020204" pitchFamily="34" charset="0"/>
              <a:buChar char="•"/>
              <a:defRPr lang="en-US" sz="1300" dirty="0">
                <a:solidFill>
                  <a:schemeClr val="bg1"/>
                </a:solidFill>
              </a:defRPr>
            </a:lvl5pPr>
            <a:lvl6pPr marL="685594" indent="-171399">
              <a:buClr>
                <a:schemeClr val="bg1"/>
              </a:buClr>
              <a:buFont typeface="Arial" panose="020B0604020202020204" pitchFamily="34" charset="0"/>
              <a:buChar char="–"/>
              <a:defRPr sz="1300" baseline="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baseline="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4175" y="1767532"/>
            <a:ext cx="5238478" cy="3973512"/>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baseline="0" dirty="0" smtClean="0">
                <a:solidFill>
                  <a:schemeClr val="bg1"/>
                </a:solidFill>
              </a:defRPr>
            </a:lvl2pPr>
            <a:lvl3pPr marL="171399" indent="-171399">
              <a:spcBef>
                <a:spcPts val="1200"/>
              </a:spcBef>
              <a:buClr>
                <a:schemeClr val="bg1"/>
              </a:buClr>
              <a:buFont typeface="Arial" panose="020B0604020202020204" pitchFamily="34" charset="0"/>
              <a:buChar char="•"/>
              <a:defRPr lang="en-US" sz="1300" baseline="0" dirty="0" smtClean="0">
                <a:solidFill>
                  <a:schemeClr val="bg1"/>
                </a:solidFill>
              </a:defRPr>
            </a:lvl3pPr>
            <a:lvl4pPr marL="342797" indent="-171399">
              <a:buClr>
                <a:schemeClr val="bg1"/>
              </a:buClr>
              <a:buFont typeface="Arial" panose="020B0604020202020204" pitchFamily="34" charset="0"/>
              <a:buChar char="–"/>
              <a:defRPr lang="en-US" sz="1300" baseline="0" dirty="0" smtClean="0">
                <a:solidFill>
                  <a:schemeClr val="bg1"/>
                </a:solidFill>
              </a:defRPr>
            </a:lvl4pPr>
            <a:lvl5pPr marL="514196" indent="-171399">
              <a:buClr>
                <a:schemeClr val="bg1"/>
              </a:buClr>
              <a:buFont typeface="Arial" panose="020B0604020202020204" pitchFamily="34" charset="0"/>
              <a:buChar char="•"/>
              <a:defRPr lang="en-US" sz="1300" dirty="0">
                <a:solidFill>
                  <a:schemeClr val="bg1"/>
                </a:solidFill>
              </a:defRPr>
            </a:lvl5pPr>
            <a:lvl6pPr marL="685594" indent="-171399">
              <a:buClr>
                <a:schemeClr val="bg1"/>
              </a:buClr>
              <a:buFont typeface="Arial" panose="020B0604020202020204" pitchFamily="34" charset="0"/>
              <a:buChar char="–"/>
              <a:defRPr sz="1300" baseline="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baseline="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07C2B97B-5658-CBFE-FB23-3710944D9B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6" name="Content Placeholder 8">
            <a:extLst>
              <a:ext uri="{FF2B5EF4-FFF2-40B4-BE49-F238E27FC236}">
                <a16:creationId xmlns:a16="http://schemas.microsoft.com/office/drawing/2014/main" id="{0BE7BD62-0375-27F1-F74B-3332AA371A3C}"/>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9CAC7FD-C397-0FCE-F3E1-4E4F757625F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9" name="Graphic 11">
            <a:extLst>
              <a:ext uri="{FF2B5EF4-FFF2-40B4-BE49-F238E27FC236}">
                <a16:creationId xmlns:a16="http://schemas.microsoft.com/office/drawing/2014/main" id="{C0D2C117-260C-42D0-92AD-60837020067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10" name="Rectangle 9">
            <a:extLst>
              <a:ext uri="{FF2B5EF4-FFF2-40B4-BE49-F238E27FC236}">
                <a16:creationId xmlns:a16="http://schemas.microsoft.com/office/drawing/2014/main" id="{B1B3DBBF-0029-7D04-E4E2-8142CA59CB2F}"/>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1" name="Content Placeholder 8">
            <a:extLst>
              <a:ext uri="{FF2B5EF4-FFF2-40B4-BE49-F238E27FC236}">
                <a16:creationId xmlns:a16="http://schemas.microsoft.com/office/drawing/2014/main" id="{41ECA625-1F24-0520-FE5A-EB58524635B3}"/>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B885CD4-5022-9091-2377-7D3F7956B2F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3" name="Graphic 12" descr="CVS Health logo.">
            <a:extLst>
              <a:ext uri="{FF2B5EF4-FFF2-40B4-BE49-F238E27FC236}">
                <a16:creationId xmlns:a16="http://schemas.microsoft.com/office/drawing/2014/main" id="{60FA8B8C-C33A-4548-B8CC-3CE177303D3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5337963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1149"/>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7B7DA1F-BBC1-DAA3-46AF-33C062FFCB0F}"/>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itle 1"/>
          <p:cNvSpPr>
            <a:spLocks noGrp="1"/>
          </p:cNvSpPr>
          <p:nvPr>
            <p:ph type="title" hasCustomPrompt="1"/>
          </p:nvPr>
        </p:nvSpPr>
        <p:spPr>
          <a:xfrm>
            <a:off x="557929" y="530351"/>
            <a:ext cx="9667726" cy="713232"/>
          </a:xfrm>
        </p:spPr>
        <p:txBody>
          <a:bodyPr/>
          <a:lstStyle>
            <a:lvl1pPr>
              <a:defRPr>
                <a:solidFill>
                  <a:schemeClr val="bg1"/>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931" y="1764792"/>
            <a:ext cx="3434085" cy="3988308"/>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tabLst/>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1972" y="1764792"/>
            <a:ext cx="3434085" cy="3988308"/>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tabLst/>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6013" y="1764792"/>
            <a:ext cx="3434085" cy="3988308"/>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tabLst/>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17B55267-8B9A-3297-1E9B-681CDE9691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pic>
        <p:nvPicPr>
          <p:cNvPr id="5" name="Graphic 11">
            <a:extLst>
              <a:ext uri="{FF2B5EF4-FFF2-40B4-BE49-F238E27FC236}">
                <a16:creationId xmlns:a16="http://schemas.microsoft.com/office/drawing/2014/main" id="{5C619B66-9385-87BB-4011-CE0DCC83112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8" name="Content Placeholder 8">
            <a:extLst>
              <a:ext uri="{FF2B5EF4-FFF2-40B4-BE49-F238E27FC236}">
                <a16:creationId xmlns:a16="http://schemas.microsoft.com/office/drawing/2014/main" id="{E02C956E-CA14-FB4A-F297-A5D7494D72C7}"/>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7EBF990-65A9-4586-DFCA-16601061BE1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0" name="Graphic 9" descr="CVS Health logo.">
            <a:extLst>
              <a:ext uri="{FF2B5EF4-FFF2-40B4-BE49-F238E27FC236}">
                <a16:creationId xmlns:a16="http://schemas.microsoft.com/office/drawing/2014/main" id="{788F6247-F0D0-9B53-2B2E-7003B7EBD4E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53580801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Content">
    <p:bg>
      <p:bgPr>
        <a:solidFill>
          <a:srgbClr val="0011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bg1"/>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929" y="1764792"/>
            <a:ext cx="2506109" cy="3977640"/>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1600" y="1764792"/>
            <a:ext cx="2506109" cy="3977640"/>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6125" y="1764792"/>
            <a:ext cx="2506109" cy="3977640"/>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100651" y="1764792"/>
            <a:ext cx="2506109" cy="3977640"/>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Rectangle 4">
            <a:extLst>
              <a:ext uri="{FF2B5EF4-FFF2-40B4-BE49-F238E27FC236}">
                <a16:creationId xmlns:a16="http://schemas.microsoft.com/office/drawing/2014/main" id="{74D4F205-7911-6F30-3455-1E69F0C9E4A8}"/>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6" name="Content Placeholder 8">
            <a:extLst>
              <a:ext uri="{FF2B5EF4-FFF2-40B4-BE49-F238E27FC236}">
                <a16:creationId xmlns:a16="http://schemas.microsoft.com/office/drawing/2014/main" id="{4C9033B1-C279-3F8F-2D8D-37233F829BBB}"/>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96FEE3D-93C2-B70A-B29B-B53C0FC876B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1" name="Graphic 10" descr="CVS Health logo.">
            <a:extLst>
              <a:ext uri="{FF2B5EF4-FFF2-40B4-BE49-F238E27FC236}">
                <a16:creationId xmlns:a16="http://schemas.microsoft.com/office/drawing/2014/main" id="{D1266BFD-0710-7120-7B08-54D081047E9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12" name="Graphic 11">
            <a:extLst>
              <a:ext uri="{FF2B5EF4-FFF2-40B4-BE49-F238E27FC236}">
                <a16:creationId xmlns:a16="http://schemas.microsoft.com/office/drawing/2014/main" id="{A8E0052F-9418-FCC7-2FFF-3EDF82561C80}"/>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Tree>
    <p:extLst>
      <p:ext uri="{BB962C8B-B14F-4D97-AF65-F5344CB8AC3E}">
        <p14:creationId xmlns:p14="http://schemas.microsoft.com/office/powerpoint/2010/main" val="235018130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941"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3647"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2353"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31059"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9765"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pic>
        <p:nvPicPr>
          <p:cNvPr id="3" name="Picture 2">
            <a:extLst>
              <a:ext uri="{FF2B5EF4-FFF2-40B4-BE49-F238E27FC236}">
                <a16:creationId xmlns:a16="http://schemas.microsoft.com/office/drawing/2014/main" id="{2043FE4D-4D75-EA63-A321-24FECEA70D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178817936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ull page chart">
    <p:bg>
      <p:bgPr>
        <a:solidFill>
          <a:srgbClr val="00114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BA53E8-4F30-4861-7A92-5962D014B9DA}"/>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70036" y="1752603"/>
            <a:ext cx="9051932" cy="2975735"/>
          </a:xfrm>
        </p:spPr>
        <p:txBody>
          <a:bodyPr/>
          <a:lstStyle>
            <a:lvl1pPr>
              <a:defRPr>
                <a:solidFill>
                  <a:schemeClr val="bg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4217EAA7-538E-7816-B87E-599788C1ABE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pic>
        <p:nvPicPr>
          <p:cNvPr id="4" name="Graphic 11">
            <a:extLst>
              <a:ext uri="{FF2B5EF4-FFF2-40B4-BE49-F238E27FC236}">
                <a16:creationId xmlns:a16="http://schemas.microsoft.com/office/drawing/2014/main" id="{27F7E88E-FDA7-3691-DA25-53004CF57A7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5" name="Content Placeholder 8">
            <a:extLst>
              <a:ext uri="{FF2B5EF4-FFF2-40B4-BE49-F238E27FC236}">
                <a16:creationId xmlns:a16="http://schemas.microsoft.com/office/drawing/2014/main" id="{5D0B0BE5-02DE-0FD0-71A8-93AC0CD29336}"/>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0845E6-5909-3039-AB98-1A3BB19EFFF7}"/>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7" name="Graphic 6" descr="CVS Health logo.">
            <a:extLst>
              <a:ext uri="{FF2B5EF4-FFF2-40B4-BE49-F238E27FC236}">
                <a16:creationId xmlns:a16="http://schemas.microsoft.com/office/drawing/2014/main" id="{AEB419A8-C3BA-24B4-E875-1DF2CE49F4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387397267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hart with text">
    <p:bg>
      <p:bgPr>
        <a:solidFill>
          <a:srgbClr val="0011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a:t>Click to add title for chart with text layout</a:t>
            </a:r>
          </a:p>
        </p:txBody>
      </p:sp>
      <p:sp>
        <p:nvSpPr>
          <p:cNvPr id="13" name="Content Placeholder 2"/>
          <p:cNvSpPr>
            <a:spLocks noGrp="1"/>
          </p:cNvSpPr>
          <p:nvPr>
            <p:ph idx="1" hasCustomPrompt="1"/>
          </p:nvPr>
        </p:nvSpPr>
        <p:spPr bwMode="gray">
          <a:xfrm>
            <a:off x="557928" y="1767531"/>
            <a:ext cx="3439040" cy="2971800"/>
          </a:xfrm>
        </p:spPr>
        <p:txBody>
          <a:bodyPr/>
          <a:lstStyle>
            <a:lvl1pPr>
              <a:lnSpc>
                <a:spcPct val="100000"/>
              </a:lnSpc>
              <a:buClrTx/>
              <a:defRPr lang="en-US" sz="1799" b="1" kern="1200" cap="none" baseline="0" dirty="0">
                <a:solidFill>
                  <a:schemeClr val="bg1"/>
                </a:solidFill>
                <a:latin typeface="+mn-lt"/>
                <a:ea typeface="+mn-ea"/>
                <a:cs typeface="+mn-cs"/>
              </a:defRPr>
            </a:lvl1pPr>
            <a:lvl2pPr marL="0" indent="0">
              <a:buClrTx/>
              <a:buNone/>
              <a:defRPr baseline="0">
                <a:solidFill>
                  <a:schemeClr val="bg1"/>
                </a:solidFill>
              </a:defRPr>
            </a:lvl2pPr>
            <a:lvl3pPr marL="177747" indent="-177747">
              <a:spcBef>
                <a:spcPts val="1200"/>
              </a:spcBef>
              <a:buClrTx/>
              <a:buFont typeface="Arial" panose="020B0604020202020204" pitchFamily="34" charset="0"/>
              <a:buChar char="•"/>
              <a:defRPr sz="1300" baseline="0">
                <a:solidFill>
                  <a:schemeClr val="bg1"/>
                </a:solidFill>
              </a:defRPr>
            </a:lvl3pPr>
            <a:lvl4pPr marL="342797" indent="-165050">
              <a:buClrTx/>
              <a:buFont typeface="Arial" panose="020B0604020202020204" pitchFamily="34" charset="0"/>
              <a:buChar char="–"/>
              <a:defRPr sz="1300">
                <a:solidFill>
                  <a:schemeClr val="bg1"/>
                </a:solidFill>
              </a:defRPr>
            </a:lvl4pPr>
            <a:lvl5pPr marL="515783" indent="-172986">
              <a:buClrTx/>
              <a:buFont typeface="Arial" panose="020B0604020202020204" pitchFamily="34" charset="0"/>
              <a:buChar char="•"/>
              <a:defRPr sz="1300">
                <a:solidFill>
                  <a:schemeClr val="bg1"/>
                </a:solidFill>
              </a:defRPr>
            </a:lvl5pPr>
            <a:lvl6pPr marL="687182" indent="-171399">
              <a:buClrTx/>
              <a:buFont typeface="Arial" panose="020B0604020202020204" pitchFamily="34" charset="0"/>
              <a:buChar char="–"/>
              <a:defRPr sz="1300">
                <a:solidFill>
                  <a:schemeClr val="bg1"/>
                </a:solidFill>
              </a:defRPr>
            </a:lvl6pPr>
            <a:lvl7pPr marL="860167" indent="-172986">
              <a:buClrTx/>
              <a:buFont typeface="Arial" panose="020B0604020202020204" pitchFamily="34" charset="0"/>
              <a:buChar char="•"/>
              <a:defRPr sz="1300">
                <a:solidFill>
                  <a:schemeClr val="bg1"/>
                </a:solidFill>
              </a:defRPr>
            </a:lvl7pPr>
            <a:lvl8pPr marL="1031565" indent="-171399">
              <a:buClrTx/>
              <a:buFont typeface="Arial" panose="020B0604020202020204" pitchFamily="34" charset="0"/>
              <a:buChar char="–"/>
              <a:defRPr sz="1300">
                <a:solidFill>
                  <a:schemeClr val="bg1"/>
                </a:solidFill>
              </a:defRPr>
            </a:lvl8pPr>
            <a:lvl9pPr marL="1202964" indent="-171399">
              <a:buClrTx/>
              <a:buFont typeface="Arial" panose="020B0604020202020204" pitchFamily="34" charset="0"/>
              <a:buChar char="•"/>
              <a:defRPr sz="1300" baseline="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7653" y="1764795"/>
            <a:ext cx="7174286" cy="2975735"/>
          </a:xfrm>
        </p:spPr>
        <p:txBody>
          <a:bodyPr>
            <a:noAutofit/>
          </a:bodyPr>
          <a:lstStyle>
            <a:lvl1pPr>
              <a:defRPr>
                <a:solidFill>
                  <a:schemeClr val="bg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3F30C79D-10B9-7D05-C54E-14351CCB61B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4" name="Rectangle 3">
            <a:extLst>
              <a:ext uri="{FF2B5EF4-FFF2-40B4-BE49-F238E27FC236}">
                <a16:creationId xmlns:a16="http://schemas.microsoft.com/office/drawing/2014/main" id="{3F919146-4E1F-E43A-3E94-14B53797CEFF}"/>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Graphic 11">
            <a:extLst>
              <a:ext uri="{FF2B5EF4-FFF2-40B4-BE49-F238E27FC236}">
                <a16:creationId xmlns:a16="http://schemas.microsoft.com/office/drawing/2014/main" id="{B3AC990C-5D8D-F7F8-C2FF-36E6947BB38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6" name="Content Placeholder 8">
            <a:extLst>
              <a:ext uri="{FF2B5EF4-FFF2-40B4-BE49-F238E27FC236}">
                <a16:creationId xmlns:a16="http://schemas.microsoft.com/office/drawing/2014/main" id="{1C0A4080-12F1-DEF1-CBD4-6B20FE2C1589}"/>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2637CF0-9829-4184-CC63-DFFECF598401}"/>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9" name="Graphic 8" descr="CVS Health logo.">
            <a:extLst>
              <a:ext uri="{FF2B5EF4-FFF2-40B4-BE49-F238E27FC236}">
                <a16:creationId xmlns:a16="http://schemas.microsoft.com/office/drawing/2014/main" id="{AA022796-6934-D21A-B968-B25BA8F83A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409552746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comparison slide</a:t>
            </a:r>
          </a:p>
        </p:txBody>
      </p:sp>
      <p:sp>
        <p:nvSpPr>
          <p:cNvPr id="15" name="Content Placeholder 3"/>
          <p:cNvSpPr>
            <a:spLocks noGrp="1"/>
          </p:cNvSpPr>
          <p:nvPr>
            <p:ph sz="half" idx="2" hasCustomPrompt="1"/>
          </p:nvPr>
        </p:nvSpPr>
        <p:spPr>
          <a:xfrm>
            <a:off x="1253474" y="3718014"/>
            <a:ext cx="3493918" cy="2023033"/>
          </a:xfrm>
          <a:noFill/>
        </p:spPr>
        <p:txBody>
          <a:bodyPr lIns="0" tIns="0" rIns="0" bIns="0"/>
          <a:lstStyle>
            <a:lvl1pPr marL="0" indent="0" algn="ctr">
              <a:lnSpc>
                <a:spcPct val="100000"/>
              </a:lnSpc>
              <a:spcBef>
                <a:spcPts val="1200"/>
              </a:spcBef>
              <a:buClrTx/>
              <a:buFont typeface="Arial"/>
              <a:buNone/>
              <a:defRPr sz="1799" b="1">
                <a:solidFill>
                  <a:srgbClr val="0A4B8C"/>
                </a:solidFill>
                <a:latin typeface="+mn-lt"/>
              </a:defRPr>
            </a:lvl1pPr>
            <a:lvl2pPr marL="0" indent="0" algn="ctr">
              <a:spcBef>
                <a:spcPts val="1200"/>
              </a:spcBef>
              <a:buClrTx/>
              <a:buFontTx/>
              <a:buNone/>
              <a:defRPr sz="1500">
                <a:solidFill>
                  <a:schemeClr val="tx2"/>
                </a:solidFill>
              </a:defRPr>
            </a:lvl2pPr>
            <a:lvl3pPr marL="404692" indent="-172986">
              <a:spcBef>
                <a:spcPts val="600"/>
              </a:spcBef>
              <a:buClrTx/>
              <a:buFont typeface="Arial" panose="020B0604020202020204" pitchFamily="34" charset="0"/>
              <a:buChar char="•"/>
              <a:defRPr sz="1600">
                <a:solidFill>
                  <a:schemeClr val="tx2"/>
                </a:solidFill>
              </a:defRPr>
            </a:lvl3pPr>
            <a:lvl4pPr marL="631635" indent="-174573">
              <a:spcBef>
                <a:spcPts val="600"/>
              </a:spcBef>
              <a:buClrTx/>
              <a:buFont typeface="Arial" panose="020B0604020202020204" pitchFamily="34" charset="0"/>
              <a:buChar char="•"/>
              <a:defRPr sz="1600">
                <a:solidFill>
                  <a:schemeClr val="tx2"/>
                </a:solidFill>
              </a:defRPr>
            </a:lvl4pPr>
            <a:lvl5pPr marL="804622" indent="-172986">
              <a:spcBef>
                <a:spcPts val="600"/>
              </a:spcBef>
              <a:buClrTx/>
              <a:buFont typeface="Arial" panose="020B0604020202020204" pitchFamily="34" charset="0"/>
              <a:buChar char="–"/>
              <a:defRPr sz="1600">
                <a:solidFill>
                  <a:schemeClr val="tx2"/>
                </a:solidFill>
              </a:defRPr>
            </a:lvl5pPr>
            <a:lvl6pPr marL="977607" indent="-177747">
              <a:buClrTx/>
              <a:defRPr sz="1600"/>
            </a:lvl6pPr>
            <a:lvl7pPr marL="1142657" indent="-165050">
              <a:buClrTx/>
              <a:defRPr sz="1600"/>
            </a:lvl7pPr>
            <a:lvl8pPr marL="1320404" indent="-177747">
              <a:buClrTx/>
              <a:defRPr sz="1600"/>
            </a:lvl8pPr>
            <a:lvl9pPr>
              <a:defRPr sz="1600"/>
            </a:lvl9pPr>
          </a:lstStyle>
          <a:p>
            <a:pPr lvl="0"/>
            <a:r>
              <a:rPr lang="en-US"/>
              <a:t>Header</a:t>
            </a:r>
          </a:p>
          <a:p>
            <a:pPr lvl="1"/>
            <a:r>
              <a:rPr lang="en-US"/>
              <a:t>First-level</a:t>
            </a:r>
          </a:p>
        </p:txBody>
      </p:sp>
      <p:sp>
        <p:nvSpPr>
          <p:cNvPr id="11" name="Rectangle 10">
            <a:extLst>
              <a:ext uri="{FF2B5EF4-FFF2-40B4-BE49-F238E27FC236}">
                <a16:creationId xmlns:a16="http://schemas.microsoft.com/office/drawing/2014/main" id="{65139F72-CEC0-495F-8477-192D60A880E2}"/>
              </a:ext>
            </a:extLst>
          </p:cNvPr>
          <p:cNvSpPr/>
          <p:nvPr userDrawn="1"/>
        </p:nvSpPr>
        <p:spPr>
          <a:xfrm>
            <a:off x="6096001"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16" name="Content Placeholder 5"/>
          <p:cNvSpPr>
            <a:spLocks noGrp="1"/>
          </p:cNvSpPr>
          <p:nvPr>
            <p:ph sz="quarter" idx="4" hasCustomPrompt="1"/>
          </p:nvPr>
        </p:nvSpPr>
        <p:spPr>
          <a:xfrm>
            <a:off x="7380297" y="3718014"/>
            <a:ext cx="3493918" cy="2023033"/>
          </a:xfrm>
          <a:noFill/>
        </p:spPr>
        <p:txBody>
          <a:bodyPr lIns="0" tIns="0" rIns="0" bIns="0"/>
          <a:lstStyle>
            <a:lvl1pPr marL="0" indent="0" algn="ctr">
              <a:lnSpc>
                <a:spcPct val="100000"/>
              </a:lnSpc>
              <a:spcBef>
                <a:spcPts val="1200"/>
              </a:spcBef>
              <a:buClrTx/>
              <a:buFont typeface="Arial"/>
              <a:buNone/>
              <a:defRPr sz="1799" b="1">
                <a:solidFill>
                  <a:srgbClr val="0A4B8C"/>
                </a:solidFill>
                <a:latin typeface="+mn-lt"/>
              </a:defRPr>
            </a:lvl1pPr>
            <a:lvl2pPr marL="0" indent="0" algn="ctr">
              <a:spcBef>
                <a:spcPts val="1200"/>
              </a:spcBef>
              <a:buClrTx/>
              <a:buFontTx/>
              <a:buNone/>
              <a:defRPr sz="1500">
                <a:solidFill>
                  <a:schemeClr val="tx2"/>
                </a:solidFill>
              </a:defRPr>
            </a:lvl2pPr>
            <a:lvl3pPr marL="231705" indent="0">
              <a:spcBef>
                <a:spcPts val="600"/>
              </a:spcBef>
              <a:buClrTx/>
              <a:buFont typeface="Arial" panose="020B0604020202020204" pitchFamily="34" charset="0"/>
              <a:buNone/>
              <a:defRPr sz="1600">
                <a:solidFill>
                  <a:schemeClr val="bg1"/>
                </a:solidFill>
              </a:defRPr>
            </a:lvl3pPr>
            <a:lvl4pPr marL="631635" indent="-174573">
              <a:spcBef>
                <a:spcPts val="600"/>
              </a:spcBef>
              <a:buClrTx/>
              <a:buFont typeface="Arial" panose="020B0604020202020204" pitchFamily="34" charset="0"/>
              <a:buChar char="•"/>
              <a:defRPr sz="1600">
                <a:solidFill>
                  <a:schemeClr val="bg1"/>
                </a:solidFill>
              </a:defRPr>
            </a:lvl4pPr>
            <a:lvl5pPr marL="804622" indent="-172986">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pic>
        <p:nvPicPr>
          <p:cNvPr id="7" name="Graphic 6" descr="CVS Health logo.">
            <a:extLst>
              <a:ext uri="{FF2B5EF4-FFF2-40B4-BE49-F238E27FC236}">
                <a16:creationId xmlns:a16="http://schemas.microsoft.com/office/drawing/2014/main" id="{99394496-8368-4B56-8235-99713340C2D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3" name="Picture 2">
            <a:extLst>
              <a:ext uri="{FF2B5EF4-FFF2-40B4-BE49-F238E27FC236}">
                <a16:creationId xmlns:a16="http://schemas.microsoft.com/office/drawing/2014/main" id="{720E3503-B061-17DC-594F-2157B2E782D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61817411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One pane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F4177E-CDDD-476F-9590-4FA690787A3F}"/>
              </a:ext>
            </a:extLst>
          </p:cNvPr>
          <p:cNvSpPr/>
          <p:nvPr userDrawn="1"/>
        </p:nvSpPr>
        <p:spPr>
          <a:xfrm>
            <a:off x="1" y="0"/>
            <a:ext cx="4058151" cy="6858000"/>
          </a:xfrm>
          <a:prstGeom prst="rect">
            <a:avLst/>
          </a:prstGeom>
          <a:solidFill>
            <a:srgbClr val="0A4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3" name="Title 1">
            <a:extLst>
              <a:ext uri="{FF2B5EF4-FFF2-40B4-BE49-F238E27FC236}">
                <a16:creationId xmlns:a16="http://schemas.microsoft.com/office/drawing/2014/main" id="{7C794590-BFF7-4D91-A4D6-07347CD385E0}"/>
              </a:ext>
            </a:extLst>
          </p:cNvPr>
          <p:cNvSpPr>
            <a:spLocks noGrp="1"/>
          </p:cNvSpPr>
          <p:nvPr>
            <p:ph type="title" hasCustomPrompt="1"/>
          </p:nvPr>
        </p:nvSpPr>
        <p:spPr>
          <a:xfrm>
            <a:off x="579708" y="3"/>
            <a:ext cx="2959073" cy="6425581"/>
          </a:xfrm>
        </p:spPr>
        <p:txBody>
          <a:bodyPr anchor="ctr"/>
          <a:lstStyle>
            <a:lvl1pPr>
              <a:defRPr>
                <a:solidFill>
                  <a:schemeClr val="bg1"/>
                </a:solidFill>
              </a:defRPr>
            </a:lvl1pPr>
          </a:lstStyle>
          <a:p>
            <a:r>
              <a:rPr lang="en-US"/>
              <a:t>Click to add title </a:t>
            </a:r>
            <a:br>
              <a:rPr lang="en-US"/>
            </a:br>
            <a:r>
              <a:rPr lang="en-US"/>
              <a:t>here for one panel comparison slide</a:t>
            </a:r>
          </a:p>
        </p:txBody>
      </p:sp>
      <p:sp>
        <p:nvSpPr>
          <p:cNvPr id="7" name="Content Placeholder 3">
            <a:extLst>
              <a:ext uri="{FF2B5EF4-FFF2-40B4-BE49-F238E27FC236}">
                <a16:creationId xmlns:a16="http://schemas.microsoft.com/office/drawing/2014/main" id="{39BBBC8D-0164-48BE-8C39-97B2E9C688A7}"/>
              </a:ext>
            </a:extLst>
          </p:cNvPr>
          <p:cNvSpPr>
            <a:spLocks noGrp="1"/>
          </p:cNvSpPr>
          <p:nvPr>
            <p:ph sz="half" idx="2" hasCustomPrompt="1"/>
          </p:nvPr>
        </p:nvSpPr>
        <p:spPr bwMode="gray">
          <a:xfrm>
            <a:off x="4907515" y="2971855"/>
            <a:ext cx="2368913" cy="2592183"/>
          </a:xfrm>
        </p:spPr>
        <p:txBody>
          <a:bodyPr vert="horz" lIns="0" tIns="0" rIns="0" bIns="0" rtlCol="0">
            <a:noAutofit/>
          </a:bodyPr>
          <a:lstStyle>
            <a:lvl1pPr algn="ctr">
              <a:lnSpc>
                <a:spcPct val="100000"/>
              </a:lnSpc>
              <a:buClrTx/>
              <a:defRPr lang="en-US" sz="1799" b="1" kern="1200" cap="none" baseline="0" dirty="0">
                <a:solidFill>
                  <a:srgbClr val="0A4B8C"/>
                </a:solidFill>
                <a:latin typeface="+mn-lt"/>
                <a:ea typeface="+mn-ea"/>
                <a:cs typeface="+mn-cs"/>
              </a:defRPr>
            </a:lvl1pPr>
            <a:lvl2pPr marL="0" indent="0" algn="ctr">
              <a:spcBef>
                <a:spcPts val="1799"/>
              </a:spcBef>
              <a:buClrTx/>
              <a:buFontTx/>
              <a:buNone/>
              <a:defRPr lang="en-US" sz="1500" baseline="0" dirty="0" smtClean="0">
                <a:solidFill>
                  <a:schemeClr val="tx2"/>
                </a:solidFill>
              </a:defRPr>
            </a:lvl2pPr>
            <a:lvl3pPr marL="171399"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063" rtl="0" eaLnBrk="1" latinLnBrk="0" hangingPunct="1">
              <a:lnSpc>
                <a:spcPct val="100000"/>
              </a:lnSpc>
              <a:spcBef>
                <a:spcPts val="1799"/>
              </a:spcBef>
              <a:buClrTx/>
              <a:buFont typeface="Arial"/>
              <a:buNone/>
            </a:pPr>
            <a:r>
              <a:rPr lang="en-US"/>
              <a:t>Header</a:t>
            </a:r>
          </a:p>
          <a:p>
            <a:pPr lvl="1"/>
            <a:r>
              <a:rPr lang="en-US"/>
              <a:t>First-level</a:t>
            </a:r>
          </a:p>
        </p:txBody>
      </p:sp>
      <p:sp>
        <p:nvSpPr>
          <p:cNvPr id="8" name="Content Placeholder 3">
            <a:extLst>
              <a:ext uri="{FF2B5EF4-FFF2-40B4-BE49-F238E27FC236}">
                <a16:creationId xmlns:a16="http://schemas.microsoft.com/office/drawing/2014/main" id="{E1CA36B9-1028-43DB-A308-5411C7D185BC}"/>
              </a:ext>
            </a:extLst>
          </p:cNvPr>
          <p:cNvSpPr>
            <a:spLocks noGrp="1"/>
          </p:cNvSpPr>
          <p:nvPr>
            <p:ph sz="half" idx="18" hasCustomPrompt="1"/>
          </p:nvPr>
        </p:nvSpPr>
        <p:spPr bwMode="gray">
          <a:xfrm>
            <a:off x="8972065" y="2971855"/>
            <a:ext cx="2368913" cy="2592183"/>
          </a:xfrm>
        </p:spPr>
        <p:txBody>
          <a:bodyPr vert="horz" lIns="0" tIns="0" rIns="0" bIns="0" rtlCol="0">
            <a:noAutofit/>
          </a:bodyPr>
          <a:lstStyle>
            <a:lvl1pPr algn="ctr">
              <a:lnSpc>
                <a:spcPct val="100000"/>
              </a:lnSpc>
              <a:buClrTx/>
              <a:defRPr lang="en-US" sz="1799" b="1" cap="none" baseline="0" dirty="0" smtClean="0">
                <a:solidFill>
                  <a:srgbClr val="0A4B8C"/>
                </a:solidFill>
                <a:latin typeface="+mn-lt"/>
              </a:defRPr>
            </a:lvl1pPr>
            <a:lvl2pPr marL="0" indent="0" algn="ctr">
              <a:spcBef>
                <a:spcPts val="1799"/>
              </a:spcBef>
              <a:buClrTx/>
              <a:buFontTx/>
              <a:buNone/>
              <a:defRPr lang="en-US" sz="1500" dirty="0" smtClean="0">
                <a:solidFill>
                  <a:schemeClr val="tx2"/>
                </a:solidFill>
              </a:defRPr>
            </a:lvl2pPr>
            <a:lvl3pPr marL="171399"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668665DB-9D44-4B88-9F03-E82A2FF5D152}"/>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EFE9336-BB34-4CCC-8274-05D8119178BD}"/>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a:t>
            </a:r>
            <a:r>
              <a:rPr lang="en-US" sz="800">
                <a:solidFill>
                  <a:schemeClr val="tx2"/>
                </a:solidFill>
                <a:latin typeface="+mn-lt"/>
              </a:rPr>
              <a:t>ietary.</a:t>
            </a:r>
          </a:p>
        </p:txBody>
      </p:sp>
      <p:pic>
        <p:nvPicPr>
          <p:cNvPr id="10" name="Graphic 9" descr="CVS Health logo.">
            <a:extLst>
              <a:ext uri="{FF2B5EF4-FFF2-40B4-BE49-F238E27FC236}">
                <a16:creationId xmlns:a16="http://schemas.microsoft.com/office/drawing/2014/main" id="{4556B8A3-577E-4258-B8ED-A7943CC515B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2" name="Picture 1">
            <a:extLst>
              <a:ext uri="{FF2B5EF4-FFF2-40B4-BE49-F238E27FC236}">
                <a16:creationId xmlns:a16="http://schemas.microsoft.com/office/drawing/2014/main" id="{F5AF9485-1177-509F-1767-83E1CD29AF0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4219423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800" b="1" cap="none" baseline="0">
                <a:solidFill>
                  <a:schemeClr val="tx2"/>
                </a:solidFill>
                <a:latin typeface="+mn-lt"/>
              </a:defRPr>
            </a:lvl1pPr>
            <a:lvl2pPr marL="0" indent="0">
              <a:buClr>
                <a:schemeClr val="tx1"/>
              </a:buClr>
              <a:buNone/>
              <a:defRPr sz="1300" baseline="0">
                <a:solidFill>
                  <a:schemeClr val="tx2"/>
                </a:solidFill>
              </a:defRPr>
            </a:lvl2pPr>
            <a:lvl3pPr marL="171450" indent="-171450">
              <a:spcBef>
                <a:spcPts val="1200"/>
              </a:spcBef>
              <a:buClr>
                <a:schemeClr val="tx1"/>
              </a:buClr>
              <a:buFont typeface="Arial" panose="020B0604020202020204" pitchFamily="34" charset="0"/>
              <a:buChar char="•"/>
              <a:defRPr sz="1300" baseline="0">
                <a:solidFill>
                  <a:schemeClr val="tx2"/>
                </a:solidFill>
              </a:defRPr>
            </a:lvl3pPr>
            <a:lvl4pPr marL="342900" indent="-171450">
              <a:buClr>
                <a:schemeClr val="tx1"/>
              </a:buClr>
              <a:buFont typeface="Arial" panose="020B0604020202020204" pitchFamily="34" charset="0"/>
              <a:buChar char="–"/>
              <a:defRPr sz="1300" baseline="0">
                <a:solidFill>
                  <a:schemeClr val="tx2"/>
                </a:solidFill>
              </a:defRPr>
            </a:lvl4pPr>
            <a:lvl5pPr marL="515938" indent="-173038">
              <a:buClr>
                <a:schemeClr val="tx1"/>
              </a:buClr>
              <a:buFont typeface="Arial" panose="020B0604020202020204" pitchFamily="34" charset="0"/>
              <a:buChar char="•"/>
              <a:defRPr sz="1300">
                <a:solidFill>
                  <a:schemeClr val="tx2"/>
                </a:solidFill>
              </a:defRPr>
            </a:lvl5pPr>
            <a:lvl6pPr marL="687388"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7ED96451-EB7B-96FC-AD0F-0D38669468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2469984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hree poi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7D8E01-1C20-5D7C-1538-D60AE9849229}"/>
              </a:ext>
            </a:extLst>
          </p:cNvPr>
          <p:cNvSpPr/>
          <p:nvPr userDrawn="1"/>
        </p:nvSpPr>
        <p:spPr>
          <a:xfrm>
            <a:off x="8121046" y="0"/>
            <a:ext cx="4070954"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4" name="Graphic 3" descr="CVS Health logo.">
            <a:extLst>
              <a:ext uri="{FF2B5EF4-FFF2-40B4-BE49-F238E27FC236}">
                <a16:creationId xmlns:a16="http://schemas.microsoft.com/office/drawing/2014/main" id="{5C43C509-C0D5-083B-1AEB-39AC8CE835F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5" name="Graphic 11">
            <a:extLst>
              <a:ext uri="{FF2B5EF4-FFF2-40B4-BE49-F238E27FC236}">
                <a16:creationId xmlns:a16="http://schemas.microsoft.com/office/drawing/2014/main" id="{517FBDC9-C0D5-AC55-8FB7-BA5AAB5A6B28}"/>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27" name="Rectangle 26">
            <a:extLst>
              <a:ext uri="{FF2B5EF4-FFF2-40B4-BE49-F238E27FC236}">
                <a16:creationId xmlns:a16="http://schemas.microsoft.com/office/drawing/2014/main" id="{CFACB8A6-3813-48D2-B8CE-038DD1E42B32}"/>
              </a:ext>
            </a:extLst>
          </p:cNvPr>
          <p:cNvSpPr/>
          <p:nvPr userDrawn="1"/>
        </p:nvSpPr>
        <p:spPr>
          <a:xfrm>
            <a:off x="2" y="6241774"/>
            <a:ext cx="5587246"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2896" y="0"/>
            <a:ext cx="4058151" cy="6858000"/>
          </a:xfrm>
          <a:prstGeom prst="rect">
            <a:avLst/>
          </a:prstGeom>
          <a:solidFill>
            <a:srgbClr val="0A4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25" name="Title 1">
            <a:extLst>
              <a:ext uri="{FF2B5EF4-FFF2-40B4-BE49-F238E27FC236}">
                <a16:creationId xmlns:a16="http://schemas.microsoft.com/office/drawing/2014/main" id="{430E9904-95CA-4355-B234-1DDA8EC1512E}"/>
              </a:ext>
            </a:extLst>
          </p:cNvPr>
          <p:cNvSpPr>
            <a:spLocks noGrp="1"/>
          </p:cNvSpPr>
          <p:nvPr>
            <p:ph type="title" hasCustomPrompt="1"/>
          </p:nvPr>
        </p:nvSpPr>
        <p:spPr>
          <a:xfrm>
            <a:off x="579708" y="3"/>
            <a:ext cx="2959073" cy="6425581"/>
          </a:xfrm>
        </p:spPr>
        <p:txBody>
          <a:bodyPr anchor="ctr"/>
          <a:lstStyle>
            <a:lvl1pPr>
              <a:defRPr>
                <a:solidFill>
                  <a:schemeClr val="tx2"/>
                </a:solidFill>
              </a:defRPr>
            </a:lvl1pPr>
          </a:lstStyle>
          <a:p>
            <a:r>
              <a:rPr lang="en-US"/>
              <a:t>Click to add title here for two panel comparison slide</a:t>
            </a:r>
          </a:p>
        </p:txBody>
      </p:sp>
      <p:sp>
        <p:nvSpPr>
          <p:cNvPr id="21" name="Content Placeholder 3">
            <a:extLst>
              <a:ext uri="{FF2B5EF4-FFF2-40B4-BE49-F238E27FC236}">
                <a16:creationId xmlns:a16="http://schemas.microsoft.com/office/drawing/2014/main" id="{3E63A43E-9184-464B-AD62-08609C3C2EFC}"/>
              </a:ext>
            </a:extLst>
          </p:cNvPr>
          <p:cNvSpPr>
            <a:spLocks noGrp="1"/>
          </p:cNvSpPr>
          <p:nvPr>
            <p:ph sz="half" idx="2" hasCustomPrompt="1"/>
          </p:nvPr>
        </p:nvSpPr>
        <p:spPr bwMode="gray">
          <a:xfrm>
            <a:off x="4907515" y="2971855"/>
            <a:ext cx="2368913" cy="2592183"/>
          </a:xfrm>
        </p:spPr>
        <p:txBody>
          <a:bodyPr vert="horz" lIns="0" tIns="0" rIns="0" bIns="0" rtlCol="0">
            <a:noAutofit/>
          </a:bodyPr>
          <a:lstStyle>
            <a:lvl1pPr algn="ctr">
              <a:lnSpc>
                <a:spcPct val="100000"/>
              </a:lnSpc>
              <a:buClrTx/>
              <a:defRPr lang="en-US" sz="1799" b="1" kern="1200" cap="none" baseline="0" dirty="0">
                <a:solidFill>
                  <a:schemeClr val="bg1"/>
                </a:solidFill>
                <a:latin typeface="+mn-lt"/>
                <a:ea typeface="+mn-ea"/>
                <a:cs typeface="+mn-cs"/>
              </a:defRPr>
            </a:lvl1pPr>
            <a:lvl2pPr marL="0" indent="0" algn="ctr">
              <a:spcBef>
                <a:spcPts val="1799"/>
              </a:spcBef>
              <a:buClrTx/>
              <a:buFontTx/>
              <a:buNone/>
              <a:defRPr lang="en-US" sz="1500" baseline="0" dirty="0" smtClean="0">
                <a:solidFill>
                  <a:schemeClr val="bg1"/>
                </a:solidFill>
              </a:defRPr>
            </a:lvl2pPr>
            <a:lvl3pPr marL="171399"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063" rtl="0" eaLnBrk="1" latinLnBrk="0" hangingPunct="1">
              <a:lnSpc>
                <a:spcPct val="100000"/>
              </a:lnSpc>
              <a:spcBef>
                <a:spcPts val="1799"/>
              </a:spcBef>
              <a:buClrTx/>
              <a:buFont typeface="Arial"/>
              <a:buNone/>
            </a:pPr>
            <a:r>
              <a:rPr lang="en-US"/>
              <a:t>Header</a:t>
            </a:r>
          </a:p>
          <a:p>
            <a:pPr lvl="1"/>
            <a:r>
              <a:rPr lang="en-US"/>
              <a:t>First-level</a:t>
            </a:r>
          </a:p>
        </p:txBody>
      </p:sp>
      <p:sp>
        <p:nvSpPr>
          <p:cNvPr id="24" name="Content Placeholder 3">
            <a:extLst>
              <a:ext uri="{FF2B5EF4-FFF2-40B4-BE49-F238E27FC236}">
                <a16:creationId xmlns:a16="http://schemas.microsoft.com/office/drawing/2014/main" id="{6C89E4A5-6F21-4ECD-BCA6-5B29AF1FC1C0}"/>
              </a:ext>
            </a:extLst>
          </p:cNvPr>
          <p:cNvSpPr>
            <a:spLocks noGrp="1"/>
          </p:cNvSpPr>
          <p:nvPr>
            <p:ph sz="half" idx="18" hasCustomPrompt="1"/>
          </p:nvPr>
        </p:nvSpPr>
        <p:spPr bwMode="gray">
          <a:xfrm>
            <a:off x="8972065" y="2971855"/>
            <a:ext cx="2368913" cy="2592183"/>
          </a:xfrm>
        </p:spPr>
        <p:txBody>
          <a:bodyPr vert="horz" lIns="0" tIns="0" rIns="0" bIns="0" rtlCol="0">
            <a:noAutofit/>
          </a:bodyPr>
          <a:lstStyle>
            <a:lvl1pPr algn="ctr">
              <a:lnSpc>
                <a:spcPct val="100000"/>
              </a:lnSpc>
              <a:buClrTx/>
              <a:defRPr lang="en-US" sz="1799" b="1" cap="none" baseline="0" dirty="0" smtClean="0">
                <a:solidFill>
                  <a:schemeClr val="bg1"/>
                </a:solidFill>
                <a:latin typeface="+mn-lt"/>
              </a:defRPr>
            </a:lvl1pPr>
            <a:lvl2pPr marL="0" indent="0" algn="ctr">
              <a:spcBef>
                <a:spcPts val="1799"/>
              </a:spcBef>
              <a:buClrTx/>
              <a:buFontTx/>
              <a:buNone/>
              <a:defRPr lang="en-US" sz="1500" dirty="0" smtClean="0">
                <a:solidFill>
                  <a:schemeClr val="bg1"/>
                </a:solidFill>
              </a:defRPr>
            </a:lvl2pPr>
            <a:lvl3pPr marL="171399"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F5E0B0A3-49E5-4641-8D2C-BC31AF6815C4}"/>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1B46839-35D8-438B-B7A2-2B753DFD7A66}"/>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tx2"/>
                </a:solidFill>
                <a:latin typeface="+mn-lt"/>
              </a:rPr>
              <a:t>©2025 CVS Health and/or one of its affiliates. Confidential and proprietary.</a:t>
            </a:r>
          </a:p>
        </p:txBody>
      </p:sp>
    </p:spTree>
    <p:extLst>
      <p:ext uri="{BB962C8B-B14F-4D97-AF65-F5344CB8AC3E}">
        <p14:creationId xmlns:p14="http://schemas.microsoft.com/office/powerpoint/2010/main" val="14052197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929" y="1765300"/>
            <a:ext cx="4884168"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8163FE3F-97F2-42A9-B07A-B67697B4DB0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1542014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743712"/>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40693" y="1765300"/>
            <a:ext cx="4884168"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defRPr>
            </a:lvl1pPr>
          </a:lstStyle>
          <a:p>
            <a:br>
              <a:rPr lang="en-US"/>
            </a:br>
            <a:r>
              <a:rPr lang="en-US"/>
              <a:t>IMAGE</a:t>
            </a:r>
            <a:br>
              <a:rPr lang="en-US"/>
            </a:br>
            <a:br>
              <a:rPr lang="en-US"/>
            </a:br>
            <a:br>
              <a:rPr lang="en-US"/>
            </a:br>
            <a:endParaRPr lang="en-US"/>
          </a:p>
        </p:txBody>
      </p:sp>
      <p:pic>
        <p:nvPicPr>
          <p:cNvPr id="3" name="Picture 2">
            <a:extLst>
              <a:ext uri="{FF2B5EF4-FFF2-40B4-BE49-F238E27FC236}">
                <a16:creationId xmlns:a16="http://schemas.microsoft.com/office/drawing/2014/main" id="{D05F1791-4589-A78D-0D35-766DEEF04EF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212604890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pic>
        <p:nvPicPr>
          <p:cNvPr id="7" name="Graphic 6" descr="CVS Health logo.">
            <a:extLst>
              <a:ext uri="{FF2B5EF4-FFF2-40B4-BE49-F238E27FC236}">
                <a16:creationId xmlns:a16="http://schemas.microsoft.com/office/drawing/2014/main" id="{B59DA53D-FB46-42C9-9A73-236B2FE1059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
        <p:nvSpPr>
          <p:cNvPr id="3" name="Rectangle 2">
            <a:extLst>
              <a:ext uri="{FF2B5EF4-FFF2-40B4-BE49-F238E27FC236}">
                <a16:creationId xmlns:a16="http://schemas.microsoft.com/office/drawing/2014/main" id="{747D9288-A65B-0324-108D-DE2852EE2421}"/>
              </a:ext>
            </a:extLst>
          </p:cNvPr>
          <p:cNvSpPr/>
          <p:nvPr userDrawn="1"/>
        </p:nvSpPr>
        <p:spPr>
          <a:xfrm>
            <a:off x="6096001" y="0"/>
            <a:ext cx="6096001"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4" name="Graphic 3" descr="CVS Health logo.">
            <a:extLst>
              <a:ext uri="{FF2B5EF4-FFF2-40B4-BE49-F238E27FC236}">
                <a16:creationId xmlns:a16="http://schemas.microsoft.com/office/drawing/2014/main" id="{31866DB8-F013-879F-541E-27C3305FD8BD}"/>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pic>
        <p:nvPicPr>
          <p:cNvPr id="5" name="Graphic 11">
            <a:extLst>
              <a:ext uri="{FF2B5EF4-FFF2-40B4-BE49-F238E27FC236}">
                <a16:creationId xmlns:a16="http://schemas.microsoft.com/office/drawing/2014/main" id="{010162B2-2503-FAF5-0393-23FBA6824B2E}"/>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Tree>
    <p:extLst>
      <p:ext uri="{BB962C8B-B14F-4D97-AF65-F5344CB8AC3E}">
        <p14:creationId xmlns:p14="http://schemas.microsoft.com/office/powerpoint/2010/main" val="296690141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743712"/>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0" y="0"/>
            <a:ext cx="6096001"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CB4B9DEE-1CF0-47D1-934E-DB4356D62FF1}"/>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Content Placeholder 8">
            <a:extLst>
              <a:ext uri="{FF2B5EF4-FFF2-40B4-BE49-F238E27FC236}">
                <a16:creationId xmlns:a16="http://schemas.microsoft.com/office/drawing/2014/main" id="{F35D44D1-CF2C-4331-B380-083F7ABF73CB}"/>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bg1"/>
                </a:solidFill>
                <a:latin typeface="+mn-lt"/>
              </a:rPr>
              <a:t>©2025 CVS Health and/or one of its affiliates. Confidential and proprietary.</a:t>
            </a:r>
          </a:p>
        </p:txBody>
      </p:sp>
      <p:pic>
        <p:nvPicPr>
          <p:cNvPr id="3" name="Picture 2">
            <a:extLst>
              <a:ext uri="{FF2B5EF4-FFF2-40B4-BE49-F238E27FC236}">
                <a16:creationId xmlns:a16="http://schemas.microsoft.com/office/drawing/2014/main" id="{C4AC703F-AB5D-9BE8-672C-17475F5860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318805644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and Infographic Righ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272A0B-3F66-4BE5-ABC2-DBBCAA26670E}"/>
              </a:ext>
            </a:extLst>
          </p:cNvPr>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1964CD8D-F9FC-4E28-9F6A-6AB51FF354D5}"/>
              </a:ext>
            </a:extLst>
          </p:cNvPr>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2AA3D8E1-3CCE-42A5-88D6-38F615FADD4D}"/>
              </a:ext>
            </a:extLst>
          </p:cNvPr>
          <p:cNvSpPr/>
          <p:nvPr userDrawn="1"/>
        </p:nvSpPr>
        <p:spPr>
          <a:xfrm>
            <a:off x="6096001" y="0"/>
            <a:ext cx="6096001"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6" name="Graphic 5" descr="CVS Health logo.">
            <a:extLst>
              <a:ext uri="{FF2B5EF4-FFF2-40B4-BE49-F238E27FC236}">
                <a16:creationId xmlns:a16="http://schemas.microsoft.com/office/drawing/2014/main" id="{C97A688A-13B1-4480-9A65-4362859FCDA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2" name="Graphic 11">
            <a:extLst>
              <a:ext uri="{FF2B5EF4-FFF2-40B4-BE49-F238E27FC236}">
                <a16:creationId xmlns:a16="http://schemas.microsoft.com/office/drawing/2014/main" id="{9B923828-0F07-50F7-1DFA-0B3359BE155C}"/>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Tree>
    <p:extLst>
      <p:ext uri="{BB962C8B-B14F-4D97-AF65-F5344CB8AC3E}">
        <p14:creationId xmlns:p14="http://schemas.microsoft.com/office/powerpoint/2010/main" val="40574144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and infographic Lef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1167E6-91BB-4319-852F-02EF2DA543CE}"/>
              </a:ext>
            </a:extLst>
          </p:cNvPr>
          <p:cNvSpPr>
            <a:spLocks noGrp="1"/>
          </p:cNvSpPr>
          <p:nvPr>
            <p:ph type="title" hasCustomPrompt="1"/>
          </p:nvPr>
        </p:nvSpPr>
        <p:spPr>
          <a:xfrm>
            <a:off x="6733589" y="743712"/>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69A642C1-A41C-40AD-BDFB-B8D181AC8784}"/>
              </a:ext>
            </a:extLst>
          </p:cNvPr>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12FD3486-B3F5-43BE-9108-5DEA0679272C}"/>
              </a:ext>
            </a:extLst>
          </p:cNvPr>
          <p:cNvSpPr/>
          <p:nvPr userDrawn="1"/>
        </p:nvSpPr>
        <p:spPr>
          <a:xfrm>
            <a:off x="0" y="0"/>
            <a:ext cx="6096001"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535CA040-9CF0-49AA-B5D4-DC4BFA2479C1}"/>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id="{3B4598AE-016B-45A4-877F-62C42E458969}"/>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bg1"/>
                </a:solidFill>
                <a:latin typeface="+mn-lt"/>
              </a:rPr>
              <a:t>©2025 CVS Health and/or one of its affiliates. Confidential and proprietary.</a:t>
            </a:r>
          </a:p>
        </p:txBody>
      </p:sp>
      <p:pic>
        <p:nvPicPr>
          <p:cNvPr id="2" name="Picture 1">
            <a:extLst>
              <a:ext uri="{FF2B5EF4-FFF2-40B4-BE49-F238E27FC236}">
                <a16:creationId xmlns:a16="http://schemas.microsoft.com/office/drawing/2014/main" id="{FA95A5DD-D500-C407-CB12-71DB35811BA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133132165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1764792"/>
            <a:ext cx="4701240" cy="1463040"/>
          </a:xfrm>
        </p:spPr>
        <p:txBody>
          <a:bodyPr rIns="0" anchor="b"/>
          <a:lstStyle>
            <a:lvl1pPr marL="171399" indent="-171399">
              <a:lnSpc>
                <a:spcPct val="95000"/>
              </a:lnSpc>
              <a:tabLst>
                <a:tab pos="171399" algn="l"/>
              </a:tabLst>
              <a:defRPr>
                <a:solidFill>
                  <a:schemeClr val="tx2"/>
                </a:solidFill>
              </a:defRPr>
            </a:lvl1pPr>
          </a:lstStyle>
          <a:p>
            <a:r>
              <a:rPr lang="en-US"/>
              <a:t>“	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713419" y="3590385"/>
            <a:ext cx="4573191" cy="161925"/>
          </a:xfrm>
          <a:prstGeom prst="rect">
            <a:avLst/>
          </a:prstGeom>
          <a:noFill/>
        </p:spPr>
        <p:txBody>
          <a:bodyPr>
            <a:noAutofit/>
          </a:bodyPr>
          <a:lstStyle>
            <a:lvl1pPr>
              <a:defRPr sz="1300" cap="none" baseline="0">
                <a:solidFill>
                  <a:schemeClr val="tx2"/>
                </a:solidFill>
              </a:defRPr>
            </a:lvl1pPr>
          </a:lstStyle>
          <a:p>
            <a:pPr lvl="0"/>
            <a:r>
              <a:rPr lang="en-US"/>
              <a:t>Click to add author</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5C21479B-88BC-46B4-90DB-3F9721D742E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6124610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869" y="2180108"/>
            <a:ext cx="7170763"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867" y="4020924"/>
            <a:ext cx="4573191"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pic>
        <p:nvPicPr>
          <p:cNvPr id="3" name="Picture 2">
            <a:extLst>
              <a:ext uri="{FF2B5EF4-FFF2-40B4-BE49-F238E27FC236}">
                <a16:creationId xmlns:a16="http://schemas.microsoft.com/office/drawing/2014/main" id="{C194B568-277A-504E-4CA7-32480F0438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29540698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C4AA5A-1E4B-AA74-4E24-33D3F83DF155}"/>
              </a:ext>
            </a:extLst>
          </p:cNvPr>
          <p:cNvSpPr/>
          <p:nvPr userDrawn="1"/>
        </p:nvSpPr>
        <p:spPr bwMode="gray">
          <a:xfrm>
            <a:off x="2" y="0"/>
            <a:ext cx="12192000" cy="68580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11">
            <a:extLst>
              <a:ext uri="{FF2B5EF4-FFF2-40B4-BE49-F238E27FC236}">
                <a16:creationId xmlns:a16="http://schemas.microsoft.com/office/drawing/2014/main" id="{56F6F6F4-B2EE-BE71-9B2A-A2604AC49EB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8" name="Content Placeholder 8">
            <a:extLst>
              <a:ext uri="{FF2B5EF4-FFF2-40B4-BE49-F238E27FC236}">
                <a16:creationId xmlns:a16="http://schemas.microsoft.com/office/drawing/2014/main" id="{BBDD0201-7E65-4E41-A78E-4BD974CDBD5E}"/>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BBEA697-53C5-924D-C974-DF4770ECC8E6}"/>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1" name="Graphic 10" descr="CVS Health logo.">
            <a:extLst>
              <a:ext uri="{FF2B5EF4-FFF2-40B4-BE49-F238E27FC236}">
                <a16:creationId xmlns:a16="http://schemas.microsoft.com/office/drawing/2014/main" id="{CA073081-8389-6738-A9F1-B9CA9CEFFCA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
        <p:nvSpPr>
          <p:cNvPr id="7" name="Title 1">
            <a:extLst>
              <a:ext uri="{FF2B5EF4-FFF2-40B4-BE49-F238E27FC236}">
                <a16:creationId xmlns:a16="http://schemas.microsoft.com/office/drawing/2014/main" id="{C5CE5400-9551-4441-A3A1-727FA1855083}"/>
              </a:ext>
            </a:extLst>
          </p:cNvPr>
          <p:cNvSpPr>
            <a:spLocks noGrp="1"/>
          </p:cNvSpPr>
          <p:nvPr>
            <p:ph type="title" hasCustomPrompt="1"/>
          </p:nvPr>
        </p:nvSpPr>
        <p:spPr>
          <a:xfrm>
            <a:off x="557929" y="530351"/>
            <a:ext cx="9667726" cy="713232"/>
          </a:xfrm>
        </p:spPr>
        <p:txBody>
          <a:bodyPr/>
          <a:lstStyle>
            <a:lvl1pPr>
              <a:defRPr sz="4799">
                <a:solidFill>
                  <a:schemeClr val="bg1"/>
                </a:solidFill>
              </a:defRPr>
            </a:lvl1pPr>
          </a:lstStyle>
          <a:p>
            <a:r>
              <a:rPr lang="en-US"/>
              <a:t>Next steps</a:t>
            </a:r>
          </a:p>
        </p:txBody>
      </p:sp>
      <p:sp>
        <p:nvSpPr>
          <p:cNvPr id="5" name="Content Placeholder 2"/>
          <p:cNvSpPr>
            <a:spLocks noGrp="1"/>
          </p:cNvSpPr>
          <p:nvPr>
            <p:ph sz="half" idx="1" hasCustomPrompt="1"/>
          </p:nvPr>
        </p:nvSpPr>
        <p:spPr bwMode="gray">
          <a:xfrm>
            <a:off x="1970635" y="2110424"/>
            <a:ext cx="2506109" cy="3630620"/>
          </a:xfrm>
        </p:spPr>
        <p:txBody>
          <a:bodyPr vert="horz" lIns="0" tIns="0" rIns="0" bIns="0" rtlCol="0">
            <a:noAutofit/>
          </a:bodyPr>
          <a:lstStyle>
            <a:lvl1pPr algn="ctr">
              <a:lnSpc>
                <a:spcPct val="100000"/>
              </a:lnSpc>
              <a:buClrTx/>
              <a:defRPr lang="en-US" sz="3199" b="1" kern="1200" cap="none" baseline="0" dirty="0">
                <a:solidFill>
                  <a:srgbClr val="267AC0"/>
                </a:solidFill>
                <a:latin typeface="+mn-lt"/>
                <a:ea typeface="+mn-ea"/>
                <a:cs typeface="+mn-cs"/>
              </a:defRPr>
            </a:lvl1pPr>
            <a:lvl2pPr marL="0" indent="0" algn="ctr">
              <a:spcBef>
                <a:spcPts val="4199"/>
              </a:spcBef>
              <a:buClrTx/>
              <a:buNone/>
              <a:defRPr lang="en-US" sz="1300" dirty="0" smtClean="0">
                <a:solidFill>
                  <a:schemeClr val="bg1"/>
                </a:solidFill>
              </a:defRPr>
            </a:lvl2pPr>
            <a:lvl3pPr marL="174573" indent="-174573" algn="l">
              <a:spcBef>
                <a:spcPts val="1200"/>
              </a:spcBef>
              <a:buClrTx/>
              <a:buFont typeface="Arial" panose="020B0604020202020204" pitchFamily="34" charset="0"/>
              <a:buChar char="•"/>
              <a:defRPr lang="en-US" sz="1300" baseline="0" dirty="0" smtClean="0">
                <a:solidFill>
                  <a:schemeClr val="bg1"/>
                </a:solidFill>
              </a:defRPr>
            </a:lvl3pPr>
            <a:lvl4pPr marL="347559" indent="-172986" algn="l">
              <a:buClrTx/>
              <a:buFont typeface="Arial" panose="020B0604020202020204" pitchFamily="34" charset="0"/>
              <a:buChar char="–"/>
              <a:defRPr lang="en-US" sz="1300" baseline="0" dirty="0" smtClean="0">
                <a:solidFill>
                  <a:schemeClr val="bg1"/>
                </a:solidFill>
              </a:defRPr>
            </a:lvl4pPr>
            <a:lvl5pPr marL="511022" indent="-163464" algn="l">
              <a:buClrTx/>
              <a:buFont typeface="Arial" panose="020B0604020202020204" pitchFamily="34" charset="0"/>
              <a:buChar char="•"/>
              <a:defRPr lang="en-US" sz="1300" dirty="0">
                <a:solidFill>
                  <a:schemeClr val="bg1"/>
                </a:solidFill>
              </a:defRPr>
            </a:lvl5pPr>
            <a:lvl6pPr marL="685594" indent="-174573" algn="l">
              <a:buClrTx/>
              <a:buFont typeface="Arial" panose="020B0604020202020204" pitchFamily="34" charset="0"/>
              <a:buChar char="–"/>
              <a:defRPr sz="1300" baseline="0">
                <a:solidFill>
                  <a:schemeClr val="bg1"/>
                </a:solidFill>
              </a:defRPr>
            </a:lvl6pPr>
            <a:lvl7pPr marL="860167" indent="-172986" algn="l">
              <a:buClrTx/>
              <a:buFont typeface="Arial" panose="020B0604020202020204" pitchFamily="34" charset="0"/>
              <a:buChar char="•"/>
              <a:defRPr sz="1300">
                <a:solidFill>
                  <a:schemeClr val="bg1"/>
                </a:solidFill>
              </a:defRPr>
            </a:lvl7pPr>
            <a:lvl8pPr marL="1031565" indent="-171399" algn="l">
              <a:buClrTx/>
              <a:buFont typeface="Arial" panose="020B0604020202020204" pitchFamily="34" charset="0"/>
              <a:buChar char="–"/>
              <a:defRPr sz="1300">
                <a:solidFill>
                  <a:schemeClr val="bg1"/>
                </a:solidFill>
              </a:defRPr>
            </a:lvl8pPr>
            <a:lvl9pPr marL="1202964" indent="-171399" algn="l">
              <a:buClrTx/>
              <a:buFont typeface="Arial" panose="020B0604020202020204" pitchFamily="34" charset="0"/>
              <a:buChar char="•"/>
              <a:defRPr sz="1300">
                <a:solidFill>
                  <a:schemeClr val="bg1"/>
                </a:solidFill>
              </a:defRPr>
            </a:lvl9pPr>
          </a:lstStyle>
          <a:p>
            <a:pPr marL="0" lvl="0" indent="0" algn="ctr" defTabSz="457063" rtl="0" eaLnBrk="1" latinLnBrk="0" hangingPunct="1">
              <a:lnSpc>
                <a:spcPct val="108000"/>
              </a:lnSpc>
              <a:spcBef>
                <a:spcPts val="1799"/>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20143" y="2110424"/>
            <a:ext cx="2506109" cy="3630620"/>
          </a:xfrm>
        </p:spPr>
        <p:txBody>
          <a:bodyPr vert="horz" lIns="0" tIns="0" rIns="0" bIns="0" rtlCol="0">
            <a:noAutofit/>
          </a:bodyPr>
          <a:lstStyle>
            <a:lvl1pPr algn="ctr">
              <a:lnSpc>
                <a:spcPct val="100000"/>
              </a:lnSpc>
              <a:buClrTx/>
              <a:defRPr lang="en-US" sz="3199" b="1" kern="1200" cap="none" baseline="0" dirty="0">
                <a:solidFill>
                  <a:srgbClr val="00A78E"/>
                </a:solidFill>
                <a:latin typeface="+mn-lt"/>
                <a:ea typeface="+mn-ea"/>
                <a:cs typeface="+mn-cs"/>
              </a:defRPr>
            </a:lvl1pPr>
            <a:lvl2pPr marL="0" indent="0" algn="ctr">
              <a:spcBef>
                <a:spcPts val="4199"/>
              </a:spcBef>
              <a:buClrTx/>
              <a:buNone/>
              <a:defRPr lang="en-US" sz="1300" dirty="0" smtClean="0">
                <a:solidFill>
                  <a:schemeClr val="bg1"/>
                </a:solidFill>
              </a:defRPr>
            </a:lvl2pPr>
            <a:lvl3pPr marL="174573" indent="-174573" algn="l">
              <a:spcBef>
                <a:spcPts val="1200"/>
              </a:spcBef>
              <a:buClrTx/>
              <a:buFont typeface="Arial" panose="020B0604020202020204" pitchFamily="34" charset="0"/>
              <a:buChar char="•"/>
              <a:defRPr lang="en-US" sz="1300" baseline="0" dirty="0" smtClean="0">
                <a:solidFill>
                  <a:schemeClr val="bg1"/>
                </a:solidFill>
              </a:defRPr>
            </a:lvl3pPr>
            <a:lvl4pPr marL="347559" indent="-172986" algn="l">
              <a:buClrTx/>
              <a:buFont typeface="Arial" panose="020B0604020202020204" pitchFamily="34" charset="0"/>
              <a:buChar char="–"/>
              <a:defRPr lang="en-US" sz="1300" baseline="0" dirty="0" smtClean="0">
                <a:solidFill>
                  <a:schemeClr val="bg1"/>
                </a:solidFill>
              </a:defRPr>
            </a:lvl4pPr>
            <a:lvl5pPr marL="511022" indent="-163464" algn="l">
              <a:buClrTx/>
              <a:buFont typeface="Arial" panose="020B0604020202020204" pitchFamily="34" charset="0"/>
              <a:buChar char="•"/>
              <a:defRPr lang="en-US" sz="1300" dirty="0">
                <a:solidFill>
                  <a:schemeClr val="bg1"/>
                </a:solidFill>
              </a:defRPr>
            </a:lvl5pPr>
            <a:lvl6pPr marL="685594" indent="-174573" algn="l">
              <a:buClrTx/>
              <a:buFont typeface="Arial" panose="020B0604020202020204" pitchFamily="34" charset="0"/>
              <a:buChar char="–"/>
              <a:defRPr sz="1300" baseline="0">
                <a:solidFill>
                  <a:schemeClr val="bg1"/>
                </a:solidFill>
              </a:defRPr>
            </a:lvl6pPr>
            <a:lvl7pPr marL="860167" indent="-172986" algn="l">
              <a:buClrTx/>
              <a:buFont typeface="Arial" panose="020B0604020202020204" pitchFamily="34" charset="0"/>
              <a:buChar char="•"/>
              <a:defRPr sz="1300">
                <a:solidFill>
                  <a:schemeClr val="bg1"/>
                </a:solidFill>
              </a:defRPr>
            </a:lvl7pPr>
            <a:lvl8pPr marL="1031565" indent="-171399" algn="l">
              <a:buClrTx/>
              <a:buFont typeface="Arial" panose="020B0604020202020204" pitchFamily="34" charset="0"/>
              <a:buChar char="–"/>
              <a:defRPr sz="1300">
                <a:solidFill>
                  <a:schemeClr val="bg1"/>
                </a:solidFill>
              </a:defRPr>
            </a:lvl8pPr>
            <a:lvl9pPr marL="1202964" indent="-171399" algn="l">
              <a:buClrTx/>
              <a:buFont typeface="Arial" panose="020B0604020202020204" pitchFamily="34" charset="0"/>
              <a:buChar char="•"/>
              <a:defRPr sz="1300">
                <a:solidFill>
                  <a:schemeClr val="bg1"/>
                </a:solidFill>
              </a:defRPr>
            </a:lvl9pPr>
          </a:lstStyle>
          <a:p>
            <a:pPr marL="0" lvl="0" indent="0" algn="ctr" defTabSz="457063" rtl="0" eaLnBrk="1" latinLnBrk="0" hangingPunct="1">
              <a:lnSpc>
                <a:spcPct val="108000"/>
              </a:lnSpc>
              <a:spcBef>
                <a:spcPts val="1799"/>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4669" y="2110424"/>
            <a:ext cx="2506109" cy="3630620"/>
          </a:xfrm>
        </p:spPr>
        <p:txBody>
          <a:bodyPr vert="horz" lIns="0" tIns="0" rIns="0" bIns="0" rtlCol="0">
            <a:noAutofit/>
          </a:bodyPr>
          <a:lstStyle>
            <a:lvl1pPr algn="ctr">
              <a:lnSpc>
                <a:spcPct val="105000"/>
              </a:lnSpc>
              <a:buClrTx/>
              <a:defRPr lang="en-US" sz="3199" b="1" kern="1200" cap="none" baseline="0" dirty="0">
                <a:solidFill>
                  <a:srgbClr val="61A515"/>
                </a:solidFill>
                <a:latin typeface="+mn-lt"/>
                <a:ea typeface="+mn-ea"/>
                <a:cs typeface="+mn-cs"/>
              </a:defRPr>
            </a:lvl1pPr>
            <a:lvl2pPr marL="0" indent="0" algn="ctr">
              <a:spcBef>
                <a:spcPts val="4199"/>
              </a:spcBef>
              <a:buClrTx/>
              <a:buNone/>
              <a:defRPr lang="en-US" sz="1300" dirty="0" smtClean="0">
                <a:solidFill>
                  <a:schemeClr val="bg1"/>
                </a:solidFill>
              </a:defRPr>
            </a:lvl2pPr>
            <a:lvl3pPr marL="174573" indent="-174573" algn="l">
              <a:spcBef>
                <a:spcPts val="1200"/>
              </a:spcBef>
              <a:buClrTx/>
              <a:buFont typeface="Arial" panose="020B0604020202020204" pitchFamily="34" charset="0"/>
              <a:buChar char="•"/>
              <a:defRPr lang="en-US" sz="1300" baseline="0" dirty="0" smtClean="0">
                <a:solidFill>
                  <a:schemeClr val="bg1"/>
                </a:solidFill>
              </a:defRPr>
            </a:lvl3pPr>
            <a:lvl4pPr marL="347559" indent="-172986" algn="l">
              <a:buClrTx/>
              <a:buFont typeface="Arial" panose="020B0604020202020204" pitchFamily="34" charset="0"/>
              <a:buChar char="–"/>
              <a:defRPr lang="en-US" sz="1300" baseline="0" dirty="0" smtClean="0">
                <a:solidFill>
                  <a:schemeClr val="bg1"/>
                </a:solidFill>
              </a:defRPr>
            </a:lvl4pPr>
            <a:lvl5pPr marL="511022" indent="-163464" algn="l">
              <a:buClrTx/>
              <a:buFont typeface="Arial" panose="020B0604020202020204" pitchFamily="34" charset="0"/>
              <a:buChar char="•"/>
              <a:defRPr lang="en-US" sz="1300" dirty="0">
                <a:solidFill>
                  <a:schemeClr val="bg1"/>
                </a:solidFill>
              </a:defRPr>
            </a:lvl5pPr>
            <a:lvl6pPr marL="685594" indent="-174573" algn="l">
              <a:buClrTx/>
              <a:buFont typeface="Arial" panose="020B0604020202020204" pitchFamily="34" charset="0"/>
              <a:buChar char="–"/>
              <a:defRPr sz="1300" baseline="0">
                <a:solidFill>
                  <a:schemeClr val="bg1"/>
                </a:solidFill>
              </a:defRPr>
            </a:lvl6pPr>
            <a:lvl7pPr marL="860167" indent="-172986" algn="l">
              <a:buClrTx/>
              <a:buFont typeface="Arial" panose="020B0604020202020204" pitchFamily="34" charset="0"/>
              <a:buChar char="•"/>
              <a:defRPr sz="1300">
                <a:solidFill>
                  <a:schemeClr val="bg1"/>
                </a:solidFill>
              </a:defRPr>
            </a:lvl7pPr>
            <a:lvl8pPr marL="1031565" indent="-171399" algn="l">
              <a:buClrTx/>
              <a:buFont typeface="Arial" panose="020B0604020202020204" pitchFamily="34" charset="0"/>
              <a:buChar char="–"/>
              <a:defRPr sz="1300">
                <a:solidFill>
                  <a:schemeClr val="bg1"/>
                </a:solidFill>
              </a:defRPr>
            </a:lvl8pPr>
            <a:lvl9pPr marL="1202964" indent="-171399" algn="l">
              <a:buClrTx/>
              <a:buFont typeface="Arial" panose="020B0604020202020204" pitchFamily="34" charset="0"/>
              <a:buChar char="•"/>
              <a:defRPr sz="1300">
                <a:solidFill>
                  <a:schemeClr val="bg1"/>
                </a:solidFill>
              </a:defRPr>
            </a:lvl9pPr>
          </a:lstStyle>
          <a:p>
            <a:pPr marL="0" lvl="0" indent="0" algn="ctr" defTabSz="457063" rtl="0" eaLnBrk="1" latinLnBrk="0" hangingPunct="1">
              <a:lnSpc>
                <a:spcPct val="108000"/>
              </a:lnSpc>
              <a:spcBef>
                <a:spcPts val="1799"/>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Tree>
    <p:extLst>
      <p:ext uri="{BB962C8B-B14F-4D97-AF65-F5344CB8AC3E}">
        <p14:creationId xmlns:p14="http://schemas.microsoft.com/office/powerpoint/2010/main" val="1389675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929" y="1767532"/>
            <a:ext cx="5238478"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4175" y="1767532"/>
            <a:ext cx="5238478"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1FD074EB-3FC6-FD66-D8DB-EDEE436A4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3939978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p:bg>
      <p:bgPr>
        <a:solidFill>
          <a:srgbClr val="00114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8C1B40-0D23-8EDD-4A47-F8E2F0769CEC}"/>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itle 1">
            <a:extLst>
              <a:ext uri="{FF2B5EF4-FFF2-40B4-BE49-F238E27FC236}">
                <a16:creationId xmlns:a16="http://schemas.microsoft.com/office/drawing/2014/main" id="{4318200F-1EB3-4B0D-BB1C-940C25A49887}"/>
              </a:ext>
            </a:extLst>
          </p:cNvPr>
          <p:cNvSpPr>
            <a:spLocks noGrp="1"/>
          </p:cNvSpPr>
          <p:nvPr>
            <p:ph type="title" hasCustomPrompt="1"/>
          </p:nvPr>
        </p:nvSpPr>
        <p:spPr>
          <a:xfrm>
            <a:off x="557929" y="530351"/>
            <a:ext cx="9667726" cy="713232"/>
          </a:xfrm>
        </p:spPr>
        <p:txBody>
          <a:bodyPr/>
          <a:lstStyle>
            <a:lvl1pPr>
              <a:defRPr sz="4799">
                <a:solidFill>
                  <a:schemeClr val="bg1"/>
                </a:solidFill>
              </a:defRPr>
            </a:lvl1pPr>
          </a:lstStyle>
          <a:p>
            <a:r>
              <a:rPr lang="en-US"/>
              <a:t>In closing</a:t>
            </a:r>
          </a:p>
        </p:txBody>
      </p:sp>
      <p:sp>
        <p:nvSpPr>
          <p:cNvPr id="4" name="Content Placeholder 2"/>
          <p:cNvSpPr>
            <a:spLocks noGrp="1"/>
          </p:cNvSpPr>
          <p:nvPr>
            <p:ph idx="1" hasCustomPrompt="1"/>
          </p:nvPr>
        </p:nvSpPr>
        <p:spPr bwMode="gray">
          <a:xfrm>
            <a:off x="557929" y="1767532"/>
            <a:ext cx="8588453" cy="3977640"/>
          </a:xfrm>
        </p:spPr>
        <p:txBody>
          <a:bodyPr/>
          <a:lstStyle>
            <a:lvl1pPr>
              <a:lnSpc>
                <a:spcPct val="100000"/>
              </a:lnSpc>
              <a:buClrTx/>
              <a:defRPr lang="en-US" sz="1799" b="1" kern="1200" cap="none" baseline="0" dirty="0">
                <a:solidFill>
                  <a:schemeClr val="bg1"/>
                </a:solidFill>
                <a:latin typeface="+mn-lt"/>
                <a:ea typeface="+mn-ea"/>
                <a:cs typeface="+mn-cs"/>
              </a:defRPr>
            </a:lvl1pPr>
            <a:lvl2pPr marL="0" indent="0">
              <a:buClrTx/>
              <a:buFontTx/>
              <a:buNone/>
              <a:defRPr baseline="0">
                <a:solidFill>
                  <a:schemeClr val="bg1"/>
                </a:solidFill>
              </a:defRPr>
            </a:lvl2pPr>
            <a:lvl3pPr marL="172986" indent="-172986">
              <a:buClrTx/>
              <a:buFont typeface="Arial" panose="020B0604020202020204" pitchFamily="34" charset="0"/>
              <a:buChar char="•"/>
              <a:defRPr baseline="0">
                <a:solidFill>
                  <a:schemeClr val="bg1"/>
                </a:solidFill>
              </a:defRPr>
            </a:lvl3pPr>
            <a:lvl4pPr marL="347559" indent="-174573">
              <a:buClrTx/>
              <a:buFont typeface="Arial" panose="020B0604020202020204" pitchFamily="34" charset="0"/>
              <a:buChar char="–"/>
              <a:defRPr>
                <a:solidFill>
                  <a:schemeClr val="bg1"/>
                </a:solidFill>
              </a:defRPr>
            </a:lvl4pPr>
            <a:lvl5pPr marL="509435" indent="-161876">
              <a:buClrTx/>
              <a:buFont typeface="Arial" panose="020B0604020202020204" pitchFamily="34" charset="0"/>
              <a:buChar char="•"/>
              <a:defRPr baseline="0">
                <a:solidFill>
                  <a:schemeClr val="bg1"/>
                </a:solidFill>
              </a:defRPr>
            </a:lvl5pPr>
            <a:lvl6pPr marL="682420" indent="-172986">
              <a:buClrTx/>
              <a:buFont typeface="Arial" panose="020B0604020202020204" pitchFamily="34" charset="0"/>
              <a:buChar char="–"/>
              <a:defRPr>
                <a:solidFill>
                  <a:schemeClr val="bg1"/>
                </a:solidFill>
              </a:defRPr>
            </a:lvl6pPr>
            <a:lvl7pPr marL="856993" indent="-174573">
              <a:buClrTx/>
              <a:buFont typeface="Arial" panose="020B0604020202020204" pitchFamily="34" charset="0"/>
              <a:buChar char="•"/>
              <a:defRPr>
                <a:solidFill>
                  <a:schemeClr val="bg1"/>
                </a:solidFill>
              </a:defRPr>
            </a:lvl7pPr>
            <a:lvl8pPr marL="1029979" indent="-172986">
              <a:buClrTx/>
              <a:buFont typeface="Arial" panose="020B0604020202020204" pitchFamily="34" charset="0"/>
              <a:buChar char="–"/>
              <a:defRPr>
                <a:solidFill>
                  <a:schemeClr val="bg1"/>
                </a:solidFill>
              </a:defRPr>
            </a:lvl8pPr>
            <a:lvl9pPr marL="1202964" indent="-172986">
              <a:buClrTx/>
              <a:buFont typeface="Arial" panose="020B0604020202020204" pitchFamily="34" charset="0"/>
              <a:buChar char="•"/>
              <a:defRPr>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6" name="Graphic 11">
            <a:extLst>
              <a:ext uri="{FF2B5EF4-FFF2-40B4-BE49-F238E27FC236}">
                <a16:creationId xmlns:a16="http://schemas.microsoft.com/office/drawing/2014/main" id="{9E7BA9E4-6C06-7D7B-1B81-CE10061B9CF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7" name="Content Placeholder 8">
            <a:extLst>
              <a:ext uri="{FF2B5EF4-FFF2-40B4-BE49-F238E27FC236}">
                <a16:creationId xmlns:a16="http://schemas.microsoft.com/office/drawing/2014/main" id="{8FE8E979-307B-CD28-7BC8-E10D9C38A888}"/>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43B05CA-803D-42E1-C9F1-E148913DCA5B}"/>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9" name="Graphic 8" descr="CVS Health logo.">
            <a:extLst>
              <a:ext uri="{FF2B5EF4-FFF2-40B4-BE49-F238E27FC236}">
                <a16:creationId xmlns:a16="http://schemas.microsoft.com/office/drawing/2014/main" id="{892C81AF-B125-3C13-5EBB-9FC61E96429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1061257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1149"/>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50506-E10A-D5C6-F8FF-AAB32342905B}"/>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pic>
        <p:nvPicPr>
          <p:cNvPr id="4" name="Graphic 11">
            <a:extLst>
              <a:ext uri="{FF2B5EF4-FFF2-40B4-BE49-F238E27FC236}">
                <a16:creationId xmlns:a16="http://schemas.microsoft.com/office/drawing/2014/main" id="{13AE6B59-5D65-B2B0-7E31-A605A0EDFA4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5" name="Content Placeholder 8">
            <a:extLst>
              <a:ext uri="{FF2B5EF4-FFF2-40B4-BE49-F238E27FC236}">
                <a16:creationId xmlns:a16="http://schemas.microsoft.com/office/drawing/2014/main" id="{E529B2AD-7010-2367-3AA7-854EB75BA709}"/>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5F03552-62FF-6C6A-CD76-BE7C6101DD4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7" name="Graphic 6" descr="CVS Health logo.">
            <a:extLst>
              <a:ext uri="{FF2B5EF4-FFF2-40B4-BE49-F238E27FC236}">
                <a16:creationId xmlns:a16="http://schemas.microsoft.com/office/drawing/2014/main" id="{9BF26B16-9BEC-BAB9-5D83-E0E532908E7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173171786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1A2CC2-E706-F7D1-E64E-4C930CA0BA4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118346306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1D802A-A83A-403E-9185-CCD9822740C0}"/>
              </a:ext>
            </a:extLst>
          </p:cNvPr>
          <p:cNvSpPr/>
          <p:nvPr userDrawn="1"/>
        </p:nvSpPr>
        <p:spPr bwMode="gray">
          <a:xfrm>
            <a:off x="2" y="0"/>
            <a:ext cx="12192000" cy="68580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11">
            <a:extLst>
              <a:ext uri="{FF2B5EF4-FFF2-40B4-BE49-F238E27FC236}">
                <a16:creationId xmlns:a16="http://schemas.microsoft.com/office/drawing/2014/main" id="{6062DAE2-5F24-728A-2803-0F94D2DAD3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931" y="-344516"/>
            <a:ext cx="11026126" cy="264306"/>
          </a:xfrm>
        </p:spPr>
        <p:txBody>
          <a:bodyPr anchor="b"/>
          <a:lstStyle>
            <a:lvl1pPr>
              <a:defRPr sz="1400"/>
            </a:lvl1pPr>
          </a:lstStyle>
          <a:p>
            <a:r>
              <a:rPr lang="en-US"/>
              <a:t>Title for slide built on the blank accessibility master</a:t>
            </a:r>
          </a:p>
        </p:txBody>
      </p:sp>
      <p:sp>
        <p:nvSpPr>
          <p:cNvPr id="4" name="Content Placeholder 8">
            <a:extLst>
              <a:ext uri="{FF2B5EF4-FFF2-40B4-BE49-F238E27FC236}">
                <a16:creationId xmlns:a16="http://schemas.microsoft.com/office/drawing/2014/main" id="{7BF693A6-A83B-C675-B6ED-23F46BDE0D87}"/>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1ADB331-A38C-E362-C171-18B40CAF514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6" name="Graphic 5" descr="CVS Health logo.">
            <a:extLst>
              <a:ext uri="{FF2B5EF4-FFF2-40B4-BE49-F238E27FC236}">
                <a16:creationId xmlns:a16="http://schemas.microsoft.com/office/drawing/2014/main" id="{2F2609BD-62FA-1F80-794B-6A20911F38B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419709069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931" y="-344516"/>
            <a:ext cx="11026126" cy="264306"/>
          </a:xfrm>
        </p:spPr>
        <p:txBody>
          <a:bodyPr anchor="b"/>
          <a:lstStyle>
            <a:lvl1pPr>
              <a:defRPr sz="1400"/>
            </a:lvl1pPr>
          </a:lstStyle>
          <a:p>
            <a:r>
              <a:rPr lang="en-US"/>
              <a:t>Title for slide built on the blank accessibility master</a:t>
            </a:r>
          </a:p>
        </p:txBody>
      </p:sp>
      <p:pic>
        <p:nvPicPr>
          <p:cNvPr id="3" name="Picture 2">
            <a:extLst>
              <a:ext uri="{FF2B5EF4-FFF2-40B4-BE49-F238E27FC236}">
                <a16:creationId xmlns:a16="http://schemas.microsoft.com/office/drawing/2014/main" id="{7C1E4BE5-2CB8-2975-2558-009E28B45C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4" name="Rectangle 3">
            <a:extLst>
              <a:ext uri="{FF2B5EF4-FFF2-40B4-BE49-F238E27FC236}">
                <a16:creationId xmlns:a16="http://schemas.microsoft.com/office/drawing/2014/main" id="{AF2C6697-376F-E350-46C9-585E2D91FF2D}"/>
              </a:ext>
            </a:extLst>
          </p:cNvPr>
          <p:cNvSpPr/>
          <p:nvPr userDrawn="1"/>
        </p:nvSpPr>
        <p:spPr bwMode="gray">
          <a:xfrm>
            <a:off x="2" y="0"/>
            <a:ext cx="12192000" cy="6858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409418197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2" y="0"/>
            <a:ext cx="12192000" cy="6858000"/>
          </a:xfrm>
          <a:prstGeom prst="rect">
            <a:avLst/>
          </a:prstGeom>
          <a:solidFill>
            <a:schemeClr val="bg1">
              <a:lumMod val="85000"/>
            </a:schemeClr>
          </a:solidFill>
        </p:spPr>
        <p:txBody>
          <a:bodyPr anchor="ctr"/>
          <a:lstStyle>
            <a:lvl1pPr marL="0" marR="0" indent="0" algn="ctr" defTabSz="457063"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8" name="Title 7">
            <a:extLst>
              <a:ext uri="{FF2B5EF4-FFF2-40B4-BE49-F238E27FC236}">
                <a16:creationId xmlns:a16="http://schemas.microsoft.com/office/drawing/2014/main" id="{1C551DC1-11AC-42C9-8CB3-4FB83FD45BC9}"/>
              </a:ext>
            </a:extLst>
          </p:cNvPr>
          <p:cNvSpPr>
            <a:spLocks noGrp="1"/>
          </p:cNvSpPr>
          <p:nvPr>
            <p:ph type="title" hasCustomPrompt="1"/>
          </p:nvPr>
        </p:nvSpPr>
        <p:spPr>
          <a:xfrm>
            <a:off x="847939" y="1188272"/>
            <a:ext cx="3775713" cy="713232"/>
          </a:xfrm>
        </p:spPr>
        <p:txBody>
          <a:bodyPr/>
          <a:lstStyle>
            <a:lvl1pPr>
              <a:defRPr sz="4799">
                <a:solidFill>
                  <a:schemeClr val="bg1"/>
                </a:solidFill>
              </a:defRPr>
            </a:lvl1pPr>
          </a:lstStyle>
          <a:p>
            <a:r>
              <a:rPr lang="en-US"/>
              <a:t>Closing slide</a:t>
            </a:r>
          </a:p>
        </p:txBody>
      </p:sp>
      <p:pic>
        <p:nvPicPr>
          <p:cNvPr id="4" name="Graphic 3" descr="CVS Health logo.">
            <a:extLst>
              <a:ext uri="{FF2B5EF4-FFF2-40B4-BE49-F238E27FC236}">
                <a16:creationId xmlns:a16="http://schemas.microsoft.com/office/drawing/2014/main" id="{4241CE38-4CEB-4E8B-816C-5C169EC9AE0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58423845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86AF3C-6D1C-4D8B-80F4-510F140C3483}"/>
              </a:ext>
            </a:extLst>
          </p:cNvPr>
          <p:cNvSpPr>
            <a:spLocks noGrp="1"/>
          </p:cNvSpPr>
          <p:nvPr>
            <p:ph type="title" hasCustomPrompt="1"/>
          </p:nvPr>
        </p:nvSpPr>
        <p:spPr>
          <a:xfrm>
            <a:off x="1098733" y="3017954"/>
            <a:ext cx="9994538" cy="713232"/>
          </a:xfrm>
        </p:spPr>
        <p:txBody>
          <a:bodyPr/>
          <a:lstStyle>
            <a:lvl1pPr algn="ctr">
              <a:defRPr sz="5398">
                <a:solidFill>
                  <a:srgbClr val="0A4B8C"/>
                </a:solidFill>
              </a:defRPr>
            </a:lvl1pPr>
          </a:lstStyle>
          <a:p>
            <a:r>
              <a:rPr lang="en-US"/>
              <a:t>Closing slide</a:t>
            </a:r>
          </a:p>
        </p:txBody>
      </p:sp>
      <p:pic>
        <p:nvPicPr>
          <p:cNvPr id="2" name="Picture 1">
            <a:extLst>
              <a:ext uri="{FF2B5EF4-FFF2-40B4-BE49-F238E27FC236}">
                <a16:creationId xmlns:a16="http://schemas.microsoft.com/office/drawing/2014/main" id="{B1238F8A-5C19-7E08-C5D9-A627C5B21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16441579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2" y="0"/>
            <a:ext cx="12192000"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931" y="-347472"/>
            <a:ext cx="11026126" cy="264306"/>
          </a:xfrm>
        </p:spPr>
        <p:txBody>
          <a:bodyPr anchor="b"/>
          <a:lstStyle>
            <a:lvl1pPr>
              <a:defRPr sz="1400">
                <a:solidFill>
                  <a:schemeClr val="tx2"/>
                </a:solidFill>
              </a:defRPr>
            </a:lvl1pPr>
          </a:lstStyle>
          <a:p>
            <a:r>
              <a:rPr lang="en-US"/>
              <a:t>CVS Health logo on red background</a:t>
            </a:r>
          </a:p>
        </p:txBody>
      </p:sp>
      <p:pic>
        <p:nvPicPr>
          <p:cNvPr id="12" name="Graphic 11">
            <a:extLst>
              <a:ext uri="{FF2B5EF4-FFF2-40B4-BE49-F238E27FC236}">
                <a16:creationId xmlns:a16="http://schemas.microsoft.com/office/drawing/2014/main" id="{B559DD0B-4B08-444F-A6AA-A5A2ED14742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727955" y="3030096"/>
            <a:ext cx="4736091" cy="797815"/>
          </a:xfrm>
          <a:prstGeom prst="rect">
            <a:avLst/>
          </a:prstGeom>
        </p:spPr>
      </p:pic>
    </p:spTree>
    <p:extLst>
      <p:ext uri="{BB962C8B-B14F-4D97-AF65-F5344CB8AC3E}">
        <p14:creationId xmlns:p14="http://schemas.microsoft.com/office/powerpoint/2010/main" val="289880136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2" y="0"/>
            <a:ext cx="12192000"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931" y="-347472"/>
            <a:ext cx="11026126" cy="264306"/>
          </a:xfrm>
        </p:spPr>
        <p:txBody>
          <a:bodyPr anchor="b"/>
          <a:lstStyle>
            <a:lvl1pPr>
              <a:defRPr sz="1400">
                <a:solidFill>
                  <a:schemeClr val="tx2"/>
                </a:solidFill>
              </a:defRPr>
            </a:lvl1pPr>
          </a:lstStyle>
          <a:p>
            <a:r>
              <a:rPr lang="en-US"/>
              <a:t>CVS Health logo on red background</a:t>
            </a:r>
          </a:p>
        </p:txBody>
      </p:sp>
    </p:spTree>
    <p:extLst>
      <p:ext uri="{BB962C8B-B14F-4D97-AF65-F5344CB8AC3E}">
        <p14:creationId xmlns:p14="http://schemas.microsoft.com/office/powerpoint/2010/main" val="176732922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CVS logo on whi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3B724D08-4F05-4A11-9EB9-CD3B1FE6110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744990" y="3030096"/>
            <a:ext cx="4702018" cy="797815"/>
          </a:xfrm>
          <a:prstGeom prst="rect">
            <a:avLst/>
          </a:prstGeom>
        </p:spPr>
      </p:pic>
      <p:sp>
        <p:nvSpPr>
          <p:cNvPr id="11" name="Rectangle 10">
            <a:extLst>
              <a:ext uri="{FF2B5EF4-FFF2-40B4-BE49-F238E27FC236}">
                <a16:creationId xmlns:a16="http://schemas.microsoft.com/office/drawing/2014/main" id="{E1268719-E45D-4DB9-A5CE-3920E9240B44}"/>
              </a:ext>
            </a:extLst>
          </p:cNvPr>
          <p:cNvSpPr/>
          <p:nvPr userDrawn="1"/>
        </p:nvSpPr>
        <p:spPr>
          <a:xfrm>
            <a:off x="2" y="5779008"/>
            <a:ext cx="12192000"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 typeface="Arial"/>
              <a:buNone/>
              <a:tabLst/>
              <a:defRPr/>
            </a:pPr>
            <a:endParaRPr kumimoji="0" lang="en-US" sz="1500" b="1" i="0" u="none" strike="noStrike" kern="1200" cap="none" spc="0" normalizeH="0" baseline="0" noProof="0">
              <a:ln>
                <a:noFill/>
              </a:ln>
              <a:solidFill>
                <a:prstClr val="white"/>
              </a:solidFill>
              <a:effectLst/>
              <a:uLnTx/>
              <a:uFillTx/>
              <a:latin typeface="CVS Health Sans"/>
              <a:ea typeface="+mn-ea"/>
              <a:cs typeface="Arial" panose="020B0604020202020204" pitchFamily="34" charset="0"/>
            </a:endParaRPr>
          </a:p>
        </p:txBody>
      </p:sp>
      <p:sp>
        <p:nvSpPr>
          <p:cNvPr id="13" name="Title 1">
            <a:extLst>
              <a:ext uri="{FF2B5EF4-FFF2-40B4-BE49-F238E27FC236}">
                <a16:creationId xmlns:a16="http://schemas.microsoft.com/office/drawing/2014/main" id="{67519E24-EA44-44E4-8587-7A08DC99D588}"/>
              </a:ext>
            </a:extLst>
          </p:cNvPr>
          <p:cNvSpPr>
            <a:spLocks noGrp="1"/>
          </p:cNvSpPr>
          <p:nvPr>
            <p:ph type="title" hasCustomPrompt="1"/>
          </p:nvPr>
        </p:nvSpPr>
        <p:spPr>
          <a:xfrm>
            <a:off x="557931" y="-347472"/>
            <a:ext cx="11026126" cy="264306"/>
          </a:xfrm>
        </p:spPr>
        <p:txBody>
          <a:bodyPr anchor="b"/>
          <a:lstStyle>
            <a:lvl1pPr>
              <a:defRPr sz="1400">
                <a:solidFill>
                  <a:schemeClr val="tx2"/>
                </a:solidFill>
              </a:defRPr>
            </a:lvl1pPr>
          </a:lstStyle>
          <a:p>
            <a:r>
              <a:rPr lang="en-US"/>
              <a:t>CVS Health logo on white background</a:t>
            </a:r>
          </a:p>
        </p:txBody>
      </p:sp>
    </p:spTree>
    <p:extLst>
      <p:ext uri="{BB962C8B-B14F-4D97-AF65-F5344CB8AC3E}">
        <p14:creationId xmlns:p14="http://schemas.microsoft.com/office/powerpoint/2010/main" val="3013015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930"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1971"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6012"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74CB5FF4-5002-05F3-A894-0DBA73A8FE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9203096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6" y="347851"/>
            <a:ext cx="7030439" cy="6858000"/>
          </a:xfrm>
          <a:prstGeom prst="rect">
            <a:avLst/>
          </a:prstGeom>
        </p:spPr>
      </p:pic>
      <p:sp>
        <p:nvSpPr>
          <p:cNvPr id="3" name="Content Placeholder 8">
            <a:extLst>
              <a:ext uri="{FF2B5EF4-FFF2-40B4-BE49-F238E27FC236}">
                <a16:creationId xmlns:a16="http://schemas.microsoft.com/office/drawing/2014/main" id="{281AEE52-08C6-3503-D9B3-88168E3F507B}"/>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0569C7B-3A22-0FD0-6360-BD35CADC7797}"/>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83487772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 y="0"/>
            <a:ext cx="4151976" cy="6858000"/>
          </a:xfrm>
          <a:prstGeom prst="rect">
            <a:avLst/>
          </a:prstGeom>
        </p:spPr>
      </p:pic>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38"/>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2"/>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5"/>
            <a:ext cx="7472822" cy="6199167"/>
          </a:xfrm>
          <a:prstGeom prst="rect">
            <a:avLst/>
          </a:prstGeom>
        </p:spPr>
      </p:pic>
      <p:sp>
        <p:nvSpPr>
          <p:cNvPr id="5" name="Content Placeholder 8">
            <a:extLst>
              <a:ext uri="{FF2B5EF4-FFF2-40B4-BE49-F238E27FC236}">
                <a16:creationId xmlns:a16="http://schemas.microsoft.com/office/drawing/2014/main" id="{3A55EFC0-6BF7-FB8F-7A32-B1F0ABBBFD56}"/>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09C0340-7AC4-300C-0673-0609035FA93A}"/>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05350536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38"/>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5"/>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2"/>
            <a:ext cx="6112460" cy="5070663"/>
          </a:xfrm>
          <a:prstGeom prst="rect">
            <a:avLst/>
          </a:prstGeom>
        </p:spPr>
      </p:pic>
      <p:sp>
        <p:nvSpPr>
          <p:cNvPr id="5" name="Content Placeholder 8">
            <a:extLst>
              <a:ext uri="{FF2B5EF4-FFF2-40B4-BE49-F238E27FC236}">
                <a16:creationId xmlns:a16="http://schemas.microsoft.com/office/drawing/2014/main" id="{0F832026-8819-76F7-2590-8C2B66608CBF}"/>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795ABFE-899B-64C1-E309-4765183E053E}"/>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89511662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38"/>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5"/>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2"/>
            <a:ext cx="6112460" cy="5070663"/>
          </a:xfrm>
          <a:prstGeom prst="rect">
            <a:avLst/>
          </a:prstGeom>
        </p:spPr>
      </p:pic>
      <p:sp>
        <p:nvSpPr>
          <p:cNvPr id="5" name="Content Placeholder 8">
            <a:extLst>
              <a:ext uri="{FF2B5EF4-FFF2-40B4-BE49-F238E27FC236}">
                <a16:creationId xmlns:a16="http://schemas.microsoft.com/office/drawing/2014/main" id="{1F85E82A-CCB3-C094-6719-C7A4F02C8537}"/>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F772A0C-C61F-CBA0-747F-82B88789C6E3}"/>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88728267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79"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5" y="2565799"/>
            <a:ext cx="2577245" cy="2074945"/>
          </a:xfrm>
          <a:prstGeom prst="roundRect">
            <a:avLst>
              <a:gd name="adj" fmla="val 5726"/>
            </a:avLst>
          </a:prstGeom>
          <a:solidFill>
            <a:schemeClr val="bg2">
              <a:lumMod val="20000"/>
              <a:lumOff val="80000"/>
            </a:schemeClr>
          </a:solidFill>
        </p:spPr>
        <p:txBody>
          <a:bodyPr vert="horz" lIns="402336" tIns="457200" rIns="365760" bIns="182880"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800">
                <a:latin typeface="CVS Health Sans" panose="020B0504020202020204" pitchFamily="34" charset="0"/>
              </a:rPr>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38"/>
            <a:ext cx="2277449" cy="277853"/>
          </a:xfrm>
          <a:prstGeom prst="rect">
            <a:avLst/>
          </a:prstGeom>
        </p:spPr>
      </p:pic>
      <p:sp>
        <p:nvSpPr>
          <p:cNvPr id="4" name="Content Placeholder 8">
            <a:extLst>
              <a:ext uri="{FF2B5EF4-FFF2-40B4-BE49-F238E27FC236}">
                <a16:creationId xmlns:a16="http://schemas.microsoft.com/office/drawing/2014/main" id="{E37C9586-0F5B-98C4-A160-A28AF383F798}"/>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919F49E-53F9-C938-16F5-0BE4D0516635}"/>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273534009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2"/>
            <a:ext cx="6495271" cy="2387483"/>
          </a:xfrm>
          <a:prstGeom prst="roundRect">
            <a:avLst>
              <a:gd name="adj" fmla="val 4392"/>
            </a:avLst>
          </a:prstGeom>
          <a:noFill/>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0" y="3276365"/>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6"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1" y="6028399"/>
            <a:ext cx="2277449" cy="277853"/>
          </a:xfrm>
          <a:prstGeom prst="rect">
            <a:avLst/>
          </a:prstGeom>
        </p:spPr>
      </p:pic>
      <p:sp>
        <p:nvSpPr>
          <p:cNvPr id="3" name="Content Placeholder 8">
            <a:extLst>
              <a:ext uri="{FF2B5EF4-FFF2-40B4-BE49-F238E27FC236}">
                <a16:creationId xmlns:a16="http://schemas.microsoft.com/office/drawing/2014/main" id="{7858E439-45DC-EE7D-A8CA-2D3811E38019}"/>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A9A7F9B-515E-FEA6-3FEF-E1F60C889E8E}"/>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56065363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5"/>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099"/>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2"/>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4" y="5468189"/>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4" y="1087017"/>
            <a:ext cx="4227409" cy="1700598"/>
          </a:xfrm>
          <a:prstGeom prst="roundRect">
            <a:avLst>
              <a:gd name="adj" fmla="val 0"/>
            </a:avLst>
          </a:prstGeom>
          <a:noFill/>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Content Placeholder 8">
            <a:extLst>
              <a:ext uri="{FF2B5EF4-FFF2-40B4-BE49-F238E27FC236}">
                <a16:creationId xmlns:a16="http://schemas.microsoft.com/office/drawing/2014/main" id="{6D82B504-AEAC-829A-BFBF-74A8590E0EFA}"/>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451A22-1D62-BBE0-84C4-D181EDB45EAE}"/>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97470280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1"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4" y="1167898"/>
            <a:ext cx="3685665" cy="890028"/>
          </a:xfrm>
        </p:spPr>
        <p:txBody>
          <a:bodyPr anchor="b">
            <a:noAutofit/>
          </a:bodyPr>
          <a:lstStyle>
            <a:lvl1pPr>
              <a:defRPr sz="3200" b="0" i="0">
                <a:solidFill>
                  <a:schemeClr val="tx2"/>
                </a:solidFill>
                <a:latin typeface="CVS Health Sans"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3"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3"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09"/>
            <a:ext cx="348199" cy="277853"/>
          </a:xfrm>
          <a:prstGeom prst="rect">
            <a:avLst/>
          </a:prstGeom>
        </p:spPr>
      </p:pic>
    </p:spTree>
    <p:extLst>
      <p:ext uri="{BB962C8B-B14F-4D97-AF65-F5344CB8AC3E}">
        <p14:creationId xmlns:p14="http://schemas.microsoft.com/office/powerpoint/2010/main" val="172816008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1"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200" b="0" i="0">
                <a:solidFill>
                  <a:schemeClr val="tx2"/>
                </a:solidFill>
                <a:latin typeface="CVS Health Sans"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Tree>
    <p:extLst>
      <p:ext uri="{BB962C8B-B14F-4D97-AF65-F5344CB8AC3E}">
        <p14:creationId xmlns:p14="http://schemas.microsoft.com/office/powerpoint/2010/main" val="414005587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200"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2"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400" b="0" i="0">
                <a:solidFill>
                  <a:srgbClr val="0B315E"/>
                </a:solidFill>
                <a:latin typeface="CVS Health Sans" panose="020B0504020202020204" pitchFamily="34" charset="0"/>
              </a:rPr>
              <a:t>?</a:t>
            </a:r>
          </a:p>
        </p:txBody>
      </p:sp>
    </p:spTree>
    <p:extLst>
      <p:ext uri="{BB962C8B-B14F-4D97-AF65-F5344CB8AC3E}">
        <p14:creationId xmlns:p14="http://schemas.microsoft.com/office/powerpoint/2010/main" val="1382619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929"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1600"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6125"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100650"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D2B7B898-118B-C402-9CF1-093977EB9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1268968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200"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2"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Tree>
    <p:extLst>
      <p:ext uri="{BB962C8B-B14F-4D97-AF65-F5344CB8AC3E}">
        <p14:creationId xmlns:p14="http://schemas.microsoft.com/office/powerpoint/2010/main" val="36883707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200" b="0" i="0">
                <a:solidFill>
                  <a:schemeClr val="tx2"/>
                </a:solidFill>
                <a:latin typeface="CVS Health Sans"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2"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1"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0"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5100">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69"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5100">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1"/>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3" y="1266999"/>
            <a:ext cx="8473107" cy="958850"/>
          </a:xfrm>
        </p:spPr>
        <p:txBody>
          <a:bodyPr/>
          <a:lstStyle>
            <a:lvl1pPr>
              <a:defRPr sz="1800"/>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1" y="0"/>
            <a:ext cx="5223735" cy="6858000"/>
          </a:xfrm>
          <a:prstGeom prst="rect">
            <a:avLst/>
          </a:prstGeom>
        </p:spPr>
      </p:pic>
    </p:spTree>
    <p:extLst>
      <p:ext uri="{BB962C8B-B14F-4D97-AF65-F5344CB8AC3E}">
        <p14:creationId xmlns:p14="http://schemas.microsoft.com/office/powerpoint/2010/main" val="349498111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5"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1"/>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0"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93678472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216454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99089836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5" y="1773936"/>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0" y="2009781"/>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73538390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5"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38810563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3"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7"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1"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30411630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0" i="0">
                <a:solidFill>
                  <a:srgbClr val="0A4B8C"/>
                </a:solidFill>
                <a:latin typeface="CVS Health Sans"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1" y="-1"/>
            <a:ext cx="12192000" cy="6858001"/>
          </a:xfrm>
          <a:prstGeom prst="rect">
            <a:avLst/>
          </a:prstGeom>
        </p:spPr>
      </p:pic>
    </p:spTree>
    <p:extLst>
      <p:ext uri="{BB962C8B-B14F-4D97-AF65-F5344CB8AC3E}">
        <p14:creationId xmlns:p14="http://schemas.microsoft.com/office/powerpoint/2010/main" val="118237912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1"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0" i="0" kern="1200" dirty="0">
                <a:solidFill>
                  <a:srgbClr val="0B315E"/>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266288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6" hasCustomPrompt="1"/>
          </p:nvPr>
        </p:nvSpPr>
        <p:spPr>
          <a:xfrm>
            <a:off x="557930" y="4379002"/>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E2CF043F-8065-47E0-BB4A-3C892424CE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3" name="Picture 2">
            <a:extLst>
              <a:ext uri="{FF2B5EF4-FFF2-40B4-BE49-F238E27FC236}">
                <a16:creationId xmlns:a16="http://schemas.microsoft.com/office/drawing/2014/main" id="{8922B5D9-B83D-0B45-BE85-CD9D9A5930E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630707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941"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3647"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2353"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31059"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9765"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pic>
        <p:nvPicPr>
          <p:cNvPr id="3" name="Picture 2">
            <a:extLst>
              <a:ext uri="{FF2B5EF4-FFF2-40B4-BE49-F238E27FC236}">
                <a16:creationId xmlns:a16="http://schemas.microsoft.com/office/drawing/2014/main" id="{F039A79D-3809-881C-9A9E-7BE0058D0E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64606201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1"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1"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0" i="0" kern="1200" dirty="0">
                <a:solidFill>
                  <a:schemeClr val="bg1"/>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00561029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5"/>
            <a:ext cx="6539663" cy="797851"/>
          </a:xfrm>
          <a:prstGeom prst="rect">
            <a:avLst/>
          </a:prstGeom>
        </p:spPr>
      </p:pic>
    </p:spTree>
    <p:extLst>
      <p:ext uri="{BB962C8B-B14F-4D97-AF65-F5344CB8AC3E}">
        <p14:creationId xmlns:p14="http://schemas.microsoft.com/office/powerpoint/2010/main" val="103426226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Picture Placeholder 5"/>
          <p:cNvSpPr>
            <a:spLocks noGrp="1"/>
          </p:cNvSpPr>
          <p:nvPr>
            <p:ph type="pic" sz="quarter" idx="12" hasCustomPrompt="1"/>
          </p:nvPr>
        </p:nvSpPr>
        <p:spPr>
          <a:xfrm>
            <a:off x="-1587" y="0"/>
            <a:ext cx="12195175" cy="6858000"/>
          </a:xfrm>
          <a:solidFill>
            <a:schemeClr val="bg1">
              <a:lumMod val="75000"/>
            </a:schemeClr>
          </a:solidFill>
        </p:spPr>
        <p:txBody>
          <a:bodyPr rIns="457200"/>
          <a:lstStyle>
            <a:lvl1pPr algn="r">
              <a:defRPr sz="2000" b="1" baseline="0">
                <a:solidFill>
                  <a:schemeClr val="bg1"/>
                </a:solidFill>
              </a:defRPr>
            </a:lvl1pPr>
          </a:lstStyle>
          <a:p>
            <a:br>
              <a:rPr lang="en-US"/>
            </a:br>
            <a:br>
              <a:rPr lang="en-US"/>
            </a:br>
            <a:br>
              <a:rPr lang="en-US"/>
            </a:br>
            <a:r>
              <a:rPr lang="en-US"/>
              <a:t>Click icon to add picture</a:t>
            </a:r>
          </a:p>
        </p:txBody>
      </p:sp>
      <p:sp>
        <p:nvSpPr>
          <p:cNvPr id="29" name="Title 1"/>
          <p:cNvSpPr>
            <a:spLocks noGrp="1"/>
          </p:cNvSpPr>
          <p:nvPr>
            <p:ph type="ctrTitle" hasCustomPrompt="1"/>
          </p:nvPr>
        </p:nvSpPr>
        <p:spPr>
          <a:xfrm>
            <a:off x="568818" y="850392"/>
            <a:ext cx="4179897" cy="5157216"/>
          </a:xfrm>
          <a:solidFill>
            <a:srgbClr val="CC0000">
              <a:alpha val="74902"/>
            </a:srgbClr>
          </a:solidFill>
        </p:spPr>
        <p:txBody>
          <a:bodyPr lIns="402336" tIns="457200" rIns="365760" bIns="182880" anchor="t">
            <a:noAutofit/>
          </a:bodyPr>
          <a:lstStyle>
            <a:lvl1pPr algn="l">
              <a:defRPr sz="3600">
                <a:solidFill>
                  <a:schemeClr val="bg1"/>
                </a:solidFill>
              </a:defRPr>
            </a:lvl1pPr>
          </a:lstStyle>
          <a:p>
            <a:r>
              <a:rPr lang="en-US"/>
              <a:t>Presentation title here</a:t>
            </a:r>
          </a:p>
        </p:txBody>
      </p:sp>
      <p:cxnSp>
        <p:nvCxnSpPr>
          <p:cNvPr id="13" name="Straight Connector 12">
            <a:extLs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6" hasCustomPrompt="1"/>
          </p:nvPr>
        </p:nvSpPr>
        <p:spPr>
          <a:xfrm>
            <a:off x="991965" y="3063240"/>
            <a:ext cx="3283551" cy="1262324"/>
          </a:xfrm>
        </p:spPr>
        <p:txBody>
          <a:bodyPr/>
          <a:lstStyle>
            <a:lvl1pPr>
              <a:defRPr sz="1500" b="1">
                <a:solidFill>
                  <a:schemeClr val="bg1"/>
                </a:solidFill>
              </a:defRPr>
            </a:lvl1pPr>
            <a:lvl2pPr marL="0" indent="0">
              <a:spcBef>
                <a:spcPts val="0"/>
              </a:spcBef>
              <a:spcAft>
                <a:spcPts val="2400"/>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DCA7CAE5-6AC5-9442-BDF8-6E9A04A35E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spTree>
    <p:extLst>
      <p:ext uri="{BB962C8B-B14F-4D97-AF65-F5344CB8AC3E}">
        <p14:creationId xmlns:p14="http://schemas.microsoft.com/office/powerpoint/2010/main" val="40472097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0" name="Picture Placeholder 5"/>
          <p:cNvSpPr>
            <a:spLocks noGrp="1"/>
          </p:cNvSpPr>
          <p:nvPr>
            <p:ph type="pic" sz="quarter" idx="12" hasCustomPrompt="1"/>
          </p:nvPr>
        </p:nvSpPr>
        <p:spPr>
          <a:xfrm>
            <a:off x="-1587" y="0"/>
            <a:ext cx="12195175" cy="6858000"/>
          </a:xfrm>
          <a:solidFill>
            <a:schemeClr val="bg1">
              <a:lumMod val="75000"/>
            </a:schemeClr>
          </a:solidFill>
        </p:spPr>
        <p:txBody>
          <a:bodyPr rIns="457200"/>
          <a:lstStyle>
            <a:lvl1pPr algn="r">
              <a:defRPr sz="2000" b="1" baseline="0">
                <a:solidFill>
                  <a:schemeClr val="bg1"/>
                </a:solidFill>
              </a:defRPr>
            </a:lvl1pPr>
          </a:lstStyle>
          <a:p>
            <a:br>
              <a:rPr lang="en-US"/>
            </a:br>
            <a:br>
              <a:rPr lang="en-US"/>
            </a:br>
            <a:br>
              <a:rPr lang="en-US"/>
            </a:br>
            <a:r>
              <a:rPr lang="en-US"/>
              <a:t>Click icon to add picture</a:t>
            </a:r>
          </a:p>
        </p:txBody>
      </p:sp>
      <p:sp>
        <p:nvSpPr>
          <p:cNvPr id="24" name="Title 1"/>
          <p:cNvSpPr>
            <a:spLocks noGrp="1"/>
          </p:cNvSpPr>
          <p:nvPr>
            <p:ph type="ctrTitle" hasCustomPrompt="1"/>
          </p:nvPr>
        </p:nvSpPr>
        <p:spPr>
          <a:xfrm>
            <a:off x="568818" y="850392"/>
            <a:ext cx="4179897" cy="5157216"/>
          </a:xfrm>
          <a:solidFill>
            <a:srgbClr val="FFFFFF">
              <a:alpha val="89804"/>
            </a:srgbClr>
          </a:solidFill>
        </p:spPr>
        <p:txBody>
          <a:bodyPr lIns="402336" tIns="457200" rIns="365760" bIns="182880" anchor="t">
            <a:noAutofit/>
          </a:bodyPr>
          <a:lstStyle>
            <a:lvl1pPr algn="l">
              <a:defRPr sz="3600">
                <a:solidFill>
                  <a:schemeClr val="tx2"/>
                </a:solidFill>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spTree>
    <p:extLst>
      <p:ext uri="{BB962C8B-B14F-4D97-AF65-F5344CB8AC3E}">
        <p14:creationId xmlns:p14="http://schemas.microsoft.com/office/powerpoint/2010/main" val="248862892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EC9D8828-2691-49AC-9167-AEAE231E05A2}"/>
              </a:ext>
            </a:extLst>
          </p:cNvPr>
          <p:cNvSpPr>
            <a:spLocks noGrp="1"/>
          </p:cNvSpPr>
          <p:nvPr>
            <p:ph type="pic" sz="quarter" idx="12" hasCustomPrompt="1"/>
          </p:nvPr>
        </p:nvSpPr>
        <p:spPr>
          <a:xfrm>
            <a:off x="-1587" y="0"/>
            <a:ext cx="12195175" cy="6858000"/>
          </a:xfrm>
          <a:solidFill>
            <a:schemeClr val="bg1">
              <a:lumMod val="75000"/>
            </a:schemeClr>
          </a:solidFill>
        </p:spPr>
        <p:txBody>
          <a:bodyPr rIns="457200"/>
          <a:lstStyle>
            <a:lvl1pPr algn="r">
              <a:defRPr sz="2000" b="1" baseline="0">
                <a:solidFill>
                  <a:schemeClr val="bg1"/>
                </a:solidFill>
              </a:defRPr>
            </a:lvl1pPr>
          </a:lstStyle>
          <a:p>
            <a:br>
              <a:rPr lang="en-US"/>
            </a:br>
            <a:br>
              <a:rPr lang="en-US"/>
            </a:br>
            <a:br>
              <a:rPr lang="en-US"/>
            </a:br>
            <a:r>
              <a:rPr lang="en-US"/>
              <a:t>Click icon to add picture</a:t>
            </a:r>
          </a:p>
        </p:txBody>
      </p:sp>
      <p:sp>
        <p:nvSpPr>
          <p:cNvPr id="5" name="Title 1">
            <a:extLst>
              <a:ext uri="{FF2B5EF4-FFF2-40B4-BE49-F238E27FC236}">
                <a16:creationId xmlns:a16="http://schemas.microsoft.com/office/drawing/2014/main" id="{1DDFFF97-1582-41BC-9990-9A7796F5EE0B}"/>
              </a:ext>
            </a:extLst>
          </p:cNvPr>
          <p:cNvSpPr>
            <a:spLocks noGrp="1"/>
          </p:cNvSpPr>
          <p:nvPr>
            <p:ph type="ctrTitle" hasCustomPrompt="1"/>
          </p:nvPr>
        </p:nvSpPr>
        <p:spPr>
          <a:xfrm>
            <a:off x="568818" y="850392"/>
            <a:ext cx="4179897" cy="5157216"/>
          </a:xfrm>
          <a:solidFill>
            <a:srgbClr val="0B315E">
              <a:alpha val="74902"/>
            </a:srgbClr>
          </a:solidFill>
        </p:spPr>
        <p:txBody>
          <a:bodyPr lIns="402336" tIns="457200" rIns="365760" bIns="182880" anchor="t">
            <a:noAutofit/>
          </a:bodyPr>
          <a:lstStyle>
            <a:lvl1pPr algn="l">
              <a:defRPr sz="3600">
                <a:solidFill>
                  <a:schemeClr val="bg1"/>
                </a:solidFill>
              </a:defRPr>
            </a:lvl1pPr>
          </a:lstStyle>
          <a:p>
            <a:r>
              <a:rPr lang="en-US"/>
              <a:t>Presentation title here</a:t>
            </a:r>
          </a:p>
        </p:txBody>
      </p:sp>
      <p:cxnSp>
        <p:nvCxnSpPr>
          <p:cNvPr id="7" name="Straight Connector 6">
            <a:extLst>
              <a:ext uri="{FF2B5EF4-FFF2-40B4-BE49-F238E27FC236}">
                <a16:creationId xmlns:a16="http://schemas.microsoft.com/office/drawing/2014/main" id="{A0073308-B735-412A-BBBC-9AE66B6C3C5B}"/>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B446ACD0-1177-4561-BFCC-8F65DE7CBA35}"/>
              </a:ext>
            </a:extLst>
          </p:cNvPr>
          <p:cNvSpPr>
            <a:spLocks noGrp="1"/>
          </p:cNvSpPr>
          <p:nvPr>
            <p:ph type="body" sz="quarter" idx="16" hasCustomPrompt="1"/>
          </p:nvPr>
        </p:nvSpPr>
        <p:spPr>
          <a:xfrm>
            <a:off x="991965" y="3063240"/>
            <a:ext cx="3283551" cy="1262324"/>
          </a:xfrm>
        </p:spPr>
        <p:txBody>
          <a:bodyPr/>
          <a:lstStyle>
            <a:lvl1pPr>
              <a:defRPr sz="1500" b="1">
                <a:solidFill>
                  <a:schemeClr val="bg1"/>
                </a:solidFill>
              </a:defRPr>
            </a:lvl1pPr>
            <a:lvl2pPr marL="0" indent="0">
              <a:spcBef>
                <a:spcPts val="0"/>
              </a:spcBef>
              <a:spcAft>
                <a:spcPts val="2400"/>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9701B168-8879-8448-8373-B6B429C378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spTree>
    <p:extLst>
      <p:ext uri="{BB962C8B-B14F-4D97-AF65-F5344CB8AC3E}">
        <p14:creationId xmlns:p14="http://schemas.microsoft.com/office/powerpoint/2010/main" val="89564148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2717805" y="389319"/>
            <a:ext cx="9101035"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6" name="Picture Placeholder 15"/>
          <p:cNvSpPr>
            <a:spLocks noGrp="1"/>
          </p:cNvSpPr>
          <p:nvPr>
            <p:ph type="pic" sz="quarter" idx="15"/>
          </p:nvPr>
        </p:nvSpPr>
        <p:spPr>
          <a:xfrm>
            <a:off x="384048" y="1024128"/>
            <a:ext cx="5806440" cy="444398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7" name="Title 1"/>
          <p:cNvSpPr>
            <a:spLocks noGrp="1"/>
          </p:cNvSpPr>
          <p:nvPr>
            <p:ph type="title" hasCustomPrompt="1"/>
          </p:nvPr>
        </p:nvSpPr>
        <p:spPr>
          <a:xfrm>
            <a:off x="7223762" y="1167898"/>
            <a:ext cx="3685665" cy="890028"/>
          </a:xfrm>
        </p:spPr>
        <p:txBody>
          <a:bodyPr anchor="b">
            <a:noAutofit/>
          </a:bodyPr>
          <a:lstStyle>
            <a:lvl1pPr>
              <a:defRPr sz="3200">
                <a:solidFill>
                  <a:schemeClr val="tx2"/>
                </a:solidFill>
              </a:defRPr>
            </a:lvl1pPr>
          </a:lstStyle>
          <a:p>
            <a:r>
              <a:rPr lang="en-US"/>
              <a:t>Agenda</a:t>
            </a:r>
          </a:p>
        </p:txBody>
      </p:sp>
      <p:sp>
        <p:nvSpPr>
          <p:cNvPr id="9" name="Text Placeholder 8"/>
          <p:cNvSpPr>
            <a:spLocks noGrp="1"/>
          </p:cNvSpPr>
          <p:nvPr>
            <p:ph type="body" sz="quarter" idx="16" hasCustomPrompt="1"/>
          </p:nvPr>
        </p:nvSpPr>
        <p:spPr>
          <a:xfrm>
            <a:off x="7223761" y="2825587"/>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Tree>
    <p:extLst>
      <p:ext uri="{BB962C8B-B14F-4D97-AF65-F5344CB8AC3E}">
        <p14:creationId xmlns:p14="http://schemas.microsoft.com/office/powerpoint/2010/main" val="252272788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ivider with image_red">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1" y="1"/>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CC0000">
              <a:alpha val="69804"/>
            </a:srgbClr>
          </a:solidFill>
        </p:spPr>
        <p:txBody>
          <a:bodyPr rIns="0" anchor="ctr"/>
          <a:lstStyle>
            <a:lvl1pPr algn="ctr">
              <a:defRPr sz="3600">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6115096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ivider with image_gray">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1" y="1"/>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chemeClr val="accent5">
              <a:alpha val="69804"/>
            </a:schemeClr>
          </a:solidFill>
        </p:spPr>
        <p:txBody>
          <a:bodyPr rIns="0" anchor="ctr"/>
          <a:lstStyle>
            <a:lvl1pPr algn="ctr">
              <a:defRPr sz="3600">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135915643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ivider with image_blue">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1" y="1"/>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0B315E">
              <a:alpha val="69804"/>
            </a:srgbClr>
          </a:solidFill>
        </p:spPr>
        <p:txBody>
          <a:bodyPr rIns="0" anchor="ctr"/>
          <a:lstStyle>
            <a:lvl1pPr algn="ctr">
              <a:defRPr sz="3600">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174157448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3330145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ag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70035" y="1752601"/>
            <a:ext cx="9051932" cy="2975735"/>
          </a:xfrm>
        </p:spPr>
        <p:txBody>
          <a:bodyPr/>
          <a:lstStyle>
            <a:lvl1pPr>
              <a:defRPr>
                <a:solidFill>
                  <a:schemeClr val="tx2"/>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92469BB-2304-C090-D6D7-89544DB1E3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55374713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418031055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1"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99111696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ree Content with Graphic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B6C09C-1569-4654-BB41-00C9680D23C8}"/>
              </a:ext>
            </a:extLst>
          </p:cNvPr>
          <p:cNvSpPr>
            <a:spLocks noGrp="1"/>
          </p:cNvSpPr>
          <p:nvPr>
            <p:ph type="title" hasCustomPrompt="1"/>
          </p:nvPr>
        </p:nvSpPr>
        <p:spPr>
          <a:xfrm>
            <a:off x="557929" y="649224"/>
            <a:ext cx="10382997" cy="767080"/>
          </a:xfrm>
        </p:spPr>
        <p:txBody>
          <a:bodyPr anchor="t"/>
          <a:lstStyle>
            <a:lvl1pPr>
              <a:defRPr baseline="0"/>
            </a:lvl1pPr>
          </a:lstStyle>
          <a:p>
            <a:r>
              <a:rPr lang="en-US"/>
              <a:t>Click to add title for three-column with text and pictograms</a:t>
            </a:r>
          </a:p>
        </p:txBody>
      </p:sp>
      <p:sp>
        <p:nvSpPr>
          <p:cNvPr id="4" name="Content Placeholder 5">
            <a:extLst>
              <a:ext uri="{FF2B5EF4-FFF2-40B4-BE49-F238E27FC236}">
                <a16:creationId xmlns:a16="http://schemas.microsoft.com/office/drawing/2014/main" id="{876397E4-B71C-46AA-956F-3D980F86C3DA}"/>
              </a:ext>
            </a:extLst>
          </p:cNvPr>
          <p:cNvSpPr>
            <a:spLocks noGrp="1"/>
          </p:cNvSpPr>
          <p:nvPr>
            <p:ph sz="quarter" idx="12" hasCustomPrompt="1"/>
          </p:nvPr>
        </p:nvSpPr>
        <p:spPr>
          <a:xfrm>
            <a:off x="1114332" y="3474720"/>
            <a:ext cx="2926080" cy="2278380"/>
          </a:xfrm>
        </p:spPr>
        <p:txBody>
          <a:bodyPr/>
          <a:lstStyle>
            <a:lvl1pPr algn="ctr">
              <a:spcBef>
                <a:spcPts val="1200"/>
              </a:spcBef>
              <a:defRPr sz="2000" b="1"/>
            </a:lvl1pPr>
            <a:lvl2pPr marL="0" indent="0" algn="ctr">
              <a:spcBef>
                <a:spcPts val="1200"/>
              </a:spcBef>
              <a:buFontTx/>
              <a:buNone/>
              <a:defRPr sz="1500" baseline="0"/>
            </a:lvl2pPr>
          </a:lstStyle>
          <a:p>
            <a:pPr lvl="0"/>
            <a:r>
              <a:rPr lang="en-US"/>
              <a:t>Header</a:t>
            </a:r>
          </a:p>
          <a:p>
            <a:pPr lvl="1"/>
            <a:r>
              <a:rPr lang="en-US"/>
              <a:t>Descriptor text</a:t>
            </a:r>
          </a:p>
        </p:txBody>
      </p:sp>
      <p:sp>
        <p:nvSpPr>
          <p:cNvPr id="5" name="Content Placeholder 5">
            <a:extLst>
              <a:ext uri="{FF2B5EF4-FFF2-40B4-BE49-F238E27FC236}">
                <a16:creationId xmlns:a16="http://schemas.microsoft.com/office/drawing/2014/main" id="{69553113-2B4B-401B-B370-4B3C744FACE9}"/>
              </a:ext>
            </a:extLst>
          </p:cNvPr>
          <p:cNvSpPr>
            <a:spLocks noGrp="1"/>
          </p:cNvSpPr>
          <p:nvPr>
            <p:ph sz="quarter" idx="14" hasCustomPrompt="1"/>
          </p:nvPr>
        </p:nvSpPr>
        <p:spPr>
          <a:xfrm>
            <a:off x="4629476" y="3474720"/>
            <a:ext cx="2926080" cy="2278380"/>
          </a:xfrm>
        </p:spPr>
        <p:txBody>
          <a:bodyPr/>
          <a:lstStyle>
            <a:lvl1pPr algn="ctr">
              <a:spcBef>
                <a:spcPts val="1200"/>
              </a:spcBef>
              <a:defRPr sz="2000" b="1"/>
            </a:lvl1pPr>
            <a:lvl2pPr marL="0" indent="0" algn="ctr">
              <a:spcBef>
                <a:spcPts val="1200"/>
              </a:spcBef>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9357CE74-CA0B-4C5C-9F24-0A4DDE0192E7}"/>
              </a:ext>
            </a:extLst>
          </p:cNvPr>
          <p:cNvSpPr>
            <a:spLocks noGrp="1"/>
          </p:cNvSpPr>
          <p:nvPr>
            <p:ph sz="quarter" idx="15" hasCustomPrompt="1"/>
          </p:nvPr>
        </p:nvSpPr>
        <p:spPr>
          <a:xfrm>
            <a:off x="8144620" y="3474720"/>
            <a:ext cx="2926080" cy="2278380"/>
          </a:xfrm>
        </p:spPr>
        <p:txBody>
          <a:bodyPr/>
          <a:lstStyle>
            <a:lvl1pPr algn="ctr">
              <a:spcBef>
                <a:spcPts val="1200"/>
              </a:spcBef>
              <a:defRPr sz="2000" b="1"/>
            </a:lvl1pPr>
            <a:lvl2pPr marL="0" indent="0" algn="ctr">
              <a:spcBef>
                <a:spcPts val="1200"/>
              </a:spcBef>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384705482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ive Content with Journey">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6CF014F-B23E-4DD0-8A88-40A65BDAD142}"/>
              </a:ext>
            </a:extLst>
          </p:cNvPr>
          <p:cNvSpPr>
            <a:spLocks noGrp="1"/>
          </p:cNvSpPr>
          <p:nvPr>
            <p:ph type="pic" sz="quarter" idx="18"/>
          </p:nvPr>
        </p:nvSpPr>
        <p:spPr>
          <a:xfrm>
            <a:off x="381001" y="384048"/>
            <a:ext cx="11430000" cy="5723065"/>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26009B7-5F33-4D7E-A4F7-6CA681DDEE57}"/>
              </a:ext>
            </a:extLst>
          </p:cNvPr>
          <p:cNvSpPr>
            <a:spLocks noGrp="1"/>
          </p:cNvSpPr>
          <p:nvPr>
            <p:ph type="title" hasCustomPrompt="1"/>
          </p:nvPr>
        </p:nvSpPr>
        <p:spPr>
          <a:xfrm>
            <a:off x="713417" y="645676"/>
            <a:ext cx="9590735" cy="501558"/>
          </a:xfrm>
        </p:spPr>
        <p:txBody>
          <a:bodyPr>
            <a:noAutofit/>
          </a:bodyPr>
          <a:lstStyle>
            <a:lvl1pPr>
              <a:defRPr sz="3200">
                <a:solidFill>
                  <a:schemeClr val="bg1"/>
                </a:solidFill>
              </a:defRPr>
            </a:lvl1pPr>
          </a:lstStyle>
          <a:p>
            <a:r>
              <a:rPr lang="en-US"/>
              <a:t>Click to add title for five-column journey layout</a:t>
            </a:r>
          </a:p>
        </p:txBody>
      </p:sp>
      <p:sp>
        <p:nvSpPr>
          <p:cNvPr id="10" name="Text Placeholder 26">
            <a:extLst>
              <a:ext uri="{FF2B5EF4-FFF2-40B4-BE49-F238E27FC236}">
                <a16:creationId xmlns:a16="http://schemas.microsoft.com/office/drawing/2014/main" id="{956EEDF9-B18F-4AFB-9E04-CA990EBDD68B}"/>
              </a:ext>
            </a:extLst>
          </p:cNvPr>
          <p:cNvSpPr>
            <a:spLocks noGrp="1"/>
          </p:cNvSpPr>
          <p:nvPr>
            <p:ph type="body" sz="quarter" idx="21" hasCustomPrompt="1"/>
          </p:nvPr>
        </p:nvSpPr>
        <p:spPr>
          <a:xfrm>
            <a:off x="713418" y="1147235"/>
            <a:ext cx="4502150" cy="663575"/>
          </a:xfrm>
        </p:spPr>
        <p:txBody>
          <a:bodyPr>
            <a:noAutofit/>
          </a:bodyPr>
          <a:lstStyle>
            <a:lvl1pPr>
              <a:defRPr sz="1600" b="0" baseline="0">
                <a:solidFill>
                  <a:schemeClr val="bg1"/>
                </a:solidFill>
              </a:defRPr>
            </a:lvl1pPr>
          </a:lstStyle>
          <a:p>
            <a:pPr lvl="0"/>
            <a:r>
              <a:rPr lang="en-US"/>
              <a:t>Subtitle</a:t>
            </a:r>
          </a:p>
        </p:txBody>
      </p:sp>
      <p:sp>
        <p:nvSpPr>
          <p:cNvPr id="5" name="Content Placeholder 5">
            <a:extLst>
              <a:ext uri="{FF2B5EF4-FFF2-40B4-BE49-F238E27FC236}">
                <a16:creationId xmlns:a16="http://schemas.microsoft.com/office/drawing/2014/main" id="{7C11469D-9EC8-4519-836A-687F6608159F}"/>
              </a:ext>
            </a:extLst>
          </p:cNvPr>
          <p:cNvSpPr>
            <a:spLocks noGrp="1"/>
          </p:cNvSpPr>
          <p:nvPr>
            <p:ph sz="quarter" idx="12" hasCustomPrompt="1"/>
          </p:nvPr>
        </p:nvSpPr>
        <p:spPr>
          <a:xfrm>
            <a:off x="375002" y="3794760"/>
            <a:ext cx="11442124" cy="2312352"/>
          </a:xfrm>
          <a:solidFill>
            <a:srgbClr val="FFFFFF">
              <a:alpha val="89804"/>
            </a:srgbClr>
          </a:solidFill>
        </p:spPr>
        <p:txBody>
          <a:bodyPr lIns="731520" tIns="292608" rIns="9144000" bIns="365760"/>
          <a:lstStyle>
            <a:lvl1pPr>
              <a:defRPr sz="2000" b="1"/>
            </a:lvl1pPr>
            <a:lvl2pPr marL="0" indent="0">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B0A75E45-8148-442F-822D-E9C73BA8CBE6}"/>
              </a:ext>
            </a:extLst>
          </p:cNvPr>
          <p:cNvSpPr>
            <a:spLocks noGrp="1"/>
          </p:cNvSpPr>
          <p:nvPr>
            <p:ph sz="quarter" idx="14" hasCustomPrompt="1"/>
          </p:nvPr>
        </p:nvSpPr>
        <p:spPr>
          <a:xfrm>
            <a:off x="3181494" y="4087368"/>
            <a:ext cx="1554480" cy="1647866"/>
          </a:xfrm>
        </p:spPr>
        <p:txBody>
          <a:bodyPr/>
          <a:lstStyle>
            <a:lvl1pPr>
              <a:defRPr sz="2000" b="1"/>
            </a:lvl1pPr>
            <a:lvl2pPr marL="0" indent="0">
              <a:buFontTx/>
              <a:buNone/>
              <a:defRPr sz="1500"/>
            </a:lvl2pPr>
          </a:lstStyle>
          <a:p>
            <a:pPr lvl="0"/>
            <a:r>
              <a:rPr lang="en-US"/>
              <a:t>Header</a:t>
            </a:r>
          </a:p>
          <a:p>
            <a:pPr lvl="1"/>
            <a:r>
              <a:rPr lang="en-US"/>
              <a:t>Descriptor text</a:t>
            </a:r>
          </a:p>
        </p:txBody>
      </p:sp>
      <p:sp>
        <p:nvSpPr>
          <p:cNvPr id="7" name="Content Placeholder 5">
            <a:extLst>
              <a:ext uri="{FF2B5EF4-FFF2-40B4-BE49-F238E27FC236}">
                <a16:creationId xmlns:a16="http://schemas.microsoft.com/office/drawing/2014/main" id="{1E5F229D-5445-4481-B37A-7C803D7A4E29}"/>
              </a:ext>
            </a:extLst>
          </p:cNvPr>
          <p:cNvSpPr>
            <a:spLocks noGrp="1"/>
          </p:cNvSpPr>
          <p:nvPr>
            <p:ph sz="quarter" idx="15" hasCustomPrompt="1"/>
          </p:nvPr>
        </p:nvSpPr>
        <p:spPr>
          <a:xfrm>
            <a:off x="5292104" y="4087368"/>
            <a:ext cx="1554480" cy="1647866"/>
          </a:xfrm>
        </p:spPr>
        <p:txBody>
          <a:bodyPr/>
          <a:lstStyle>
            <a:lvl1pPr>
              <a:defRPr sz="2000" b="1"/>
            </a:lvl1pPr>
            <a:lvl2pPr marL="0" indent="0">
              <a:buFontTx/>
              <a:buNone/>
              <a:defRPr sz="1500"/>
            </a:lvl2pPr>
          </a:lstStyle>
          <a:p>
            <a:pPr lvl="0"/>
            <a:r>
              <a:rPr lang="en-US"/>
              <a:t>Header</a:t>
            </a:r>
          </a:p>
          <a:p>
            <a:pPr lvl="1"/>
            <a:r>
              <a:rPr lang="en-US"/>
              <a:t>Descriptor text</a:t>
            </a:r>
          </a:p>
        </p:txBody>
      </p:sp>
      <p:sp>
        <p:nvSpPr>
          <p:cNvPr id="8" name="Content Placeholder 5">
            <a:extLst>
              <a:ext uri="{FF2B5EF4-FFF2-40B4-BE49-F238E27FC236}">
                <a16:creationId xmlns:a16="http://schemas.microsoft.com/office/drawing/2014/main" id="{13FBD4EE-F77B-494E-85B2-43537170634A}"/>
              </a:ext>
            </a:extLst>
          </p:cNvPr>
          <p:cNvSpPr>
            <a:spLocks noGrp="1"/>
          </p:cNvSpPr>
          <p:nvPr>
            <p:ph sz="quarter" idx="16" hasCustomPrompt="1"/>
          </p:nvPr>
        </p:nvSpPr>
        <p:spPr>
          <a:xfrm>
            <a:off x="7410332" y="4087368"/>
            <a:ext cx="1552597" cy="1647866"/>
          </a:xfrm>
        </p:spPr>
        <p:txBody>
          <a:bodyPr/>
          <a:lstStyle>
            <a:lvl1pPr>
              <a:defRPr sz="2000" b="1"/>
            </a:lvl1pPr>
            <a:lvl2pPr marL="0" indent="0">
              <a:buFontTx/>
              <a:buNone/>
              <a:defRPr sz="1500"/>
            </a:lvl2pPr>
          </a:lstStyle>
          <a:p>
            <a:pPr lvl="0"/>
            <a:r>
              <a:rPr lang="en-US"/>
              <a:t>Header</a:t>
            </a:r>
          </a:p>
          <a:p>
            <a:pPr lvl="1"/>
            <a:r>
              <a:rPr lang="en-US"/>
              <a:t>Descriptor text</a:t>
            </a:r>
          </a:p>
        </p:txBody>
      </p:sp>
      <p:sp>
        <p:nvSpPr>
          <p:cNvPr id="9" name="Content Placeholder 5">
            <a:extLst>
              <a:ext uri="{FF2B5EF4-FFF2-40B4-BE49-F238E27FC236}">
                <a16:creationId xmlns:a16="http://schemas.microsoft.com/office/drawing/2014/main" id="{ABAA180E-9385-446C-8FE0-5A75D6AC5FA7}"/>
              </a:ext>
            </a:extLst>
          </p:cNvPr>
          <p:cNvSpPr>
            <a:spLocks noGrp="1"/>
          </p:cNvSpPr>
          <p:nvPr>
            <p:ph sz="quarter" idx="20" hasCustomPrompt="1"/>
          </p:nvPr>
        </p:nvSpPr>
        <p:spPr>
          <a:xfrm>
            <a:off x="9522127" y="4087368"/>
            <a:ext cx="1600200" cy="1647866"/>
          </a:xfrm>
        </p:spPr>
        <p:txBody>
          <a:bodyPr/>
          <a:lstStyle>
            <a:lvl1pPr>
              <a:defRPr sz="2000" b="1"/>
            </a:lvl1pPr>
            <a:lvl2pPr marL="0" indent="0">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312022594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Image with lef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D01347EA-A5E7-49A1-A514-68318CFEBCF8}"/>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702D166E-0ECA-42FC-92B4-4E1210F30CA8}"/>
              </a:ext>
            </a:extLst>
          </p:cNvPr>
          <p:cNvSpPr>
            <a:spLocks noGrp="1"/>
          </p:cNvSpPr>
          <p:nvPr>
            <p:ph type="title" hasCustomPrompt="1"/>
          </p:nvPr>
        </p:nvSpPr>
        <p:spPr>
          <a:xfrm>
            <a:off x="777442" y="0"/>
            <a:ext cx="5318557" cy="5724144"/>
          </a:xfrm>
          <a:solidFill>
            <a:srgbClr val="CC0000">
              <a:alpha val="74902"/>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91844AFB-2CD7-4A47-A791-8BD9C1F3A6E1}"/>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72305148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Image with righ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A4D12A02-A360-46A7-8D87-07E27C95D1F0}"/>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75" indent="0" algn="l">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3A5028E0-B9C4-4F1E-B493-C01E09985013}"/>
              </a:ext>
            </a:extLst>
          </p:cNvPr>
          <p:cNvSpPr>
            <a:spLocks noGrp="1"/>
          </p:cNvSpPr>
          <p:nvPr>
            <p:ph type="title" hasCustomPrompt="1"/>
          </p:nvPr>
        </p:nvSpPr>
        <p:spPr>
          <a:xfrm>
            <a:off x="6096000" y="0"/>
            <a:ext cx="5323194" cy="5724144"/>
          </a:xfrm>
          <a:solidFill>
            <a:srgbClr val="CC0000">
              <a:alpha val="74902"/>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7BB2D2B8-9FB8-4A09-A965-EDE29B294B69}"/>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67228672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Image with lef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D055086-58AC-42CE-888E-C815208128DD}"/>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FE6573A-5FD6-4334-99D2-D89E563A343B}"/>
              </a:ext>
            </a:extLst>
          </p:cNvPr>
          <p:cNvSpPr>
            <a:spLocks noGrp="1"/>
          </p:cNvSpPr>
          <p:nvPr>
            <p:ph type="title" hasCustomPrompt="1"/>
          </p:nvPr>
        </p:nvSpPr>
        <p:spPr>
          <a:xfrm>
            <a:off x="777442" y="0"/>
            <a:ext cx="5318557" cy="5724144"/>
          </a:xfrm>
          <a:solidFill>
            <a:srgbClr val="FFFFFF">
              <a:alpha val="89804"/>
            </a:srgbClr>
          </a:solidFill>
        </p:spPr>
        <p:txBody>
          <a:bodyPr lIns="566928" tIns="822960" rIns="182880" bIns="182880" anchor="t">
            <a:noAutofit/>
          </a:bodyPr>
          <a:lstStyle>
            <a:lvl1pPr>
              <a:defRPr sz="3200">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5C96A496-EE5B-40C6-8F1E-8D08A089A294}"/>
              </a:ext>
            </a:extLst>
          </p:cNvPr>
          <p:cNvSpPr>
            <a:spLocks noGrp="1"/>
          </p:cNvSpPr>
          <p:nvPr>
            <p:ph idx="1" hasCustomPrompt="1"/>
          </p:nvPr>
        </p:nvSpPr>
        <p:spPr bwMode="gray">
          <a:xfrm>
            <a:off x="1344518" y="2103120"/>
            <a:ext cx="4115872" cy="3154680"/>
          </a:xfrm>
        </p:spPr>
        <p:txBody>
          <a:bodyPr/>
          <a:lstStyle>
            <a:lvl1pPr>
              <a:defRPr sz="1500" cap="none" baseline="0">
                <a:solidFill>
                  <a:schemeClr val="tx2"/>
                </a:solidFill>
              </a:defRPr>
            </a:lvl1pPr>
            <a:lvl2pPr marL="171450" indent="-171450">
              <a:defRPr sz="1500">
                <a:solidFill>
                  <a:schemeClr val="tx2"/>
                </a:solidFill>
              </a:defRPr>
            </a:lvl2pPr>
            <a:lvl3pPr marL="347663" indent="-176213">
              <a:spcBef>
                <a:spcPts val="600"/>
              </a:spcBef>
              <a:buFont typeface="Arial" panose="020B0604020202020204" pitchFamily="34" charset="0"/>
              <a:buChar char="–"/>
              <a:defRPr sz="1500">
                <a:solidFill>
                  <a:schemeClr val="tx2"/>
                </a:solidFill>
              </a:defRPr>
            </a:lvl3pPr>
            <a:lvl4pPr marL="509588" indent="-161925">
              <a:spcBef>
                <a:spcPts val="600"/>
              </a:spcBef>
              <a:defRPr sz="1500">
                <a:solidFill>
                  <a:schemeClr val="tx2"/>
                </a:solidFill>
              </a:defRPr>
            </a:lvl4pPr>
            <a:lvl5pPr marL="682625" indent="-173038">
              <a:spcBef>
                <a:spcPts val="600"/>
              </a:spcBef>
              <a:defRPr sz="1500">
                <a:solidFill>
                  <a:schemeClr val="tx2"/>
                </a:solidFill>
              </a:defRPr>
            </a:lvl5pPr>
            <a:lvl6pPr marL="857250" indent="-174625">
              <a:defRPr sz="1500">
                <a:solidFill>
                  <a:schemeClr val="tx2"/>
                </a:solidFill>
              </a:defRPr>
            </a:lvl6pPr>
            <a:lvl7pPr marL="1030288" indent="-173038">
              <a:spcBef>
                <a:spcPts val="600"/>
              </a:spcBef>
              <a:buFont typeface="Arial" panose="020B0604020202020204" pitchFamily="34" charset="0"/>
              <a:buChar char="–"/>
              <a:defRPr sz="1500" baseline="0">
                <a:solidFill>
                  <a:schemeClr val="tx2"/>
                </a:solidFill>
              </a:defRPr>
            </a:lvl7pPr>
            <a:lvl8pPr marL="1203325" indent="-174625">
              <a:spcBef>
                <a:spcPts val="600"/>
              </a:spcBef>
              <a:buFont typeface="Arial" panose="020B0604020202020204" pitchFamily="34" charset="0"/>
              <a:buChar char="•"/>
              <a:defRPr sz="1500">
                <a:solidFill>
                  <a:schemeClr val="tx2"/>
                </a:solidFill>
              </a:defRPr>
            </a:lvl8pPr>
            <a:lvl9pPr marL="1377950" indent="-174625">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268983661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mage with righ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54CB2024-EDB7-4027-B7B3-F640F2EC12ED}"/>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75" indent="0" algn="l">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8866DF86-B4A3-42B6-8919-C55C8B157749}"/>
              </a:ext>
            </a:extLst>
          </p:cNvPr>
          <p:cNvSpPr>
            <a:spLocks noGrp="1"/>
          </p:cNvSpPr>
          <p:nvPr>
            <p:ph type="title" hasCustomPrompt="1"/>
          </p:nvPr>
        </p:nvSpPr>
        <p:spPr>
          <a:xfrm>
            <a:off x="6096000" y="0"/>
            <a:ext cx="5323194" cy="5724144"/>
          </a:xfrm>
          <a:solidFill>
            <a:srgbClr val="FFFFFF">
              <a:alpha val="89804"/>
            </a:srgbClr>
          </a:solidFill>
        </p:spPr>
        <p:txBody>
          <a:bodyPr lIns="566928" tIns="822960" rIns="182880" bIns="182880" anchor="t">
            <a:noAutofit/>
          </a:bodyPr>
          <a:lstStyle>
            <a:lvl1pPr>
              <a:defRPr sz="3200">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B60552F6-0A47-41DD-9EA5-4D6D279BD2A6}"/>
              </a:ext>
            </a:extLst>
          </p:cNvPr>
          <p:cNvSpPr>
            <a:spLocks noGrp="1"/>
          </p:cNvSpPr>
          <p:nvPr>
            <p:ph idx="1" hasCustomPrompt="1"/>
          </p:nvPr>
        </p:nvSpPr>
        <p:spPr bwMode="gray">
          <a:xfrm>
            <a:off x="6667712" y="2103120"/>
            <a:ext cx="4115872" cy="3154680"/>
          </a:xfrm>
        </p:spPr>
        <p:txBody>
          <a:bodyPr/>
          <a:lstStyle>
            <a:lvl1pPr>
              <a:defRPr sz="1500" cap="none" baseline="0">
                <a:solidFill>
                  <a:schemeClr val="tx2"/>
                </a:solidFill>
              </a:defRPr>
            </a:lvl1pPr>
            <a:lvl2pPr marL="171450" indent="-171450">
              <a:defRPr sz="1500">
                <a:solidFill>
                  <a:schemeClr val="tx2"/>
                </a:solidFill>
              </a:defRPr>
            </a:lvl2pPr>
            <a:lvl3pPr marL="347663" indent="-176213">
              <a:spcBef>
                <a:spcPts val="600"/>
              </a:spcBef>
              <a:buFont typeface="Arial" panose="020B0604020202020204" pitchFamily="34" charset="0"/>
              <a:buChar char="–"/>
              <a:defRPr sz="1500">
                <a:solidFill>
                  <a:schemeClr val="tx2"/>
                </a:solidFill>
              </a:defRPr>
            </a:lvl3pPr>
            <a:lvl4pPr marL="509588" indent="-161925">
              <a:spcBef>
                <a:spcPts val="600"/>
              </a:spcBef>
              <a:defRPr sz="1500">
                <a:solidFill>
                  <a:schemeClr val="tx2"/>
                </a:solidFill>
              </a:defRPr>
            </a:lvl4pPr>
            <a:lvl5pPr marL="682625" indent="-173038">
              <a:spcBef>
                <a:spcPts val="600"/>
              </a:spcBef>
              <a:defRPr sz="1500">
                <a:solidFill>
                  <a:schemeClr val="tx2"/>
                </a:solidFill>
              </a:defRPr>
            </a:lvl5pPr>
            <a:lvl6pPr marL="857250" indent="-174625">
              <a:defRPr sz="1500">
                <a:solidFill>
                  <a:schemeClr val="tx2"/>
                </a:solidFill>
              </a:defRPr>
            </a:lvl6pPr>
            <a:lvl7pPr marL="1030288" indent="-173038">
              <a:spcBef>
                <a:spcPts val="600"/>
              </a:spcBef>
              <a:buFont typeface="Arial" panose="020B0604020202020204" pitchFamily="34" charset="0"/>
              <a:buChar char="–"/>
              <a:defRPr sz="1500" baseline="0">
                <a:solidFill>
                  <a:schemeClr val="tx2"/>
                </a:solidFill>
              </a:defRPr>
            </a:lvl7pPr>
            <a:lvl8pPr marL="1203325" indent="-174625">
              <a:spcBef>
                <a:spcPts val="600"/>
              </a:spcBef>
              <a:buFont typeface="Arial" panose="020B0604020202020204" pitchFamily="34" charset="0"/>
              <a:buChar char="•"/>
              <a:defRPr sz="1500">
                <a:solidFill>
                  <a:schemeClr val="tx2"/>
                </a:solidFill>
              </a:defRPr>
            </a:lvl8pPr>
            <a:lvl9pPr marL="1377950" indent="-174625">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292903280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Image with lef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4EB3AA7B-BFA1-4F3B-8433-5B996FE1106C}"/>
              </a:ext>
            </a:extLst>
          </p:cNvPr>
          <p:cNvSpPr>
            <a:spLocks noGrp="1"/>
          </p:cNvSpPr>
          <p:nvPr>
            <p:ph type="title" hasCustomPrompt="1"/>
          </p:nvPr>
        </p:nvSpPr>
        <p:spPr>
          <a:xfrm>
            <a:off x="777442" y="0"/>
            <a:ext cx="5318557" cy="5724144"/>
          </a:xfrm>
          <a:solidFill>
            <a:srgbClr val="0B315E">
              <a:alpha val="85098"/>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10" name="Content Placeholder 2">
            <a:extLst>
              <a:ext uri="{FF2B5EF4-FFF2-40B4-BE49-F238E27FC236}">
                <a16:creationId xmlns:a16="http://schemas.microsoft.com/office/drawing/2014/main" id="{47D4864B-4462-4B16-A8C6-1DC8862069AA}"/>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257107786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Image with righ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a:lstStyle>
            <a:lvl1pPr marL="231775" indent="0" algn="l">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93148CBB-91E1-498A-B884-AECB778C0018}"/>
              </a:ext>
            </a:extLst>
          </p:cNvPr>
          <p:cNvSpPr>
            <a:spLocks noGrp="1"/>
          </p:cNvSpPr>
          <p:nvPr>
            <p:ph type="title" hasCustomPrompt="1"/>
          </p:nvPr>
        </p:nvSpPr>
        <p:spPr>
          <a:xfrm>
            <a:off x="6096000" y="0"/>
            <a:ext cx="5323194" cy="5724144"/>
          </a:xfrm>
          <a:solidFill>
            <a:srgbClr val="0B315E">
              <a:alpha val="85098"/>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9" name="Content Placeholder 2">
            <a:extLst>
              <a:ext uri="{FF2B5EF4-FFF2-40B4-BE49-F238E27FC236}">
                <a16:creationId xmlns:a16="http://schemas.microsoft.com/office/drawing/2014/main" id="{DF62E717-3D00-4196-812F-72CF9487567D}"/>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0547375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with text layout</a:t>
            </a:r>
          </a:p>
        </p:txBody>
      </p:sp>
      <p:sp>
        <p:nvSpPr>
          <p:cNvPr id="13" name="Content Placeholder 2"/>
          <p:cNvSpPr>
            <a:spLocks noGrp="1"/>
          </p:cNvSpPr>
          <p:nvPr>
            <p:ph idx="1" hasCustomPrompt="1"/>
          </p:nvPr>
        </p:nvSpPr>
        <p:spPr bwMode="gray">
          <a:xfrm>
            <a:off x="557928" y="1767531"/>
            <a:ext cx="3439040" cy="297180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None/>
              <a:defRPr baseline="0">
                <a:solidFill>
                  <a:schemeClr val="tx2"/>
                </a:solidFill>
              </a:defRPr>
            </a:lvl2pPr>
            <a:lvl3pPr marL="177800" indent="-177800">
              <a:spcBef>
                <a:spcPts val="1200"/>
              </a:spcBef>
              <a:buClrTx/>
              <a:buFont typeface="Arial" panose="020B0604020202020204" pitchFamily="34" charset="0"/>
              <a:buChar char="•"/>
              <a:defRPr sz="1300" baseline="0">
                <a:solidFill>
                  <a:schemeClr val="tx2"/>
                </a:solidFill>
              </a:defRPr>
            </a:lvl3pPr>
            <a:lvl4pPr marL="342900" indent="-165100">
              <a:buClrTx/>
              <a:buFont typeface="Arial" panose="020B0604020202020204" pitchFamily="34" charset="0"/>
              <a:buChar char="–"/>
              <a:defRPr sz="1300">
                <a:solidFill>
                  <a:schemeClr val="tx2"/>
                </a:solidFill>
              </a:defRPr>
            </a:lvl4pPr>
            <a:lvl5pPr marL="515938" indent="-173038">
              <a:buClrTx/>
              <a:buFont typeface="Arial" panose="020B0604020202020204" pitchFamily="34" charset="0"/>
              <a:buChar char="•"/>
              <a:defRPr sz="1300">
                <a:solidFill>
                  <a:schemeClr val="tx2"/>
                </a:solidFill>
              </a:defRPr>
            </a:lvl5pPr>
            <a:lvl6pPr marL="687388" indent="-171450">
              <a:buClrTx/>
              <a:buFont typeface="Arial" panose="020B0604020202020204" pitchFamily="34" charset="0"/>
              <a:buChar char="–"/>
              <a:defRPr sz="1300">
                <a:solidFill>
                  <a:schemeClr val="tx2"/>
                </a:solidFill>
              </a:defRPr>
            </a:lvl6pPr>
            <a:lvl7pPr marL="860425" indent="-173038">
              <a:buClrTx/>
              <a:buFont typeface="Arial" panose="020B0604020202020204" pitchFamily="34" charset="0"/>
              <a:buChar char="•"/>
              <a:defRPr sz="1300"/>
            </a:lvl7pPr>
            <a:lvl8pPr marL="1031875" indent="-171450">
              <a:buClrTx/>
              <a:buFont typeface="Arial" panose="020B0604020202020204" pitchFamily="34" charset="0"/>
              <a:buChar char="–"/>
              <a:defRPr sz="1300"/>
            </a:lvl8pPr>
            <a:lvl9pPr marL="1203325" indent="-171450">
              <a:buClrTx/>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7653" y="1764793"/>
            <a:ext cx="7174286" cy="2975735"/>
          </a:xfrm>
        </p:spPr>
        <p:txBody>
          <a:bodyPr>
            <a:noAutofit/>
          </a:bodyPr>
          <a:lstStyle>
            <a:lvl1pPr>
              <a:defRPr>
                <a:solidFill>
                  <a:schemeClr val="tx2"/>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5180A8D3-4D3D-6DC8-B8AA-182113A95A9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66288073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Key point with white box_photo">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18986E69-701C-42B3-B14B-5B9A1444F1AD}"/>
              </a:ext>
            </a:extLst>
          </p:cNvPr>
          <p:cNvSpPr>
            <a:spLocks noGrp="1"/>
          </p:cNvSpPr>
          <p:nvPr>
            <p:ph type="pic" sz="quarter" idx="18"/>
          </p:nvPr>
        </p:nvSpPr>
        <p:spPr>
          <a:xfrm>
            <a:off x="381001" y="384048"/>
            <a:ext cx="11430000" cy="572414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28BE8D4-0273-4958-B950-4410BF4CC9B3}"/>
              </a:ext>
            </a:extLst>
          </p:cNvPr>
          <p:cNvSpPr>
            <a:spLocks noGrp="1"/>
          </p:cNvSpPr>
          <p:nvPr>
            <p:ph type="title" hasCustomPrompt="1"/>
          </p:nvPr>
        </p:nvSpPr>
        <p:spPr>
          <a:xfrm>
            <a:off x="896346" y="3081528"/>
            <a:ext cx="4774411" cy="2551176"/>
          </a:xfrm>
          <a:solidFill>
            <a:srgbClr val="FFFFFF"/>
          </a:solidFill>
        </p:spPr>
        <p:txBody>
          <a:bodyPr lIns="182880" tIns="457200" rIns="182880" anchor="t">
            <a:noAutofit/>
          </a:bodyPr>
          <a:lstStyle>
            <a:lvl1pPr algn="ctr">
              <a:defRPr sz="3200">
                <a:solidFill>
                  <a:schemeClr val="tx2"/>
                </a:solidFill>
              </a:defRPr>
            </a:lvl1pPr>
          </a:lstStyle>
          <a:p>
            <a:r>
              <a:rPr lang="en-US"/>
              <a:t>Main key point here</a:t>
            </a:r>
          </a:p>
        </p:txBody>
      </p:sp>
      <p:sp>
        <p:nvSpPr>
          <p:cNvPr id="5" name="Text Placeholder 26">
            <a:extLst>
              <a:ext uri="{FF2B5EF4-FFF2-40B4-BE49-F238E27FC236}">
                <a16:creationId xmlns:a16="http://schemas.microsoft.com/office/drawing/2014/main" id="{B6FFC798-0A25-41EF-9946-E74888704EB3}"/>
              </a:ext>
            </a:extLst>
          </p:cNvPr>
          <p:cNvSpPr>
            <a:spLocks noGrp="1"/>
          </p:cNvSpPr>
          <p:nvPr>
            <p:ph type="body" sz="quarter" idx="21" hasCustomPrompt="1"/>
          </p:nvPr>
        </p:nvSpPr>
        <p:spPr>
          <a:xfrm>
            <a:off x="1182294" y="4332244"/>
            <a:ext cx="4200808" cy="663575"/>
          </a:xfrm>
        </p:spPr>
        <p:txBody>
          <a:bodyPr>
            <a:noAutofit/>
          </a:bodyPr>
          <a:lstStyle>
            <a:lvl1pPr algn="ctr">
              <a:defRPr sz="1800" b="0">
                <a:solidFill>
                  <a:schemeClr val="tx2"/>
                </a:solidFill>
              </a:defRPr>
            </a:lvl1pPr>
          </a:lstStyle>
          <a:p>
            <a:pPr lvl="0"/>
            <a:r>
              <a:rPr lang="en-US"/>
              <a:t>Descriptor text</a:t>
            </a:r>
          </a:p>
        </p:txBody>
      </p:sp>
    </p:spTree>
    <p:extLst>
      <p:ext uri="{BB962C8B-B14F-4D97-AF65-F5344CB8AC3E}">
        <p14:creationId xmlns:p14="http://schemas.microsoft.com/office/powerpoint/2010/main" val="123877454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ata slide whi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A63108-01D5-41AB-9EF7-B337048006D0}"/>
              </a:ext>
            </a:extLst>
          </p:cNvPr>
          <p:cNvSpPr>
            <a:spLocks noGrp="1"/>
          </p:cNvSpPr>
          <p:nvPr>
            <p:ph type="title" hasCustomPrompt="1"/>
          </p:nvPr>
        </p:nvSpPr>
        <p:spPr>
          <a:xfrm>
            <a:off x="1348952" y="2500845"/>
            <a:ext cx="4187136" cy="1208557"/>
          </a:xfrm>
        </p:spPr>
        <p:txBody>
          <a:bodyPr anchor="ctr">
            <a:noAutofit/>
          </a:bodyPr>
          <a:lstStyle>
            <a:lvl1pPr algn="r">
              <a:defRPr sz="3200" baseline="0">
                <a:solidFill>
                  <a:schemeClr val="tx2"/>
                </a:solidFill>
              </a:defRPr>
            </a:lvl1pPr>
          </a:lstStyle>
          <a:p>
            <a:r>
              <a:rPr lang="en-US"/>
              <a:t>Data slide title</a:t>
            </a:r>
          </a:p>
        </p:txBody>
      </p:sp>
    </p:spTree>
    <p:extLst>
      <p:ext uri="{BB962C8B-B14F-4D97-AF65-F5344CB8AC3E}">
        <p14:creationId xmlns:p14="http://schemas.microsoft.com/office/powerpoint/2010/main" val="880692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99ADB1-05D5-4EAD-9BF8-BCE2304A7465}"/>
              </a:ext>
            </a:extLst>
          </p:cNvPr>
          <p:cNvSpPr/>
          <p:nvPr userDrawn="1"/>
        </p:nvSpPr>
        <p:spPr>
          <a:xfrm>
            <a:off x="393294"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D5E8922E-C133-4E9D-8AE5-B9A88B509E38}"/>
              </a:ext>
            </a:extLst>
          </p:cNvPr>
          <p:cNvSpPr>
            <a:spLocks noGrp="1"/>
          </p:cNvSpPr>
          <p:nvPr>
            <p:ph type="body" sz="quarter" idx="19" hasCustomPrompt="1"/>
          </p:nvPr>
        </p:nvSpPr>
        <p:spPr>
          <a:xfrm>
            <a:off x="851247" y="3611880"/>
            <a:ext cx="2734859" cy="606582"/>
          </a:xfrm>
        </p:spPr>
        <p:txBody>
          <a:bodyPr anchor="t"/>
          <a:lstStyle>
            <a:lvl1pPr marL="117475" indent="-117475">
              <a:spcBef>
                <a:spcPts val="1200"/>
              </a:spcBef>
              <a:tabLst>
                <a:tab pos="117475" algn="l"/>
              </a:tabLst>
              <a:defRPr sz="2000"/>
            </a:lvl1pPr>
            <a:lvl2pPr marL="117475" indent="0">
              <a:buFontTx/>
              <a:buNone/>
              <a:defRPr/>
            </a:lvl2pPr>
            <a:lvl3pPr marL="117475" indent="0">
              <a:defRPr/>
            </a:lvl3pPr>
          </a:lstStyle>
          <a:p>
            <a:pPr lvl="1"/>
            <a:r>
              <a:rPr lang="en-US"/>
              <a:t>Author here</a:t>
            </a:r>
          </a:p>
        </p:txBody>
      </p:sp>
      <p:sp>
        <p:nvSpPr>
          <p:cNvPr id="5" name="Picture Placeholder 15">
            <a:extLst>
              <a:ext uri="{FF2B5EF4-FFF2-40B4-BE49-F238E27FC236}">
                <a16:creationId xmlns:a16="http://schemas.microsoft.com/office/drawing/2014/main" id="{F3114042-1628-4900-8364-5F3F4EA6D35E}"/>
              </a:ext>
            </a:extLst>
          </p:cNvPr>
          <p:cNvSpPr>
            <a:spLocks noGrp="1"/>
          </p:cNvSpPr>
          <p:nvPr>
            <p:ph type="pic" sz="quarter" idx="18"/>
          </p:nvPr>
        </p:nvSpPr>
        <p:spPr>
          <a:xfrm>
            <a:off x="4265293"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A6BF72BF-6CEF-4ADA-93C8-6FB4194A785F}"/>
              </a:ext>
            </a:extLst>
          </p:cNvPr>
          <p:cNvSpPr>
            <a:spLocks noGrp="1"/>
          </p:cNvSpPr>
          <p:nvPr>
            <p:ph type="title" hasCustomPrompt="1"/>
          </p:nvPr>
        </p:nvSpPr>
        <p:spPr>
          <a:xfrm>
            <a:off x="851246" y="841248"/>
            <a:ext cx="2734859" cy="2651760"/>
          </a:xfrm>
        </p:spPr>
        <p:txBody>
          <a:bodyPr anchor="b"/>
          <a:lstStyle>
            <a:lvl1pPr marL="117475" indent="-117475">
              <a:lnSpc>
                <a:spcPct val="100000"/>
              </a:lnSpc>
              <a:tabLst>
                <a:tab pos="117475" algn="l"/>
              </a:tabLst>
              <a:defRPr sz="2000" b="0"/>
            </a:lvl1pPr>
          </a:lstStyle>
          <a:p>
            <a:r>
              <a:rPr lang="en-US"/>
              <a:t>“	Add a quote here. Make sure to include closing quote mark.”</a:t>
            </a:r>
          </a:p>
        </p:txBody>
      </p:sp>
    </p:spTree>
    <p:extLst>
      <p:ext uri="{BB962C8B-B14F-4D97-AF65-F5344CB8AC3E}">
        <p14:creationId xmlns:p14="http://schemas.microsoft.com/office/powerpoint/2010/main" val="393130264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Key point left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96B7D-96F7-4EF1-83A2-1101BEEF3887}"/>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DD13D1E-7E64-42B7-8EA6-D800640A3B59}"/>
              </a:ext>
            </a:extLst>
          </p:cNvPr>
          <p:cNvSpPr>
            <a:spLocks noGrp="1"/>
          </p:cNvSpPr>
          <p:nvPr>
            <p:ph type="title" hasCustomPrompt="1"/>
          </p:nvPr>
        </p:nvSpPr>
        <p:spPr>
          <a:xfrm>
            <a:off x="776057" y="2353322"/>
            <a:ext cx="2864494" cy="1690242"/>
          </a:xfrm>
        </p:spPr>
        <p:txBody>
          <a:bodyPr anchor="ctr"/>
          <a:lstStyle>
            <a:lvl1pPr algn="ctr">
              <a:defRPr sz="3200">
                <a:solidFill>
                  <a:schemeClr val="bg1"/>
                </a:solidFill>
              </a:defRPr>
            </a:lvl1pPr>
          </a:lstStyle>
          <a:p>
            <a:r>
              <a:rPr lang="en-US"/>
              <a:t>Main key point here</a:t>
            </a:r>
          </a:p>
        </p:txBody>
      </p:sp>
      <p:sp>
        <p:nvSpPr>
          <p:cNvPr id="3" name="Picture Placeholder 15">
            <a:extLst>
              <a:ext uri="{FF2B5EF4-FFF2-40B4-BE49-F238E27FC236}">
                <a16:creationId xmlns:a16="http://schemas.microsoft.com/office/drawing/2014/main" id="{E1E31FCE-7759-4235-8803-6826C9DCEC70}"/>
              </a:ext>
            </a:extLst>
          </p:cNvPr>
          <p:cNvSpPr>
            <a:spLocks noGrp="1"/>
          </p:cNvSpPr>
          <p:nvPr>
            <p:ph type="pic" sz="quarter" idx="18"/>
          </p:nvPr>
        </p:nvSpPr>
        <p:spPr>
          <a:xfrm>
            <a:off x="4265293"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Tree>
    <p:extLst>
      <p:ext uri="{BB962C8B-B14F-4D97-AF65-F5344CB8AC3E}">
        <p14:creationId xmlns:p14="http://schemas.microsoft.com/office/powerpoint/2010/main" val="414089059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Key point left with imag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BB5963-55DB-4F7D-AC94-9569A8AAF26A}"/>
              </a:ext>
            </a:extLst>
          </p:cNvPr>
          <p:cNvSpPr/>
          <p:nvPr userDrawn="1"/>
        </p:nvSpPr>
        <p:spPr>
          <a:xfrm>
            <a:off x="393294"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B02D6BED-75CE-416C-9863-E3D67A09C80C}"/>
              </a:ext>
            </a:extLst>
          </p:cNvPr>
          <p:cNvSpPr>
            <a:spLocks noGrp="1"/>
          </p:cNvSpPr>
          <p:nvPr>
            <p:ph type="title" hasCustomPrompt="1"/>
          </p:nvPr>
        </p:nvSpPr>
        <p:spPr>
          <a:xfrm>
            <a:off x="776057" y="2353322"/>
            <a:ext cx="2864494" cy="1690242"/>
          </a:xfrm>
        </p:spPr>
        <p:txBody>
          <a:bodyPr anchor="ctr"/>
          <a:lstStyle>
            <a:lvl1pPr algn="ctr">
              <a:defRPr sz="3200">
                <a:solidFill>
                  <a:schemeClr val="accent2"/>
                </a:solidFill>
              </a:defRPr>
            </a:lvl1pPr>
          </a:lstStyle>
          <a:p>
            <a:r>
              <a:rPr lang="en-US"/>
              <a:t>Main key point here</a:t>
            </a:r>
          </a:p>
        </p:txBody>
      </p:sp>
      <p:sp>
        <p:nvSpPr>
          <p:cNvPr id="3" name="Picture Placeholder 15">
            <a:extLst>
              <a:ext uri="{FF2B5EF4-FFF2-40B4-BE49-F238E27FC236}">
                <a16:creationId xmlns:a16="http://schemas.microsoft.com/office/drawing/2014/main" id="{DCEB4E74-81FD-401B-B813-23E912D17772}"/>
              </a:ext>
            </a:extLst>
          </p:cNvPr>
          <p:cNvSpPr>
            <a:spLocks noGrp="1"/>
          </p:cNvSpPr>
          <p:nvPr>
            <p:ph type="pic" sz="quarter" idx="18"/>
          </p:nvPr>
        </p:nvSpPr>
        <p:spPr>
          <a:xfrm>
            <a:off x="4265293"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Tree>
    <p:extLst>
      <p:ext uri="{BB962C8B-B14F-4D97-AF65-F5344CB8AC3E}">
        <p14:creationId xmlns:p14="http://schemas.microsoft.com/office/powerpoint/2010/main" val="102840806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Key poin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75D67C-2BF7-49B0-848A-B3B00A9D33BF}"/>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5FFA46B7-5841-498B-82BA-189426FD5A3C}"/>
              </a:ext>
            </a:extLst>
          </p:cNvPr>
          <p:cNvSpPr>
            <a:spLocks noGrp="1"/>
          </p:cNvSpPr>
          <p:nvPr>
            <p:ph type="title" hasCustomPrompt="1"/>
          </p:nvPr>
        </p:nvSpPr>
        <p:spPr>
          <a:xfrm>
            <a:off x="776057" y="2353322"/>
            <a:ext cx="2864494" cy="1690242"/>
          </a:xfrm>
        </p:spPr>
        <p:txBody>
          <a:bodyPr anchor="ctr"/>
          <a:lstStyle>
            <a:lvl1pPr algn="ctr">
              <a:defRPr sz="3200">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A6F1E52-8E2E-4152-9F15-10C9CCB20146}"/>
              </a:ext>
            </a:extLst>
          </p:cNvPr>
          <p:cNvSpPr/>
          <p:nvPr userDrawn="1"/>
        </p:nvSpPr>
        <p:spPr>
          <a:xfrm>
            <a:off x="4265293"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349252307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Key point lef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A5CA1F-4240-4602-9BCE-C5A4DD7D03C9}"/>
              </a:ext>
            </a:extLst>
          </p:cNvPr>
          <p:cNvSpPr/>
          <p:nvPr userDrawn="1"/>
        </p:nvSpPr>
        <p:spPr>
          <a:xfrm>
            <a:off x="393294" y="384048"/>
            <a:ext cx="3639312" cy="5724144"/>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2B703BF-57D7-44B0-A2A6-42286624F999}"/>
              </a:ext>
            </a:extLst>
          </p:cNvPr>
          <p:cNvSpPr>
            <a:spLocks noGrp="1"/>
          </p:cNvSpPr>
          <p:nvPr>
            <p:ph type="title" hasCustomPrompt="1"/>
          </p:nvPr>
        </p:nvSpPr>
        <p:spPr>
          <a:xfrm>
            <a:off x="776057" y="2353322"/>
            <a:ext cx="2864494" cy="1690242"/>
          </a:xfrm>
        </p:spPr>
        <p:txBody>
          <a:bodyPr anchor="ctr"/>
          <a:lstStyle>
            <a:lvl1pPr algn="ctr">
              <a:defRPr sz="3200">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DB03DA0-A7BD-4BF3-A74D-74FF41083AA4}"/>
              </a:ext>
            </a:extLst>
          </p:cNvPr>
          <p:cNvSpPr/>
          <p:nvPr userDrawn="1"/>
        </p:nvSpPr>
        <p:spPr>
          <a:xfrm>
            <a:off x="4265293"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373279142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Key point right with image">
    <p:spTree>
      <p:nvGrpSpPr>
        <p:cNvPr id="1" name=""/>
        <p:cNvGrpSpPr/>
        <p:nvPr/>
      </p:nvGrpSpPr>
      <p:grpSpPr>
        <a:xfrm>
          <a:off x="0" y="0"/>
          <a:ext cx="0" cy="0"/>
          <a:chOff x="0" y="0"/>
          <a:chExt cx="0" cy="0"/>
        </a:xfrm>
      </p:grpSpPr>
      <p:sp>
        <p:nvSpPr>
          <p:cNvPr id="10" name="Picture Placeholder 15"/>
          <p:cNvSpPr>
            <a:spLocks noGrp="1"/>
          </p:cNvSpPr>
          <p:nvPr>
            <p:ph type="pic" sz="quarter" idx="18"/>
          </p:nvPr>
        </p:nvSpPr>
        <p:spPr>
          <a:xfrm>
            <a:off x="393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8" name="Rectangle 7"/>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1FF0497-F9C8-4016-899B-3B35773D1F9F}"/>
              </a:ext>
            </a:extLst>
          </p:cNvPr>
          <p:cNvSpPr>
            <a:spLocks noGrp="1"/>
          </p:cNvSpPr>
          <p:nvPr>
            <p:ph type="title" hasCustomPrompt="1"/>
          </p:nvPr>
        </p:nvSpPr>
        <p:spPr>
          <a:xfrm>
            <a:off x="8568986" y="2353322"/>
            <a:ext cx="2864494" cy="1690242"/>
          </a:xfrm>
        </p:spPr>
        <p:txBody>
          <a:bodyPr anchor="ctr"/>
          <a:lstStyle>
            <a:lvl1pPr algn="ctr">
              <a:defRPr sz="3200">
                <a:solidFill>
                  <a:schemeClr val="bg1"/>
                </a:solidFill>
              </a:defRPr>
            </a:lvl1pPr>
          </a:lstStyle>
          <a:p>
            <a:r>
              <a:rPr lang="en-US"/>
              <a:t>Main key point here</a:t>
            </a:r>
          </a:p>
        </p:txBody>
      </p:sp>
    </p:spTree>
    <p:extLst>
      <p:ext uri="{BB962C8B-B14F-4D97-AF65-F5344CB8AC3E}">
        <p14:creationId xmlns:p14="http://schemas.microsoft.com/office/powerpoint/2010/main" val="76652397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Key point right with image 2">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FCC6671F-C7F4-4670-B18C-6C0DEC86BD84}"/>
              </a:ext>
            </a:extLst>
          </p:cNvPr>
          <p:cNvSpPr>
            <a:spLocks noGrp="1"/>
          </p:cNvSpPr>
          <p:nvPr>
            <p:ph type="pic" sz="quarter" idx="18"/>
          </p:nvPr>
        </p:nvSpPr>
        <p:spPr>
          <a:xfrm>
            <a:off x="393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4" name="Rectangle 3">
            <a:extLst>
              <a:ext uri="{FF2B5EF4-FFF2-40B4-BE49-F238E27FC236}">
                <a16:creationId xmlns:a16="http://schemas.microsoft.com/office/drawing/2014/main" id="{199F17DB-23BC-4547-8F26-EF60DE5F906A}"/>
              </a:ext>
            </a:extLst>
          </p:cNvPr>
          <p:cNvSpPr/>
          <p:nvPr userDrawn="1"/>
        </p:nvSpPr>
        <p:spPr>
          <a:xfrm>
            <a:off x="8167719"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398F8E1-81C5-43DF-9E44-7560787FBD43}"/>
              </a:ext>
            </a:extLst>
          </p:cNvPr>
          <p:cNvSpPr>
            <a:spLocks noGrp="1"/>
          </p:cNvSpPr>
          <p:nvPr>
            <p:ph type="title" hasCustomPrompt="1"/>
          </p:nvPr>
        </p:nvSpPr>
        <p:spPr>
          <a:xfrm>
            <a:off x="8568986" y="2353322"/>
            <a:ext cx="2864494" cy="1690242"/>
          </a:xfrm>
        </p:spPr>
        <p:txBody>
          <a:bodyPr anchor="ctr"/>
          <a:lstStyle>
            <a:lvl1pPr algn="ctr">
              <a:defRPr sz="3200">
                <a:solidFill>
                  <a:schemeClr val="accent2"/>
                </a:solidFill>
              </a:defRPr>
            </a:lvl1pPr>
          </a:lstStyle>
          <a:p>
            <a:r>
              <a:rPr lang="en-US"/>
              <a:t>Main key point here</a:t>
            </a:r>
          </a:p>
        </p:txBody>
      </p:sp>
    </p:spTree>
    <p:extLst>
      <p:ext uri="{BB962C8B-B14F-4D97-AF65-F5344CB8AC3E}">
        <p14:creationId xmlns:p14="http://schemas.microsoft.com/office/powerpoint/2010/main" val="649685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Key point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A90D6A-6A50-4593-8B6E-4ED03D36A1ED}"/>
              </a:ext>
            </a:extLst>
          </p:cNvPr>
          <p:cNvSpPr/>
          <p:nvPr userDrawn="1"/>
        </p:nvSpPr>
        <p:spPr>
          <a:xfrm>
            <a:off x="395726"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4" name="Rectangle 3">
            <a:extLst>
              <a:ext uri="{FF2B5EF4-FFF2-40B4-BE49-F238E27FC236}">
                <a16:creationId xmlns:a16="http://schemas.microsoft.com/office/drawing/2014/main" id="{06AA8204-C754-4229-95F2-FEC283A55893}"/>
              </a:ext>
            </a:extLst>
          </p:cNvPr>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F226EF1E-6A37-420A-83BE-9C74A6B91F27}"/>
              </a:ext>
            </a:extLst>
          </p:cNvPr>
          <p:cNvSpPr>
            <a:spLocks noGrp="1"/>
          </p:cNvSpPr>
          <p:nvPr>
            <p:ph type="title" hasCustomPrompt="1"/>
          </p:nvPr>
        </p:nvSpPr>
        <p:spPr>
          <a:xfrm>
            <a:off x="8568986" y="2353322"/>
            <a:ext cx="2864494" cy="1690242"/>
          </a:xfrm>
        </p:spPr>
        <p:txBody>
          <a:bodyPr anchor="ctr"/>
          <a:lstStyle>
            <a:lvl1pPr algn="ctr">
              <a:defRPr sz="3200">
                <a:solidFill>
                  <a:schemeClr val="bg1"/>
                </a:solidFill>
              </a:defRPr>
            </a:lvl1pPr>
          </a:lstStyle>
          <a:p>
            <a:r>
              <a:rPr lang="en-US"/>
              <a:t>Main key point here</a:t>
            </a:r>
          </a:p>
        </p:txBody>
      </p:sp>
    </p:spTree>
    <p:extLst>
      <p:ext uri="{BB962C8B-B14F-4D97-AF65-F5344CB8AC3E}">
        <p14:creationId xmlns:p14="http://schemas.microsoft.com/office/powerpoint/2010/main" val="1763471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comparison slide</a:t>
            </a:r>
          </a:p>
        </p:txBody>
      </p:sp>
      <p:sp>
        <p:nvSpPr>
          <p:cNvPr id="15" name="Content Placeholder 3"/>
          <p:cNvSpPr>
            <a:spLocks noGrp="1"/>
          </p:cNvSpPr>
          <p:nvPr>
            <p:ph sz="half" idx="2" hasCustomPrompt="1"/>
          </p:nvPr>
        </p:nvSpPr>
        <p:spPr>
          <a:xfrm>
            <a:off x="1253474" y="3718012"/>
            <a:ext cx="349391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404813" indent="-173038">
              <a:spcBef>
                <a:spcPts val="600"/>
              </a:spcBef>
              <a:buClrTx/>
              <a:buFont typeface="Arial" panose="020B0604020202020204" pitchFamily="34" charset="0"/>
              <a:buChar char="•"/>
              <a:defRPr sz="1600">
                <a:solidFill>
                  <a:schemeClr val="tx2"/>
                </a:solidFill>
              </a:defRPr>
            </a:lvl3pPr>
            <a:lvl4pPr marL="631825" indent="-174625">
              <a:spcBef>
                <a:spcPts val="600"/>
              </a:spcBef>
              <a:buClrTx/>
              <a:buFont typeface="Arial" panose="020B0604020202020204" pitchFamily="34" charset="0"/>
              <a:buChar char="•"/>
              <a:defRPr sz="1600">
                <a:solidFill>
                  <a:schemeClr val="tx2"/>
                </a:solidFill>
              </a:defRPr>
            </a:lvl4pPr>
            <a:lvl5pPr marL="804863" indent="-173038">
              <a:spcBef>
                <a:spcPts val="600"/>
              </a:spcBef>
              <a:buClrTx/>
              <a:buFont typeface="Arial" panose="020B0604020202020204" pitchFamily="34" charset="0"/>
              <a:buChar char="–"/>
              <a:defRPr sz="1600">
                <a:solidFill>
                  <a:schemeClr val="tx2"/>
                </a:solidFill>
              </a:defRPr>
            </a:lvl5pPr>
            <a:lvl6pPr marL="977900" indent="-177800">
              <a:buClrTx/>
              <a:defRPr sz="1600"/>
            </a:lvl6pPr>
            <a:lvl7pPr marL="1143000" indent="-165100">
              <a:buClrTx/>
              <a:defRPr sz="1600"/>
            </a:lvl7pPr>
            <a:lvl8pPr marL="1320800" indent="-177800">
              <a:buClrTx/>
              <a:defRPr sz="1600"/>
            </a:lvl8pPr>
            <a:lvl9pPr>
              <a:defRPr sz="1600"/>
            </a:lvl9pPr>
          </a:lstStyle>
          <a:p>
            <a:pPr lvl="0"/>
            <a:r>
              <a:rPr lang="en-US"/>
              <a:t>Header</a:t>
            </a:r>
          </a:p>
          <a:p>
            <a:pPr lvl="1"/>
            <a:r>
              <a:rPr lang="en-US"/>
              <a:t>First-level</a:t>
            </a:r>
          </a:p>
        </p:txBody>
      </p:sp>
      <p:sp>
        <p:nvSpPr>
          <p:cNvPr id="11" name="Rectangle 10">
            <a:extLst>
              <a:ext uri="{FF2B5EF4-FFF2-40B4-BE49-F238E27FC236}">
                <a16:creationId xmlns:a16="http://schemas.microsoft.com/office/drawing/2014/main" id="{65139F72-CEC0-495F-8477-192D60A880E2}"/>
              </a:ext>
            </a:extLst>
          </p:cNvPr>
          <p:cNvSpPr/>
          <p:nvPr userDrawn="1"/>
        </p:nvSpPr>
        <p:spPr>
          <a:xfrm>
            <a:off x="6096000"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6" name="Content Placeholder 5"/>
          <p:cNvSpPr>
            <a:spLocks noGrp="1"/>
          </p:cNvSpPr>
          <p:nvPr>
            <p:ph sz="quarter" idx="4" hasCustomPrompt="1"/>
          </p:nvPr>
        </p:nvSpPr>
        <p:spPr>
          <a:xfrm>
            <a:off x="7380297" y="3718012"/>
            <a:ext cx="349391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231775" indent="0">
              <a:spcBef>
                <a:spcPts val="600"/>
              </a:spcBef>
              <a:buClrTx/>
              <a:buFont typeface="Arial" panose="020B0604020202020204" pitchFamily="34" charset="0"/>
              <a:buNone/>
              <a:defRPr sz="1600">
                <a:solidFill>
                  <a:schemeClr val="bg1"/>
                </a:solidFill>
              </a:defRPr>
            </a:lvl3pPr>
            <a:lvl4pPr marL="631825" indent="-174625">
              <a:spcBef>
                <a:spcPts val="600"/>
              </a:spcBef>
              <a:buClrTx/>
              <a:buFont typeface="Arial" panose="020B0604020202020204" pitchFamily="34" charset="0"/>
              <a:buChar char="•"/>
              <a:defRPr sz="1600">
                <a:solidFill>
                  <a:schemeClr val="bg1"/>
                </a:solidFill>
              </a:defRPr>
            </a:lvl4pPr>
            <a:lvl5pPr marL="804863" indent="-173038">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pic>
        <p:nvPicPr>
          <p:cNvPr id="7" name="Graphic 6" descr="CVS Health logo.">
            <a:extLst>
              <a:ext uri="{FF2B5EF4-FFF2-40B4-BE49-F238E27FC236}">
                <a16:creationId xmlns:a16="http://schemas.microsoft.com/office/drawing/2014/main" id="{99394496-8368-4B56-8235-99713340C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78A9E2C4-BB09-C77E-9526-1986EDA8641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56777586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Key point righ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40FFE4-780F-4222-BA51-09AE48A28E65}"/>
              </a:ext>
            </a:extLst>
          </p:cNvPr>
          <p:cNvSpPr/>
          <p:nvPr userDrawn="1"/>
        </p:nvSpPr>
        <p:spPr>
          <a:xfrm>
            <a:off x="395726"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4" name="Rectangle 3">
            <a:extLst>
              <a:ext uri="{FF2B5EF4-FFF2-40B4-BE49-F238E27FC236}">
                <a16:creationId xmlns:a16="http://schemas.microsoft.com/office/drawing/2014/main" id="{3557BBCE-FDD7-4343-8444-F778BEB9D51D}"/>
              </a:ext>
            </a:extLst>
          </p:cNvPr>
          <p:cNvSpPr/>
          <p:nvPr userDrawn="1"/>
        </p:nvSpPr>
        <p:spPr>
          <a:xfrm>
            <a:off x="8167719" y="384048"/>
            <a:ext cx="3639312" cy="5724144"/>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8112E2D-F841-45D5-A43B-74AF1EE0D842}"/>
              </a:ext>
            </a:extLst>
          </p:cNvPr>
          <p:cNvSpPr>
            <a:spLocks noGrp="1"/>
          </p:cNvSpPr>
          <p:nvPr>
            <p:ph type="title" hasCustomPrompt="1"/>
          </p:nvPr>
        </p:nvSpPr>
        <p:spPr>
          <a:xfrm>
            <a:off x="8568986" y="2353322"/>
            <a:ext cx="2864494" cy="1690242"/>
          </a:xfrm>
        </p:spPr>
        <p:txBody>
          <a:bodyPr anchor="ctr"/>
          <a:lstStyle>
            <a:lvl1pPr algn="ctr">
              <a:defRPr sz="3200">
                <a:solidFill>
                  <a:schemeClr val="bg1"/>
                </a:solidFill>
              </a:defRPr>
            </a:lvl1pPr>
          </a:lstStyle>
          <a:p>
            <a:r>
              <a:rPr lang="en-US"/>
              <a:t>Main key point here</a:t>
            </a:r>
          </a:p>
        </p:txBody>
      </p:sp>
    </p:spTree>
    <p:extLst>
      <p:ext uri="{BB962C8B-B14F-4D97-AF65-F5344CB8AC3E}">
        <p14:creationId xmlns:p14="http://schemas.microsoft.com/office/powerpoint/2010/main" val="206554035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4880"/>
            <a:ext cx="8588453" cy="3987745"/>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500" baseline="0">
                <a:solidFill>
                  <a:schemeClr val="tx2"/>
                </a:solidFill>
              </a:defRPr>
            </a:lvl7pPr>
            <a:lvl8pPr marL="1030288" indent="-173038">
              <a:spcBef>
                <a:spcPts val="600"/>
              </a:spcBef>
              <a:buFont typeface="Arial" panose="020B0604020202020204" pitchFamily="34" charset="0"/>
              <a:buChar char="–"/>
              <a:defRPr sz="1500" baseline="0">
                <a:solidFill>
                  <a:schemeClr val="tx2"/>
                </a:solidFill>
              </a:defRPr>
            </a:lvl8pPr>
            <a:lvl9pPr marL="1203325" indent="-173038">
              <a:spcBef>
                <a:spcPts val="600"/>
              </a:spcBef>
              <a:buFont typeface="Arial" panose="020B0604020202020204" pitchFamily="34" charset="0"/>
              <a:buChar char="•"/>
              <a:defRPr sz="15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410916691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6585"/>
            <a:ext cx="8588453" cy="3977640"/>
          </a:xfrm>
        </p:spPr>
        <p:txBody>
          <a:bodyPr/>
          <a:lstStyle>
            <a:lvl1pPr>
              <a:defRPr sz="1500" cap="none" baseline="0">
                <a:solidFill>
                  <a:schemeClr val="tx2"/>
                </a:solidFill>
              </a:defRPr>
            </a:lvl1pPr>
            <a:lvl2pPr marL="171450" indent="-171450">
              <a:defRPr sz="1500">
                <a:solidFill>
                  <a:schemeClr val="tx2"/>
                </a:solidFill>
              </a:defRPr>
            </a:lvl2pPr>
            <a:lvl3pPr marL="347663" indent="-176213">
              <a:spcBef>
                <a:spcPts val="600"/>
              </a:spcBef>
              <a:buFont typeface="Arial" panose="020B0604020202020204" pitchFamily="34" charset="0"/>
              <a:buChar char="–"/>
              <a:defRPr sz="1500">
                <a:solidFill>
                  <a:schemeClr val="tx2"/>
                </a:solidFill>
              </a:defRPr>
            </a:lvl3pPr>
            <a:lvl4pPr marL="509588" indent="-161925">
              <a:spcBef>
                <a:spcPts val="600"/>
              </a:spcBef>
              <a:defRPr sz="1500">
                <a:solidFill>
                  <a:schemeClr val="tx2"/>
                </a:solidFill>
              </a:defRPr>
            </a:lvl4pPr>
            <a:lvl5pPr marL="682625" indent="-173038">
              <a:spcBef>
                <a:spcPts val="600"/>
              </a:spcBef>
              <a:defRPr sz="1500">
                <a:solidFill>
                  <a:schemeClr val="tx2"/>
                </a:solidFill>
              </a:defRPr>
            </a:lvl5pPr>
            <a:lvl6pPr marL="857250" indent="-174625">
              <a:defRPr sz="1500"/>
            </a:lvl6pPr>
            <a:lvl7pPr marL="1030288" indent="-173038">
              <a:spcBef>
                <a:spcPts val="600"/>
              </a:spcBef>
              <a:buFont typeface="Arial" panose="020B0604020202020204" pitchFamily="34" charset="0"/>
              <a:buChar char="–"/>
              <a:defRPr sz="1500" baseline="0">
                <a:solidFill>
                  <a:schemeClr val="tx2"/>
                </a:solidFill>
              </a:defRPr>
            </a:lvl7pPr>
            <a:lvl8pPr marL="1203325" indent="-174625">
              <a:spcBef>
                <a:spcPts val="600"/>
              </a:spcBef>
              <a:buFont typeface="Arial" panose="020B0604020202020204" pitchFamily="34" charset="0"/>
              <a:buChar char="•"/>
              <a:defRPr sz="1500">
                <a:solidFill>
                  <a:schemeClr val="tx2"/>
                </a:solidFill>
              </a:defRPr>
            </a:lvl8pPr>
            <a:lvl9pPr marL="1377950" indent="-174625">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81897613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lvl1pPr>
          </a:lstStyle>
          <a:p>
            <a:r>
              <a:rPr lang="en-US"/>
              <a:t>Click to add title for two-column layout</a:t>
            </a:r>
          </a:p>
        </p:txBody>
      </p:sp>
      <p:sp>
        <p:nvSpPr>
          <p:cNvPr id="5" name="Content Placeholder 2"/>
          <p:cNvSpPr>
            <a:spLocks noGrp="1"/>
          </p:cNvSpPr>
          <p:nvPr>
            <p:ph idx="15" hasCustomPrompt="1"/>
          </p:nvPr>
        </p:nvSpPr>
        <p:spPr bwMode="gray">
          <a:xfrm>
            <a:off x="557929" y="1773937"/>
            <a:ext cx="5030510" cy="3984133"/>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3038">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6" name="Content Placeholder 2"/>
          <p:cNvSpPr>
            <a:spLocks noGrp="1"/>
          </p:cNvSpPr>
          <p:nvPr>
            <p:ph idx="16" hasCustomPrompt="1"/>
          </p:nvPr>
        </p:nvSpPr>
        <p:spPr bwMode="gray">
          <a:xfrm>
            <a:off x="6393321" y="1773937"/>
            <a:ext cx="5030510" cy="3984133"/>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600">
                <a:solidFill>
                  <a:schemeClr val="tx2"/>
                </a:solidFill>
              </a:defRPr>
            </a:lvl7pPr>
            <a:lvl8pPr marL="857250" indent="0">
              <a:spcBef>
                <a:spcPts val="600"/>
              </a:spcBef>
              <a:buFont typeface="Arial" panose="020B0604020202020204" pitchFamily="34" charset="0"/>
              <a:buNone/>
              <a:defRPr sz="1600">
                <a:solidFill>
                  <a:schemeClr val="tx2"/>
                </a:solidFill>
              </a:defRPr>
            </a:lvl8pPr>
            <a:lvl9pPr marL="1203325" indent="-173038">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endParaRPr lang="en-US"/>
          </a:p>
        </p:txBody>
      </p:sp>
    </p:spTree>
    <p:extLst>
      <p:ext uri="{BB962C8B-B14F-4D97-AF65-F5344CB8AC3E}">
        <p14:creationId xmlns:p14="http://schemas.microsoft.com/office/powerpoint/2010/main" val="63399516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three-column layout</a:t>
            </a:r>
          </a:p>
        </p:txBody>
      </p:sp>
      <p:sp>
        <p:nvSpPr>
          <p:cNvPr id="6" name="Content Placeholder 2"/>
          <p:cNvSpPr>
            <a:spLocks noGrp="1"/>
          </p:cNvSpPr>
          <p:nvPr>
            <p:ph idx="15" hasCustomPrompt="1"/>
          </p:nvPr>
        </p:nvSpPr>
        <p:spPr bwMode="gray">
          <a:xfrm>
            <a:off x="570062" y="1773936"/>
            <a:ext cx="3461080" cy="3975080"/>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a:lvl6pPr>
            <a:lvl7pPr marL="857250" indent="-174625">
              <a:spcBef>
                <a:spcPts val="600"/>
              </a:spcBef>
              <a:buFont typeface="Arial" panose="020B0604020202020204" pitchFamily="34" charset="0"/>
              <a:buChar char="•"/>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3038">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2"/>
          <p:cNvSpPr>
            <a:spLocks noGrp="1"/>
          </p:cNvSpPr>
          <p:nvPr>
            <p:ph idx="16" hasCustomPrompt="1"/>
          </p:nvPr>
        </p:nvSpPr>
        <p:spPr bwMode="gray">
          <a:xfrm>
            <a:off x="4362277" y="1773936"/>
            <a:ext cx="3461080" cy="3975080"/>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4625">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2"/>
          <p:cNvSpPr>
            <a:spLocks noGrp="1"/>
          </p:cNvSpPr>
          <p:nvPr>
            <p:ph idx="17" hasCustomPrompt="1"/>
          </p:nvPr>
        </p:nvSpPr>
        <p:spPr bwMode="gray">
          <a:xfrm>
            <a:off x="8154491" y="1773936"/>
            <a:ext cx="3461080" cy="3975080"/>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a:lvl6pPr>
            <a:lvl7pPr marL="682625" indent="0">
              <a:spcBef>
                <a:spcPts val="600"/>
              </a:spcBef>
              <a:buFont typeface="Arial" panose="020B0604020202020204" pitchFamily="34" charset="0"/>
              <a:buNone/>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4625">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95891775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3513">
              <a:buClr>
                <a:schemeClr val="tx1"/>
              </a:buClr>
              <a:buFont typeface="Arial" panose="020B0604020202020204" pitchFamily="34" charset="0"/>
              <a:buChar char="•"/>
              <a:defRPr lang="en-US" sz="150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3"/>
          <p:cNvSpPr>
            <a:spLocks noGrp="1"/>
          </p:cNvSpPr>
          <p:nvPr>
            <p:ph sz="half" idx="2" hasCustomPrompt="1"/>
          </p:nvPr>
        </p:nvSpPr>
        <p:spPr bwMode="gray">
          <a:xfrm>
            <a:off x="3406743"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3513">
              <a:buClr>
                <a:schemeClr val="tx1"/>
              </a:buClr>
              <a:buFont typeface="Arial" panose="020B0604020202020204" pitchFamily="34" charset="0"/>
              <a:buChar char="•"/>
              <a:defRPr lang="en-US" sz="1500" baseline="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p:cNvSpPr>
            <a:spLocks noGrp="1"/>
          </p:cNvSpPr>
          <p:nvPr>
            <p:ph sz="half" idx="18" hasCustomPrompt="1"/>
          </p:nvPr>
        </p:nvSpPr>
        <p:spPr bwMode="gray">
          <a:xfrm>
            <a:off x="6255557"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lgn="l">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5100">
              <a:buClr>
                <a:schemeClr val="tx1"/>
              </a:buClr>
              <a:buFont typeface="Arial" panose="020B0604020202020204" pitchFamily="34" charset="0"/>
              <a:buChar char="•"/>
              <a:defRPr lang="en-US" sz="150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p:cNvSpPr>
            <a:spLocks noGrp="1"/>
          </p:cNvSpPr>
          <p:nvPr>
            <p:ph sz="half" idx="23" hasCustomPrompt="1"/>
          </p:nvPr>
        </p:nvSpPr>
        <p:spPr bwMode="gray">
          <a:xfrm>
            <a:off x="9104371"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lgn="l">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5100">
              <a:buClr>
                <a:schemeClr val="tx1"/>
              </a:buClr>
              <a:buFont typeface="Arial" panose="020B0604020202020204" pitchFamily="34" charset="0"/>
              <a:buChar char="•"/>
              <a:defRPr lang="en-US" sz="150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95486827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lvl1pPr>
          </a:lstStyle>
          <a:p>
            <a:r>
              <a:rPr lang="en-US"/>
              <a:t>Click to add title</a:t>
            </a:r>
          </a:p>
        </p:txBody>
      </p:sp>
    </p:spTree>
    <p:extLst>
      <p:ext uri="{BB962C8B-B14F-4D97-AF65-F5344CB8AC3E}">
        <p14:creationId xmlns:p14="http://schemas.microsoft.com/office/powerpoint/2010/main" val="53249239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 Gray background">
    <p:spTree>
      <p:nvGrpSpPr>
        <p:cNvPr id="1" name=""/>
        <p:cNvGrpSpPr/>
        <p:nvPr/>
      </p:nvGrpSpPr>
      <p:grpSpPr>
        <a:xfrm>
          <a:off x="0" y="0"/>
          <a:ext cx="0" cy="0"/>
          <a:chOff x="0" y="0"/>
          <a:chExt cx="0" cy="0"/>
        </a:xfrm>
      </p:grpSpPr>
      <p:sp>
        <p:nvSpPr>
          <p:cNvPr id="4" name="Rectangle 3"/>
          <p:cNvSpPr/>
          <p:nvPr userDrawn="1"/>
        </p:nvSpPr>
        <p:spPr>
          <a:xfrm>
            <a:off x="381001" y="384048"/>
            <a:ext cx="11430000"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2" name="Title 1"/>
          <p:cNvSpPr>
            <a:spLocks noGrp="1"/>
          </p:cNvSpPr>
          <p:nvPr>
            <p:ph type="title" hasCustomPrompt="1"/>
          </p:nvPr>
        </p:nvSpPr>
        <p:spPr>
          <a:xfrm>
            <a:off x="713418" y="649224"/>
            <a:ext cx="9667726" cy="713232"/>
          </a:xfrm>
        </p:spPr>
        <p:txBody>
          <a:bodyPr/>
          <a:lstStyle>
            <a:lvl1pPr>
              <a:defRPr/>
            </a:lvl1pPr>
          </a:lstStyle>
          <a:p>
            <a:r>
              <a:rPr lang="en-US"/>
              <a:t>Click to add title</a:t>
            </a:r>
          </a:p>
        </p:txBody>
      </p:sp>
    </p:spTree>
    <p:extLst>
      <p:ext uri="{BB962C8B-B14F-4D97-AF65-F5344CB8AC3E}">
        <p14:creationId xmlns:p14="http://schemas.microsoft.com/office/powerpoint/2010/main" val="166466980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15659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C78D-4F6B-45F8-AB04-A56A0B1F36D6}"/>
              </a:ext>
            </a:extLst>
          </p:cNvPr>
          <p:cNvSpPr>
            <a:spLocks noGrp="1"/>
          </p:cNvSpPr>
          <p:nvPr>
            <p:ph type="title" hasCustomPrompt="1"/>
          </p:nvPr>
        </p:nvSpPr>
        <p:spPr>
          <a:xfrm>
            <a:off x="557929" y="-347472"/>
            <a:ext cx="9667726" cy="262719"/>
          </a:xfrm>
        </p:spPr>
        <p:txBody>
          <a:bodyPr anchor="b"/>
          <a:lstStyle>
            <a:lvl1pPr>
              <a:defRPr sz="1400"/>
            </a:lvl1pPr>
          </a:lstStyle>
          <a:p>
            <a:r>
              <a:rPr lang="en-US"/>
              <a:t>Title for slide built on the blank accessibility master</a:t>
            </a:r>
          </a:p>
        </p:txBody>
      </p:sp>
    </p:spTree>
    <p:extLst>
      <p:ext uri="{BB962C8B-B14F-4D97-AF65-F5344CB8AC3E}">
        <p14:creationId xmlns:p14="http://schemas.microsoft.com/office/powerpoint/2010/main" val="3955503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ne pane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F4177E-CDDD-476F-9590-4FA690787A3F}"/>
              </a:ext>
            </a:extLst>
          </p:cNvPr>
          <p:cNvSpPr/>
          <p:nvPr userDrawn="1"/>
        </p:nvSpPr>
        <p:spPr>
          <a:xfrm>
            <a:off x="0" y="0"/>
            <a:ext cx="405815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3" name="Title 1">
            <a:extLst>
              <a:ext uri="{FF2B5EF4-FFF2-40B4-BE49-F238E27FC236}">
                <a16:creationId xmlns:a16="http://schemas.microsoft.com/office/drawing/2014/main" id="{7C794590-BFF7-4D91-A4D6-07347CD385E0}"/>
              </a:ext>
            </a:extLst>
          </p:cNvPr>
          <p:cNvSpPr>
            <a:spLocks noGrp="1"/>
          </p:cNvSpPr>
          <p:nvPr>
            <p:ph type="title" hasCustomPrompt="1"/>
          </p:nvPr>
        </p:nvSpPr>
        <p:spPr>
          <a:xfrm>
            <a:off x="579707" y="1"/>
            <a:ext cx="2959073" cy="6425581"/>
          </a:xfrm>
        </p:spPr>
        <p:txBody>
          <a:bodyPr anchor="ctr"/>
          <a:lstStyle>
            <a:lvl1pPr>
              <a:defRPr>
                <a:solidFill>
                  <a:schemeClr val="tx2"/>
                </a:solidFill>
              </a:defRPr>
            </a:lvl1pPr>
          </a:lstStyle>
          <a:p>
            <a:r>
              <a:rPr lang="en-US"/>
              <a:t>Click to add title </a:t>
            </a:r>
            <a:br>
              <a:rPr lang="en-US"/>
            </a:br>
            <a:r>
              <a:rPr lang="en-US"/>
              <a:t>here for one panel comparison slide</a:t>
            </a:r>
          </a:p>
        </p:txBody>
      </p:sp>
      <p:sp>
        <p:nvSpPr>
          <p:cNvPr id="7" name="Content Placeholder 3">
            <a:extLst>
              <a:ext uri="{FF2B5EF4-FFF2-40B4-BE49-F238E27FC236}">
                <a16:creationId xmlns:a16="http://schemas.microsoft.com/office/drawing/2014/main" id="{39BBBC8D-0164-48BE-8C39-97B2E9C688A7}"/>
              </a:ext>
            </a:extLst>
          </p:cNvPr>
          <p:cNvSpPr>
            <a:spLocks noGrp="1"/>
          </p:cNvSpPr>
          <p:nvPr>
            <p:ph sz="half" idx="2" hasCustomPrompt="1"/>
          </p:nvPr>
        </p:nvSpPr>
        <p:spPr bwMode="gray">
          <a:xfrm>
            <a:off x="4907514" y="2971853"/>
            <a:ext cx="2368913" cy="2592183"/>
          </a:xfrm>
        </p:spPr>
        <p:txBody>
          <a:bodyPr vert="horz" lIns="0" tIns="0" rIns="0" bIns="0" rtlCol="0">
            <a:noAutofit/>
          </a:bodyPr>
          <a:lstStyle>
            <a:lvl1pPr algn="ctr">
              <a:lnSpc>
                <a:spcPct val="100000"/>
              </a:lnSpc>
              <a:buClrTx/>
              <a:defRPr lang="en-US" sz="1800" b="1" kern="1200" cap="none" baseline="0" dirty="0">
                <a:solidFill>
                  <a:schemeClr val="accent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8" name="Content Placeholder 3">
            <a:extLst>
              <a:ext uri="{FF2B5EF4-FFF2-40B4-BE49-F238E27FC236}">
                <a16:creationId xmlns:a16="http://schemas.microsoft.com/office/drawing/2014/main" id="{E1CA36B9-1028-43DB-A308-5411C7D185BC}"/>
              </a:ext>
            </a:extLst>
          </p:cNvPr>
          <p:cNvSpPr>
            <a:spLocks noGrp="1"/>
          </p:cNvSpPr>
          <p:nvPr>
            <p:ph sz="half" idx="18" hasCustomPrompt="1"/>
          </p:nvPr>
        </p:nvSpPr>
        <p:spPr bwMode="gray">
          <a:xfrm>
            <a:off x="8972065" y="2971853"/>
            <a:ext cx="2368913" cy="2592183"/>
          </a:xfrm>
        </p:spPr>
        <p:txBody>
          <a:bodyPr vert="horz" lIns="0" tIns="0" rIns="0" bIns="0" rtlCol="0">
            <a:noAutofit/>
          </a:bodyPr>
          <a:lstStyle>
            <a:lvl1pPr algn="ctr">
              <a:lnSpc>
                <a:spcPct val="100000"/>
              </a:lnSpc>
              <a:buClrTx/>
              <a:defRPr lang="en-US" sz="1800" b="1" cap="none" baseline="0" dirty="0" smtClean="0">
                <a:solidFill>
                  <a:schemeClr val="accent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668665DB-9D44-4B88-9F03-E82A2FF5D152}"/>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EFE9336-BB34-4CCC-8274-05D8119178BD}"/>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mn-lt"/>
              </a:rPr>
              <a:t>©2024 CVS Health and/or one of its affiliates. Confidential and proprietary.</a:t>
            </a:r>
          </a:p>
        </p:txBody>
      </p:sp>
      <p:pic>
        <p:nvPicPr>
          <p:cNvPr id="10" name="Graphic 9" descr="CVS Health logo.">
            <a:extLst>
              <a:ext uri="{FF2B5EF4-FFF2-40B4-BE49-F238E27FC236}">
                <a16:creationId xmlns:a16="http://schemas.microsoft.com/office/drawing/2014/main" id="{4556B8A3-577E-4258-B8ED-A7943CC515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5024E8FC-2185-0C8E-346D-52CDF98959B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44707538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165B92E-6E75-4AE3-9A66-2BE7D7974FA8}"/>
              </a:ext>
            </a:extLst>
          </p:cNvPr>
          <p:cNvSpPr>
            <a:spLocks noGrp="1"/>
          </p:cNvSpPr>
          <p:nvPr>
            <p:ph type="pic" sz="quarter" idx="12"/>
          </p:nvPr>
        </p:nvSpPr>
        <p:spPr>
          <a:xfrm>
            <a:off x="1" y="0"/>
            <a:ext cx="12191999" cy="6858000"/>
          </a:xfrm>
          <a:solidFill>
            <a:schemeClr val="bg1">
              <a:lumMod val="75000"/>
            </a:schemeClr>
          </a:solidFill>
        </p:spPr>
        <p:txBody>
          <a:bodyPr/>
          <a:lstStyle>
            <a:lvl1pPr algn="ctr">
              <a:defRPr b="0"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9A83F15B-6875-4795-A8F5-FC92953B6659}"/>
              </a:ext>
            </a:extLst>
          </p:cNvPr>
          <p:cNvSpPr>
            <a:spLocks noGrp="1"/>
          </p:cNvSpPr>
          <p:nvPr>
            <p:ph type="ctrTitle" hasCustomPrompt="1"/>
          </p:nvPr>
        </p:nvSpPr>
        <p:spPr>
          <a:xfrm>
            <a:off x="1069335" y="1207606"/>
            <a:ext cx="3395987" cy="3538233"/>
          </a:xfrm>
        </p:spPr>
        <p:txBody>
          <a:bodyPr anchor="ctr">
            <a:noAutofit/>
          </a:bodyPr>
          <a:lstStyle>
            <a:lvl1pPr algn="l">
              <a:lnSpc>
                <a:spcPct val="90000"/>
              </a:lnSpc>
              <a:defRPr sz="6600" baseline="0">
                <a:solidFill>
                  <a:schemeClr val="bg1"/>
                </a:solidFill>
              </a:defRPr>
            </a:lvl1pPr>
          </a:lstStyle>
          <a:p>
            <a:r>
              <a:rPr lang="en-US"/>
              <a:t>Closing text</a:t>
            </a:r>
          </a:p>
        </p:txBody>
      </p:sp>
      <p:pic>
        <p:nvPicPr>
          <p:cNvPr id="12" name="Graphic 11" descr="CVS Health logo">
            <a:extLst>
              <a:ext uri="{FF2B5EF4-FFF2-40B4-BE49-F238E27FC236}">
                <a16:creationId xmlns:a16="http://schemas.microsoft.com/office/drawing/2014/main" id="{74D3A37F-E0DA-446E-B173-2DDBFF7349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425309972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5"/>
            <a:ext cx="6539663" cy="797851"/>
          </a:xfrm>
          <a:prstGeom prst="rect">
            <a:avLst/>
          </a:prstGeom>
        </p:spPr>
      </p:pic>
    </p:spTree>
    <p:extLst>
      <p:ext uri="{BB962C8B-B14F-4D97-AF65-F5344CB8AC3E}">
        <p14:creationId xmlns:p14="http://schemas.microsoft.com/office/powerpoint/2010/main" val="174108547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1" y="0"/>
            <a:ext cx="12192000"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1" name="Title 1">
            <a:extLst>
              <a:ext uri="{FF2B5EF4-FFF2-40B4-BE49-F238E27FC236}">
                <a16:creationId xmlns:a16="http://schemas.microsoft.com/office/drawing/2014/main" id="{0C1C0A90-CD75-4DD6-80F4-EDD3FD0CF49A}"/>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red background</a:t>
            </a:r>
          </a:p>
        </p:txBody>
      </p:sp>
      <p:pic>
        <p:nvPicPr>
          <p:cNvPr id="12" name="Graphic 11" descr="CVS Health logo">
            <a:extLst>
              <a:ext uri="{FF2B5EF4-FFF2-40B4-BE49-F238E27FC236}">
                <a16:creationId xmlns:a16="http://schemas.microsoft.com/office/drawing/2014/main" id="{B68A7D5F-95B8-5A4D-95DF-7F1C0D295E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5"/>
            <a:ext cx="6539663" cy="797851"/>
          </a:xfrm>
          <a:prstGeom prst="rect">
            <a:avLst/>
          </a:prstGeom>
        </p:spPr>
      </p:pic>
    </p:spTree>
    <p:extLst>
      <p:ext uri="{BB962C8B-B14F-4D97-AF65-F5344CB8AC3E}">
        <p14:creationId xmlns:p14="http://schemas.microsoft.com/office/powerpoint/2010/main" val="136307558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userDrawn="1">
  <p:cSld name="Everyday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21" name="Picture 20" descr="Red outline heart."/>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5169" y="1016179"/>
            <a:ext cx="5222470" cy="4340047"/>
          </a:xfrm>
          <a:prstGeom prst="rect">
            <a:avLst/>
          </a:prstGeom>
        </p:spPr>
      </p:pic>
    </p:spTree>
    <p:extLst>
      <p:ext uri="{BB962C8B-B14F-4D97-AF65-F5344CB8AC3E}">
        <p14:creationId xmlns:p14="http://schemas.microsoft.com/office/powerpoint/2010/main" val="307021679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680A8EA-2B0E-411E-90AD-02F7AF47674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4" name="Rectangle 3">
            <a:extLst>
              <a:ext uri="{FF2B5EF4-FFF2-40B4-BE49-F238E27FC236}">
                <a16:creationId xmlns:a16="http://schemas.microsoft.com/office/drawing/2014/main" id="{1E96C774-8B31-4EC8-BF6C-ACF71C2F0C15}"/>
              </a:ext>
              <a:ext uri="{C183D7F6-B498-43B3-948B-1728B52AA6E4}">
                <adec:decorative xmlns:adec="http://schemas.microsoft.com/office/drawing/2017/decorative" val="1"/>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11766835"/>
      </p:ext>
    </p:extLst>
  </p:cSld>
  <p:clrMapOvr>
    <a:masterClrMapping/>
  </p:clrMapOvr>
  <p:extLst>
    <p:ext uri="{DCECCB84-F9BA-43D5-87BE-67443E8EF086}">
      <p15:sldGuideLst xmlns:p15="http://schemas.microsoft.com/office/powerpoint/2012/main"/>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CB44795-849A-41CE-8B25-0DE9EB09F9B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16" name="Rectangle 15">
            <a:extLst>
              <a:ext uri="{FF2B5EF4-FFF2-40B4-BE49-F238E27FC236}">
                <a16:creationId xmlns:a16="http://schemas.microsoft.com/office/drawing/2014/main" id="{7F73FA8F-86B4-4B38-9318-B211F1BBAFEB}"/>
              </a:ext>
              <a:ext uri="{C183D7F6-B498-43B3-948B-1728B52AA6E4}">
                <adec:decorative xmlns:adec="http://schemas.microsoft.com/office/drawing/2017/decorative" val="1"/>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5847296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F2B47DB-768D-47AE-9D19-E74198AD42C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4" name="Rectangle 3">
            <a:extLst>
              <a:ext uri="{FF2B5EF4-FFF2-40B4-BE49-F238E27FC236}">
                <a16:creationId xmlns:a16="http://schemas.microsoft.com/office/drawing/2014/main" id="{1E96C774-8B31-4EC8-BF6C-ACF71C2F0C15}"/>
              </a:ext>
              <a:ext uri="{C183D7F6-B498-43B3-948B-1728B52AA6E4}">
                <adec:decorative xmlns:adec="http://schemas.microsoft.com/office/drawing/2017/decorative" val="1"/>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sp>
        <p:nvSpPr>
          <p:cNvPr id="6" name="Text Placeholder 3"/>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75387226"/>
      </p:ext>
    </p:extLst>
  </p:cSld>
  <p:clrMapOvr>
    <a:masterClrMapping/>
  </p:clrMapOvr>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78DFFAD0-690D-40FA-92E3-26DD5F2CF7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104" name="Rectangle 103">
            <a:extLst>
              <a:ext uri="{FF2B5EF4-FFF2-40B4-BE49-F238E27FC236}">
                <a16:creationId xmlns:a16="http://schemas.microsoft.com/office/drawing/2014/main" id="{6A6246C3-5BC1-4146-9E95-B8B3F1B77C22}"/>
              </a:ext>
              <a:ext uri="{C183D7F6-B498-43B3-948B-1728B52AA6E4}">
                <adec:decorative xmlns:adec="http://schemas.microsoft.com/office/drawing/2017/decorative" val="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0539641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3430CE4-5B69-4517-8F25-A3A23061EE9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7346" y="371311"/>
            <a:ext cx="914400" cy="368346"/>
          </a:xfrm>
          <a:prstGeom prst="rect">
            <a:avLst/>
          </a:prstGeom>
        </p:spPr>
      </p:pic>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Tree>
    <p:extLst>
      <p:ext uri="{BB962C8B-B14F-4D97-AF65-F5344CB8AC3E}">
        <p14:creationId xmlns:p14="http://schemas.microsoft.com/office/powerpoint/2010/main" val="3788685206"/>
      </p:ext>
    </p:extLst>
  </p:cSld>
  <p:clrMapOvr>
    <a:masterClrMapping/>
  </p:clrMapOvr>
  <p:extLst>
    <p:ext uri="{DCECCB84-F9BA-43D5-87BE-67443E8EF086}">
      <p15:sldGuideLst xmlns:p15="http://schemas.microsoft.com/office/powerpoint/2012/main">
        <p15:guide id="1" orient="horz" pos="3498">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FEB65A9-A8F4-40C5-AC08-82132F1B1B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1560" y="371311"/>
            <a:ext cx="914400" cy="368346"/>
          </a:xfrm>
          <a:prstGeom prst="rect">
            <a:avLst/>
          </a:prstGeom>
        </p:spPr>
      </p:pic>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267528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ree point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ACB8A6-3813-48D2-B8CE-038DD1E42B32}"/>
              </a:ext>
            </a:extLst>
          </p:cNvPr>
          <p:cNvSpPr/>
          <p:nvPr userDrawn="1"/>
        </p:nvSpPr>
        <p:spPr>
          <a:xfrm>
            <a:off x="1" y="6241774"/>
            <a:ext cx="5587246"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2895" y="0"/>
            <a:ext cx="405815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22" name="Rectangle 21">
            <a:extLst>
              <a:ext uri="{FF2B5EF4-FFF2-40B4-BE49-F238E27FC236}">
                <a16:creationId xmlns:a16="http://schemas.microsoft.com/office/drawing/2014/main" id="{D8E8E372-A3D9-43BC-A3BE-4011C8DA5B98}"/>
              </a:ext>
            </a:extLst>
          </p:cNvPr>
          <p:cNvSpPr/>
          <p:nvPr userDrawn="1"/>
        </p:nvSpPr>
        <p:spPr>
          <a:xfrm>
            <a:off x="8121046" y="0"/>
            <a:ext cx="407095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25" name="Title 1">
            <a:extLst>
              <a:ext uri="{FF2B5EF4-FFF2-40B4-BE49-F238E27FC236}">
                <a16:creationId xmlns:a16="http://schemas.microsoft.com/office/drawing/2014/main" id="{430E9904-95CA-4355-B234-1DDA8EC1512E}"/>
              </a:ext>
            </a:extLst>
          </p:cNvPr>
          <p:cNvSpPr>
            <a:spLocks noGrp="1"/>
          </p:cNvSpPr>
          <p:nvPr>
            <p:ph type="title" hasCustomPrompt="1"/>
          </p:nvPr>
        </p:nvSpPr>
        <p:spPr>
          <a:xfrm>
            <a:off x="579707" y="1"/>
            <a:ext cx="2959073" cy="6425581"/>
          </a:xfrm>
        </p:spPr>
        <p:txBody>
          <a:bodyPr anchor="ctr"/>
          <a:lstStyle>
            <a:lvl1pPr>
              <a:defRPr>
                <a:solidFill>
                  <a:schemeClr val="tx2"/>
                </a:solidFill>
              </a:defRPr>
            </a:lvl1pPr>
          </a:lstStyle>
          <a:p>
            <a:r>
              <a:rPr lang="en-US"/>
              <a:t>Click to add title here for two panel comparison slide</a:t>
            </a:r>
          </a:p>
        </p:txBody>
      </p:sp>
      <p:sp>
        <p:nvSpPr>
          <p:cNvPr id="21" name="Content Placeholder 3">
            <a:extLst>
              <a:ext uri="{FF2B5EF4-FFF2-40B4-BE49-F238E27FC236}">
                <a16:creationId xmlns:a16="http://schemas.microsoft.com/office/drawing/2014/main" id="{3E63A43E-9184-464B-AD62-08609C3C2EFC}"/>
              </a:ext>
            </a:extLst>
          </p:cNvPr>
          <p:cNvSpPr>
            <a:spLocks noGrp="1"/>
          </p:cNvSpPr>
          <p:nvPr>
            <p:ph sz="half" idx="2" hasCustomPrompt="1"/>
          </p:nvPr>
        </p:nvSpPr>
        <p:spPr bwMode="gray">
          <a:xfrm>
            <a:off x="4907514" y="2971853"/>
            <a:ext cx="2368913" cy="2592183"/>
          </a:xfrm>
        </p:spPr>
        <p:txBody>
          <a:bodyPr vert="horz" lIns="0" tIns="0" rIns="0" bIns="0" rtlCol="0">
            <a:noAutofit/>
          </a:bodyPr>
          <a:lstStyle>
            <a:lvl1pPr algn="ctr">
              <a:lnSpc>
                <a:spcPct val="100000"/>
              </a:lnSpc>
              <a:buClrTx/>
              <a:defRPr lang="en-US" sz="1800" b="1" kern="1200" cap="none" baseline="0" dirty="0">
                <a:solidFill>
                  <a:schemeClr val="tx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24" name="Content Placeholder 3">
            <a:extLst>
              <a:ext uri="{FF2B5EF4-FFF2-40B4-BE49-F238E27FC236}">
                <a16:creationId xmlns:a16="http://schemas.microsoft.com/office/drawing/2014/main" id="{6C89E4A5-6F21-4ECD-BCA6-5B29AF1FC1C0}"/>
              </a:ext>
            </a:extLst>
          </p:cNvPr>
          <p:cNvSpPr>
            <a:spLocks noGrp="1"/>
          </p:cNvSpPr>
          <p:nvPr>
            <p:ph sz="half" idx="18" hasCustomPrompt="1"/>
          </p:nvPr>
        </p:nvSpPr>
        <p:spPr bwMode="gray">
          <a:xfrm>
            <a:off x="8972065" y="2971853"/>
            <a:ext cx="2368913" cy="2592183"/>
          </a:xfrm>
        </p:spPr>
        <p:txBody>
          <a:bodyPr vert="horz" lIns="0" tIns="0" rIns="0" bIns="0" rtlCol="0">
            <a:noAutofit/>
          </a:bodyPr>
          <a:lstStyle>
            <a:lvl1pPr algn="ctr">
              <a:lnSpc>
                <a:spcPct val="100000"/>
              </a:lnSpc>
              <a:buClrTx/>
              <a:defRPr lang="en-US" sz="1800" b="1" cap="none" baseline="0" dirty="0" smtClean="0">
                <a:solidFill>
                  <a:schemeClr val="tx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F5E0B0A3-49E5-4641-8D2C-BC31AF6815C4}"/>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1B46839-35D8-438B-B7A2-2B753DFD7A66}"/>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mn-lt"/>
              </a:rPr>
              <a:t>©2024 CVS Health and/or one of its affiliates. Confidential and proprietary.</a:t>
            </a:r>
          </a:p>
        </p:txBody>
      </p:sp>
      <p:pic>
        <p:nvPicPr>
          <p:cNvPr id="12" name="Graphic 11" descr="CVS Health logo.">
            <a:extLst>
              <a:ext uri="{FF2B5EF4-FFF2-40B4-BE49-F238E27FC236}">
                <a16:creationId xmlns:a16="http://schemas.microsoft.com/office/drawing/2014/main" id="{DE198919-F3A5-469C-A629-47C5826376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01F0CFCE-4D2C-3F79-815D-D081C2CF055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77750529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3EE304-3FCA-4CF8-84B4-178F6B5C57A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81905101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9325F0-DADC-43A7-A4FF-97033BB2202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2" name="Title 1"/>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274092357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77570733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TextBox 9">
            <a:extLst>
              <a:ext uri="{FF2B5EF4-FFF2-40B4-BE49-F238E27FC236}">
                <a16:creationId xmlns:a16="http://schemas.microsoft.com/office/drawing/2014/main" id="{B339DC52-BE5A-4DB1-A59B-9DD871F00820}"/>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147A601A-3AE8-4889-A026-9740E00CCFBB}"/>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11751439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995363" y="1330126"/>
            <a:ext cx="10198237"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6609877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endParaRPr lang="en-GB"/>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20969738"/>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Box 10">
            <a:extLst>
              <a:ext uri="{FF2B5EF4-FFF2-40B4-BE49-F238E27FC236}">
                <a16:creationId xmlns:a16="http://schemas.microsoft.com/office/drawing/2014/main" id="{60B3EAF3-28E7-4D7B-8406-7C5439890330}"/>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0"/>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9" name="Straight Connector 8">
            <a:extLst>
              <a:ext uri="{FF2B5EF4-FFF2-40B4-BE49-F238E27FC236}">
                <a16:creationId xmlns:a16="http://schemas.microsoft.com/office/drawing/2014/main" id="{89D5ED2D-F17F-4481-8AE6-4D9EA0535145}"/>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567897B5-3A96-440B-8018-FDD880280B2A}"/>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204743875"/>
      </p:ext>
    </p:extLst>
  </p:cSld>
  <p:clrMapOvr>
    <a:masterClrMapping/>
  </p:clrMapOvr>
  <p:extLst>
    <p:ext uri="{DCECCB84-F9BA-43D5-87BE-67443E8EF086}">
      <p15:sldGuideLst xmlns:p15="http://schemas.microsoft.com/office/powerpoint/2012/main">
        <p15:guide id="1" orient="horz" pos="1071">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E763086-F07A-4E58-92AE-44C859D2AE6D}"/>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48947F85-E5F1-445E-BD2C-8963D165668D}"/>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67640510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7743378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D3D4BF12-7F8F-40CA-B1A4-F208FE1D4045}"/>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79D6C947-06F1-4188-A558-E10C77FF12CE}"/>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307293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929" y="1765300"/>
            <a:ext cx="4884168"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8163FE3F-97F2-42A9-B07A-B67697B4DB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5C395355-743E-05DF-6480-8F0DF0A5991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7000908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69332802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238761518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237991200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296581329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9" name="Text Placeholder 8"/>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4" name="Text Placeholder 8"/>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5" name="Text Placeholder 8"/>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6" name="Text Placeholder 8"/>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23070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8210511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 uri="{C183D7F6-B498-43B3-948B-1728B52AA6E4}">
                <adec:decorative xmlns:adec="http://schemas.microsoft.com/office/drawing/2017/decorative" val="1"/>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5064801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9" name="Text Placeholder 8"/>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4" name="Text Placeholder 8"/>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5" name="Text Placeholder 8"/>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6" name="Text Placeholder 8"/>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56354400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6791959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3335247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40693" y="1765300"/>
            <a:ext cx="4884168"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3" name="Picture 2">
            <a:extLst>
              <a:ext uri="{FF2B5EF4-FFF2-40B4-BE49-F238E27FC236}">
                <a16:creationId xmlns:a16="http://schemas.microsoft.com/office/drawing/2014/main" id="{448DE62B-9510-7CD9-8B25-CBAFBD97131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14832630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100320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678546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3" name="Text Placeholder 8"/>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6349932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275135-3A5F-40EA-83D5-8A21BF90397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3604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3604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Box 15">
            <a:extLst>
              <a:ext uri="{FF2B5EF4-FFF2-40B4-BE49-F238E27FC236}">
                <a16:creationId xmlns:a16="http://schemas.microsoft.com/office/drawing/2014/main" id="{5F74BEB4-0965-42B5-93CA-8952D5BB7D39}"/>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0"/>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19" name="Straight Connector 18">
            <a:extLst>
              <a:ext uri="{FF2B5EF4-FFF2-40B4-BE49-F238E27FC236}">
                <a16:creationId xmlns:a16="http://schemas.microsoft.com/office/drawing/2014/main" id="{E4C51904-D930-45AA-AF92-A006847C8BF5}"/>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3FE807FD-1F53-40C0-958E-7B645C12F831}"/>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82238850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 uri="{C183D7F6-B498-43B3-948B-1728B52AA6E4}">
                <adec:decorative xmlns:adec="http://schemas.microsoft.com/office/drawing/2017/decorative" val="1"/>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0602157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 uri="{C183D7F6-B498-43B3-948B-1728B52AA6E4}">
                <adec:decorative xmlns:adec="http://schemas.microsoft.com/office/drawing/2017/decorative" val="1"/>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333681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 uri="{C183D7F6-B498-43B3-948B-1728B52AA6E4}">
                <adec:decorative xmlns:adec="http://schemas.microsoft.com/office/drawing/2017/decorative" val="1"/>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9412091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935A1578-15A7-4FE7-8BC2-3ADC725AE7D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8476" y="371311"/>
            <a:ext cx="914400" cy="368346"/>
          </a:xfrm>
          <a:prstGeom prst="rect">
            <a:avLst/>
          </a:prstGeom>
        </p:spPr>
      </p:pic>
      <p:grpSp>
        <p:nvGrpSpPr>
          <p:cNvPr id="22" name="Group 21">
            <a:extLst>
              <a:ext uri="{FF2B5EF4-FFF2-40B4-BE49-F238E27FC236}">
                <a16:creationId xmlns:a16="http://schemas.microsoft.com/office/drawing/2014/main" id="{58C6F2B2-33A0-4BA9-B1CC-56BBBBC3DAF7}"/>
              </a:ext>
              <a:ext uri="{C183D7F6-B498-43B3-948B-1728B52AA6E4}">
                <adec:decorative xmlns:adec="http://schemas.microsoft.com/office/drawing/2017/decorative" val="1"/>
              </a:ext>
            </a:extLst>
          </p:cNvPr>
          <p:cNvGrpSpPr/>
          <p:nvPr userDrawn="1"/>
        </p:nvGrpSpPr>
        <p:grpSpPr>
          <a:xfrm>
            <a:off x="998476" y="2520454"/>
            <a:ext cx="1199119" cy="377730"/>
            <a:chOff x="998476" y="2872145"/>
            <a:chExt cx="1199119" cy="377730"/>
          </a:xfrm>
        </p:grpSpPr>
        <p:sp>
          <p:nvSpPr>
            <p:cNvPr id="23" name="Rectangle 22">
              <a:extLst>
                <a:ext uri="{FF2B5EF4-FFF2-40B4-BE49-F238E27FC236}">
                  <a16:creationId xmlns:a16="http://schemas.microsoft.com/office/drawing/2014/main" id="{583CCCD9-08BC-4C7E-BC3C-26B23A768EF4}"/>
                </a:ext>
              </a:extLst>
            </p:cNvPr>
            <p:cNvSpPr/>
            <p:nvPr userDrawn="1"/>
          </p:nvSpPr>
          <p:spPr>
            <a:xfrm>
              <a:off x="1865195"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4" name="Rectangle 23">
              <a:extLst>
                <a:ext uri="{FF2B5EF4-FFF2-40B4-BE49-F238E27FC236}">
                  <a16:creationId xmlns:a16="http://schemas.microsoft.com/office/drawing/2014/main" id="{8CA79D5A-BEEC-4AFB-884C-0AF3CCE2EB4E}"/>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25" name="Picture 24" descr="Logo&#10;&#10;Description automatically generated">
              <a:extLst>
                <a:ext uri="{FF2B5EF4-FFF2-40B4-BE49-F238E27FC236}">
                  <a16:creationId xmlns:a16="http://schemas.microsoft.com/office/drawing/2014/main" id="{6C6E0619-A25D-4B29-8B75-C41BE468469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26" name="Picture 25" descr="Icon&#10;&#10;Description automatically generated">
              <a:extLst>
                <a:ext uri="{FF2B5EF4-FFF2-40B4-BE49-F238E27FC236}">
                  <a16:creationId xmlns:a16="http://schemas.microsoft.com/office/drawing/2014/main" id="{6F7FC680-5D1E-4569-B405-8B3A9A144F39}"/>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37595" y="2881529"/>
              <a:ext cx="360000" cy="361734"/>
            </a:xfrm>
            <a:prstGeom prst="rect">
              <a:avLst/>
            </a:prstGeom>
          </p:spPr>
        </p:pic>
        <p:sp>
          <p:nvSpPr>
            <p:cNvPr id="27" name="Rectangle 26">
              <a:hlinkClick r:id="rId7"/>
              <a:extLst>
                <a:ext uri="{FF2B5EF4-FFF2-40B4-BE49-F238E27FC236}">
                  <a16:creationId xmlns:a16="http://schemas.microsoft.com/office/drawing/2014/main" id="{A42E3944-C042-4550-8E65-87E4149C12F5}"/>
                </a:ext>
              </a:extLst>
            </p:cNvPr>
            <p:cNvSpPr/>
            <p:nvPr userDrawn="1"/>
          </p:nvSpPr>
          <p:spPr>
            <a:xfrm>
              <a:off x="998476" y="2881529"/>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nvGrpSpPr>
            <p:cNvPr id="28" name="Group 27">
              <a:extLst>
                <a:ext uri="{FF2B5EF4-FFF2-40B4-BE49-F238E27FC236}">
                  <a16:creationId xmlns:a16="http://schemas.microsoft.com/office/drawing/2014/main" id="{6685EEF7-9CB7-40CE-A680-8BB78293F33D}"/>
                </a:ext>
              </a:extLst>
            </p:cNvPr>
            <p:cNvGrpSpPr/>
            <p:nvPr userDrawn="1"/>
          </p:nvGrpSpPr>
          <p:grpSpPr>
            <a:xfrm>
              <a:off x="1414350" y="2872145"/>
              <a:ext cx="360000" cy="372130"/>
              <a:chOff x="1414350" y="2877356"/>
              <a:chExt cx="360000" cy="372130"/>
            </a:xfrm>
          </p:grpSpPr>
          <p:sp>
            <p:nvSpPr>
              <p:cNvPr id="30" name="Rectangle 29">
                <a:extLst>
                  <a:ext uri="{FF2B5EF4-FFF2-40B4-BE49-F238E27FC236}">
                    <a16:creationId xmlns:a16="http://schemas.microsoft.com/office/drawing/2014/main" id="{1BA0B502-E7E7-40D5-88B8-383F4A29CE34}"/>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31" name="Picture 30" descr="Logo&#10;&#10;Description automatically generated">
                <a:extLst>
                  <a:ext uri="{FF2B5EF4-FFF2-40B4-BE49-F238E27FC236}">
                    <a16:creationId xmlns:a16="http://schemas.microsoft.com/office/drawing/2014/main" id="{DA1ECB49-8D4B-402E-BFD6-06D987046305}"/>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sp>
            <p:nvSpPr>
              <p:cNvPr id="32" name="Rectangle 31">
                <a:hlinkClick r:id="rId9"/>
                <a:extLst>
                  <a:ext uri="{FF2B5EF4-FFF2-40B4-BE49-F238E27FC236}">
                    <a16:creationId xmlns:a16="http://schemas.microsoft.com/office/drawing/2014/main" id="{58E2C2A9-186F-4004-91A3-ECAB5E009F51}"/>
                  </a:ext>
                </a:extLst>
              </p:cNvPr>
              <p:cNvSpPr/>
              <p:nvPr userDrawn="1"/>
            </p:nvSpPr>
            <p:spPr>
              <a:xfrm>
                <a:off x="1417862" y="2877356"/>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29" name="Rectangle 28">
              <a:hlinkClick r:id="rId10"/>
              <a:extLst>
                <a:ext uri="{FF2B5EF4-FFF2-40B4-BE49-F238E27FC236}">
                  <a16:creationId xmlns:a16="http://schemas.microsoft.com/office/drawing/2014/main" id="{BE2192AC-51B3-49A3-85DB-1510B79795B3}"/>
                </a:ext>
              </a:extLst>
            </p:cNvPr>
            <p:cNvSpPr/>
            <p:nvPr userDrawn="1"/>
          </p:nvSpPr>
          <p:spPr>
            <a:xfrm>
              <a:off x="1837248" y="2881529"/>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21" name="Text Placeholder 2">
            <a:extLst>
              <a:ext uri="{FF2B5EF4-FFF2-40B4-BE49-F238E27FC236}">
                <a16:creationId xmlns:a16="http://schemas.microsoft.com/office/drawing/2014/main" id="{A8C97CF2-58B9-4D3E-A97E-A13E4A0D85FB}"/>
              </a:ext>
            </a:extLst>
          </p:cNvPr>
          <p:cNvSpPr>
            <a:spLocks noGrp="1"/>
          </p:cNvSpPr>
          <p:nvPr>
            <p:ph type="body" sz="quarter" idx="14"/>
          </p:nvPr>
        </p:nvSpPr>
        <p:spPr>
          <a:xfrm>
            <a:off x="989012" y="3034005"/>
            <a:ext cx="2287588" cy="184666"/>
          </a:xfrm>
        </p:spPr>
        <p:txBody>
          <a:bodyPr wrap="square">
            <a:spAutoFit/>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sp>
        <p:nvSpPr>
          <p:cNvPr id="19" name="TextBox 18">
            <a:extLst>
              <a:ext uri="{FF2B5EF4-FFF2-40B4-BE49-F238E27FC236}">
                <a16:creationId xmlns:a16="http://schemas.microsoft.com/office/drawing/2014/main" id="{CA9A60C8-E226-40C2-BA6E-FB0E5CD95EAF}"/>
              </a:ext>
            </a:extLst>
          </p:cNvPr>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Confidential</a:t>
            </a:r>
          </a:p>
        </p:txBody>
      </p:sp>
      <p:sp>
        <p:nvSpPr>
          <p:cNvPr id="20" name="Text Placeholder 2">
            <a:extLst>
              <a:ext uri="{FF2B5EF4-FFF2-40B4-BE49-F238E27FC236}">
                <a16:creationId xmlns:a16="http://schemas.microsoft.com/office/drawing/2014/main" id="{46A431F5-5752-41D9-9BA1-05C9089BEEDB}"/>
              </a:ext>
            </a:extLst>
          </p:cNvPr>
          <p:cNvSpPr>
            <a:spLocks noGrp="1"/>
          </p:cNvSpPr>
          <p:nvPr>
            <p:ph type="body" sz="quarter" idx="10"/>
          </p:nvPr>
        </p:nvSpPr>
        <p:spPr>
          <a:xfrm>
            <a:off x="989012" y="3336978"/>
            <a:ext cx="9360000" cy="1440000"/>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33" name="Text Placeholder 2">
            <a:extLst>
              <a:ext uri="{FF2B5EF4-FFF2-40B4-BE49-F238E27FC236}">
                <a16:creationId xmlns:a16="http://schemas.microsoft.com/office/drawing/2014/main" id="{0F2B2F76-409E-4474-B6EC-E952067E72C7}"/>
              </a:ext>
            </a:extLst>
          </p:cNvPr>
          <p:cNvSpPr>
            <a:spLocks noGrp="1"/>
          </p:cNvSpPr>
          <p:nvPr>
            <p:ph type="body" sz="quarter" idx="15"/>
          </p:nvPr>
        </p:nvSpPr>
        <p:spPr>
          <a:xfrm>
            <a:off x="995363" y="5457825"/>
            <a:ext cx="9360000" cy="138499"/>
          </a:xfrm>
        </p:spPr>
        <p:txBody>
          <a:bodyPr wrap="square">
            <a:spAutoFit/>
          </a:bodyPr>
          <a:lstStyle>
            <a:lvl1pPr>
              <a:defRPr sz="900" b="0">
                <a:solidFill>
                  <a:schemeClr val="bg1"/>
                </a:solidFill>
              </a:defRPr>
            </a:lvl1pPr>
            <a:lvl2pPr>
              <a:defRPr sz="900" b="0"/>
            </a:lvl2pPr>
            <a:lvl3pPr>
              <a:defRPr sz="900" b="0"/>
            </a:lvl3pPr>
            <a:lvl4pPr>
              <a:defRPr sz="900" b="0"/>
            </a:lvl4pPr>
            <a:lvl5pPr>
              <a:defRPr sz="900" b="0"/>
            </a:lvl5pPr>
          </a:lstStyle>
          <a:p>
            <a:pPr lvl="0"/>
            <a:r>
              <a:rPr lang="en-US"/>
              <a:t>Click to edit Master text styles</a:t>
            </a:r>
          </a:p>
        </p:txBody>
      </p:sp>
    </p:spTree>
    <p:extLst>
      <p:ext uri="{BB962C8B-B14F-4D97-AF65-F5344CB8AC3E}">
        <p14:creationId xmlns:p14="http://schemas.microsoft.com/office/powerpoint/2010/main" val="333074621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Confidential</a:t>
            </a: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336978"/>
            <a:ext cx="9360000" cy="1440000"/>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034005"/>
            <a:ext cx="2462464" cy="184666"/>
          </a:xfrm>
        </p:spPr>
        <p:txBody>
          <a:bodyPr wrap="square">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pic>
        <p:nvPicPr>
          <p:cNvPr id="17" name="Graphic 16">
            <a:extLst>
              <a:ext uri="{FF2B5EF4-FFF2-40B4-BE49-F238E27FC236}">
                <a16:creationId xmlns:a16="http://schemas.microsoft.com/office/drawing/2014/main" id="{A51C6BDD-4F02-45D2-886C-4899A473F7F7}"/>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8476" y="371311"/>
            <a:ext cx="914400" cy="368346"/>
          </a:xfrm>
          <a:prstGeom prst="rect">
            <a:avLst/>
          </a:prstGeom>
        </p:spPr>
      </p:pic>
      <p:grpSp>
        <p:nvGrpSpPr>
          <p:cNvPr id="16" name="Group 15">
            <a:extLst>
              <a:ext uri="{FF2B5EF4-FFF2-40B4-BE49-F238E27FC236}">
                <a16:creationId xmlns:a16="http://schemas.microsoft.com/office/drawing/2014/main" id="{98CA8AE2-F1DC-48DA-B22A-6C70D7AD7BB0}"/>
              </a:ext>
              <a:ext uri="{C183D7F6-B498-43B3-948B-1728B52AA6E4}">
                <adec:decorative xmlns:adec="http://schemas.microsoft.com/office/drawing/2017/decorative" val="1"/>
              </a:ext>
            </a:extLst>
          </p:cNvPr>
          <p:cNvGrpSpPr/>
          <p:nvPr userDrawn="1"/>
        </p:nvGrpSpPr>
        <p:grpSpPr>
          <a:xfrm>
            <a:off x="998476" y="2520454"/>
            <a:ext cx="1199119" cy="377730"/>
            <a:chOff x="998476" y="2872145"/>
            <a:chExt cx="1199119" cy="377730"/>
          </a:xfrm>
        </p:grpSpPr>
        <p:sp>
          <p:nvSpPr>
            <p:cNvPr id="28" name="Rectangle 27">
              <a:extLst>
                <a:ext uri="{FF2B5EF4-FFF2-40B4-BE49-F238E27FC236}">
                  <a16:creationId xmlns:a16="http://schemas.microsoft.com/office/drawing/2014/main" id="{95F1A85C-09C0-4486-AD3F-47A913A24E22}"/>
                </a:ext>
              </a:extLst>
            </p:cNvPr>
            <p:cNvSpPr/>
            <p:nvPr userDrawn="1"/>
          </p:nvSpPr>
          <p:spPr>
            <a:xfrm>
              <a:off x="1865195" y="2924173"/>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sp>
          <p:nvSpPr>
            <p:cNvPr id="29" name="Rectangle 28">
              <a:extLst>
                <a:ext uri="{FF2B5EF4-FFF2-40B4-BE49-F238E27FC236}">
                  <a16:creationId xmlns:a16="http://schemas.microsoft.com/office/drawing/2014/main" id="{0CF882A1-BD6E-4637-9FAC-A6FD33289923}"/>
                </a:ext>
              </a:extLst>
            </p:cNvPr>
            <p:cNvSpPr/>
            <p:nvPr userDrawn="1"/>
          </p:nvSpPr>
          <p:spPr>
            <a:xfrm>
              <a:off x="1025526" y="2924174"/>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30" name="Picture 29" descr="Logo&#10;&#10;Description automatically generated">
              <a:extLst>
                <a:ext uri="{FF2B5EF4-FFF2-40B4-BE49-F238E27FC236}">
                  <a16:creationId xmlns:a16="http://schemas.microsoft.com/office/drawing/2014/main" id="{BA55718B-22A5-43A8-B5B1-A8F9E94EFE4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98476" y="2884275"/>
              <a:ext cx="360000" cy="360000"/>
            </a:xfrm>
            <a:prstGeom prst="rect">
              <a:avLst/>
            </a:prstGeom>
          </p:spPr>
        </p:pic>
        <p:pic>
          <p:nvPicPr>
            <p:cNvPr id="31" name="Picture 30" descr="Icon&#10;&#10;Description automatically generated">
              <a:extLst>
                <a:ext uri="{FF2B5EF4-FFF2-40B4-BE49-F238E27FC236}">
                  <a16:creationId xmlns:a16="http://schemas.microsoft.com/office/drawing/2014/main" id="{C032E14E-F8CF-4B30-9130-036774911CB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37595" y="2881529"/>
              <a:ext cx="360000" cy="361734"/>
            </a:xfrm>
            <a:prstGeom prst="rect">
              <a:avLst/>
            </a:prstGeom>
          </p:spPr>
        </p:pic>
        <p:sp>
          <p:nvSpPr>
            <p:cNvPr id="32" name="Rectangle 31">
              <a:hlinkClick r:id="rId7"/>
              <a:extLst>
                <a:ext uri="{FF2B5EF4-FFF2-40B4-BE49-F238E27FC236}">
                  <a16:creationId xmlns:a16="http://schemas.microsoft.com/office/drawing/2014/main" id="{7A817EC2-AEB1-4A0E-B1B7-5C3724FCB971}"/>
                </a:ext>
              </a:extLst>
            </p:cNvPr>
            <p:cNvSpPr/>
            <p:nvPr userDrawn="1"/>
          </p:nvSpPr>
          <p:spPr>
            <a:xfrm>
              <a:off x="998476" y="2881529"/>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nvGrpSpPr>
            <p:cNvPr id="33" name="Group 32">
              <a:extLst>
                <a:ext uri="{FF2B5EF4-FFF2-40B4-BE49-F238E27FC236}">
                  <a16:creationId xmlns:a16="http://schemas.microsoft.com/office/drawing/2014/main" id="{FA991B69-0B79-4811-8A3A-889730912293}"/>
                </a:ext>
              </a:extLst>
            </p:cNvPr>
            <p:cNvGrpSpPr/>
            <p:nvPr userDrawn="1"/>
          </p:nvGrpSpPr>
          <p:grpSpPr>
            <a:xfrm>
              <a:off x="1414350" y="2872145"/>
              <a:ext cx="360000" cy="372130"/>
              <a:chOff x="1414350" y="2877356"/>
              <a:chExt cx="360000" cy="372130"/>
            </a:xfrm>
          </p:grpSpPr>
          <p:sp>
            <p:nvSpPr>
              <p:cNvPr id="35" name="Rectangle 34">
                <a:extLst>
                  <a:ext uri="{FF2B5EF4-FFF2-40B4-BE49-F238E27FC236}">
                    <a16:creationId xmlns:a16="http://schemas.microsoft.com/office/drawing/2014/main" id="{8C479BD4-0D96-47C4-822D-17D68B99C90E}"/>
                  </a:ext>
                </a:extLst>
              </p:cNvPr>
              <p:cNvSpPr/>
              <p:nvPr userDrawn="1"/>
            </p:nvSpPr>
            <p:spPr>
              <a:xfrm>
                <a:off x="1441950" y="2918577"/>
                <a:ext cx="304800" cy="2889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pic>
            <p:nvPicPr>
              <p:cNvPr id="36" name="Picture 35" descr="Logo&#10;&#10;Description automatically generated">
                <a:extLst>
                  <a:ext uri="{FF2B5EF4-FFF2-40B4-BE49-F238E27FC236}">
                    <a16:creationId xmlns:a16="http://schemas.microsoft.com/office/drawing/2014/main" id="{15EEC4C4-5EE9-4101-AAB4-464DBEBA03A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14350" y="2889486"/>
                <a:ext cx="360000" cy="360000"/>
              </a:xfrm>
              <a:prstGeom prst="rect">
                <a:avLst/>
              </a:prstGeom>
            </p:spPr>
          </p:pic>
          <p:sp>
            <p:nvSpPr>
              <p:cNvPr id="37" name="Rectangle 36">
                <a:hlinkClick r:id="rId9"/>
                <a:extLst>
                  <a:ext uri="{FF2B5EF4-FFF2-40B4-BE49-F238E27FC236}">
                    <a16:creationId xmlns:a16="http://schemas.microsoft.com/office/drawing/2014/main" id="{30BF79BA-9CDD-4A18-8DBE-5A86DE278BBD}"/>
                  </a:ext>
                </a:extLst>
              </p:cNvPr>
              <p:cNvSpPr/>
              <p:nvPr userDrawn="1"/>
            </p:nvSpPr>
            <p:spPr>
              <a:xfrm>
                <a:off x="1417862" y="2877356"/>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34" name="Rectangle 33">
              <a:hlinkClick r:id="rId10"/>
              <a:extLst>
                <a:ext uri="{FF2B5EF4-FFF2-40B4-BE49-F238E27FC236}">
                  <a16:creationId xmlns:a16="http://schemas.microsoft.com/office/drawing/2014/main" id="{A10DE520-CC6E-4903-9F88-48437716F74A}"/>
                </a:ext>
              </a:extLst>
            </p:cNvPr>
            <p:cNvSpPr/>
            <p:nvPr userDrawn="1"/>
          </p:nvSpPr>
          <p:spPr>
            <a:xfrm>
              <a:off x="1837248" y="2881529"/>
              <a:ext cx="356182" cy="368346"/>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GB" sz="1500">
                <a:solidFill>
                  <a:schemeClr val="bg1"/>
                </a:solidFill>
              </a:endParaRPr>
            </a:p>
          </p:txBody>
        </p:sp>
      </p:grpSp>
      <p:sp>
        <p:nvSpPr>
          <p:cNvPr id="3" name="Text Placeholder 2">
            <a:extLst>
              <a:ext uri="{FF2B5EF4-FFF2-40B4-BE49-F238E27FC236}">
                <a16:creationId xmlns:a16="http://schemas.microsoft.com/office/drawing/2014/main" id="{797036E0-0B01-4DDA-A3A8-A0C5ADAF5124}"/>
              </a:ext>
            </a:extLst>
          </p:cNvPr>
          <p:cNvSpPr>
            <a:spLocks noGrp="1"/>
          </p:cNvSpPr>
          <p:nvPr>
            <p:ph type="body" sz="quarter" idx="15"/>
          </p:nvPr>
        </p:nvSpPr>
        <p:spPr>
          <a:xfrm>
            <a:off x="995363" y="5457825"/>
            <a:ext cx="9360000" cy="138499"/>
          </a:xfrm>
        </p:spPr>
        <p:txBody>
          <a:bodyPr wrap="square">
            <a:spAutoFit/>
          </a:bodyPr>
          <a:lstStyle>
            <a:lvl1pPr>
              <a:defRPr sz="900" b="0"/>
            </a:lvl1pPr>
            <a:lvl2pPr>
              <a:defRPr sz="900" b="0"/>
            </a:lvl2pPr>
            <a:lvl3pPr>
              <a:defRPr sz="900" b="0"/>
            </a:lvl3pPr>
            <a:lvl4pPr>
              <a:defRPr sz="900" b="0"/>
            </a:lvl4pPr>
            <a:lvl5pPr>
              <a:defRPr sz="900" b="0"/>
            </a:lvl5pPr>
          </a:lstStyle>
          <a:p>
            <a:pPr lvl="0"/>
            <a:r>
              <a:rPr lang="en-US"/>
              <a:t>Click to edit Master text styles</a:t>
            </a:r>
          </a:p>
        </p:txBody>
      </p:sp>
    </p:spTree>
    <p:extLst>
      <p:ext uri="{BB962C8B-B14F-4D97-AF65-F5344CB8AC3E}">
        <p14:creationId xmlns:p14="http://schemas.microsoft.com/office/powerpoint/2010/main" val="263283250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80" name="Rectangle 79">
            <a:extLst>
              <a:ext uri="{FF2B5EF4-FFF2-40B4-BE49-F238E27FC236}">
                <a16:creationId xmlns:a16="http://schemas.microsoft.com/office/drawing/2014/main" id="{0B4B9382-6DEA-4DBD-B56D-254AE233DA61}"/>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81" name="Rectangle 80">
            <a:extLst>
              <a:ext uri="{FF2B5EF4-FFF2-40B4-BE49-F238E27FC236}">
                <a16:creationId xmlns:a16="http://schemas.microsoft.com/office/drawing/2014/main" id="{C6998DCB-AE81-4424-8C14-FBA379AAF5F7}"/>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82" name="Rectangle 81">
            <a:extLst>
              <a:ext uri="{FF2B5EF4-FFF2-40B4-BE49-F238E27FC236}">
                <a16:creationId xmlns:a16="http://schemas.microsoft.com/office/drawing/2014/main" id="{6C0D61AA-1EB2-4FEB-B31E-3F07A093EC13}"/>
              </a:ext>
            </a:extLst>
          </p:cNvPr>
          <p:cNvSpPr/>
          <p:nvPr userDrawn="1"/>
        </p:nvSpPr>
        <p:spPr>
          <a:xfrm>
            <a:off x="998351" y="3786711"/>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88" name="Rectangle 87">
            <a:extLst>
              <a:ext uri="{FF2B5EF4-FFF2-40B4-BE49-F238E27FC236}">
                <a16:creationId xmlns:a16="http://schemas.microsoft.com/office/drawing/2014/main" id="{B0B588C8-469A-48E9-BAD3-5E00B75E2274}"/>
              </a:ext>
            </a:extLst>
          </p:cNvPr>
          <p:cNvSpPr/>
          <p:nvPr userDrawn="1"/>
        </p:nvSpPr>
        <p:spPr>
          <a:xfrm>
            <a:off x="998351" y="2761094"/>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89" name="Rectangle 88">
            <a:extLst>
              <a:ext uri="{FF2B5EF4-FFF2-40B4-BE49-F238E27FC236}">
                <a16:creationId xmlns:a16="http://schemas.microsoft.com/office/drawing/2014/main" id="{68663C95-46F5-4BD3-A855-64D157FC5DA2}"/>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90" name="TextBox 89">
            <a:extLst>
              <a:ext uri="{FF2B5EF4-FFF2-40B4-BE49-F238E27FC236}">
                <a16:creationId xmlns:a16="http://schemas.microsoft.com/office/drawing/2014/main" id="{D8B98DFB-AA9D-4F47-A9C8-2B4E91516074}"/>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Primary Colours</a:t>
            </a:r>
          </a:p>
        </p:txBody>
      </p:sp>
      <p:sp>
        <p:nvSpPr>
          <p:cNvPr id="91" name="Rectangle 90">
            <a:extLst>
              <a:ext uri="{FF2B5EF4-FFF2-40B4-BE49-F238E27FC236}">
                <a16:creationId xmlns:a16="http://schemas.microsoft.com/office/drawing/2014/main" id="{0A9EDA4E-3DFC-4137-9624-AF8C4619FC52}"/>
              </a:ext>
            </a:extLst>
          </p:cNvPr>
          <p:cNvSpPr/>
          <p:nvPr userDrawn="1"/>
        </p:nvSpPr>
        <p:spPr>
          <a:xfrm>
            <a:off x="998351" y="3275656"/>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0</a:t>
            </a:r>
          </a:p>
          <a:p>
            <a:pPr algn="ctr"/>
            <a:r>
              <a:rPr lang="en-GB" sz="800">
                <a:solidFill>
                  <a:schemeClr val="tx1"/>
                </a:solidFill>
              </a:rPr>
              <a:t>184</a:t>
            </a:r>
          </a:p>
          <a:p>
            <a:pPr algn="ctr"/>
            <a:r>
              <a:rPr lang="en-GB" sz="800">
                <a:solidFill>
                  <a:schemeClr val="tx1"/>
                </a:solidFill>
              </a:rPr>
              <a:t>245</a:t>
            </a:r>
          </a:p>
        </p:txBody>
      </p:sp>
      <p:sp>
        <p:nvSpPr>
          <p:cNvPr id="92" name="Rectangle 91">
            <a:extLst>
              <a:ext uri="{FF2B5EF4-FFF2-40B4-BE49-F238E27FC236}">
                <a16:creationId xmlns:a16="http://schemas.microsoft.com/office/drawing/2014/main" id="{AD6492BB-04FC-4C6C-89B7-60631857615E}"/>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93" name="Rectangle 92">
            <a:extLst>
              <a:ext uri="{FF2B5EF4-FFF2-40B4-BE49-F238E27FC236}">
                <a16:creationId xmlns:a16="http://schemas.microsoft.com/office/drawing/2014/main" id="{5B258B4F-E1EE-47E7-84A6-3459302EEAB0}"/>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94" name="TextBox 93">
            <a:extLst>
              <a:ext uri="{FF2B5EF4-FFF2-40B4-BE49-F238E27FC236}">
                <a16:creationId xmlns:a16="http://schemas.microsoft.com/office/drawing/2014/main" id="{F658D265-9DAE-4B9D-81D9-560B992AA1C2}"/>
              </a:ext>
            </a:extLst>
          </p:cNvPr>
          <p:cNvSpPr txBox="1"/>
          <p:nvPr userDrawn="1"/>
        </p:nvSpPr>
        <p:spPr>
          <a:xfrm>
            <a:off x="1921682" y="3874401"/>
            <a:ext cx="939007" cy="237066"/>
          </a:xfrm>
          <a:prstGeom prst="rect">
            <a:avLst/>
          </a:prstGeom>
          <a:noFill/>
        </p:spPr>
        <p:txBody>
          <a:bodyPr wrap="square" lIns="54610" tIns="54610" rIns="54610" bIns="54610" rtlCol="0" anchor="ctr">
            <a:noAutofit/>
          </a:bodyPr>
          <a:lstStyle/>
          <a:p>
            <a:pPr algn="l">
              <a:spcAft>
                <a:spcPts val="600"/>
              </a:spcAft>
            </a:pPr>
            <a:r>
              <a:rPr lang="en-GB" sz="1000"/>
              <a:t>Dark Blue</a:t>
            </a:r>
          </a:p>
        </p:txBody>
      </p:sp>
      <p:sp>
        <p:nvSpPr>
          <p:cNvPr id="95" name="TextBox 94">
            <a:extLst>
              <a:ext uri="{FF2B5EF4-FFF2-40B4-BE49-F238E27FC236}">
                <a16:creationId xmlns:a16="http://schemas.microsoft.com/office/drawing/2014/main" id="{703F2A08-5A56-4459-9F6A-8BF7CABE83AD}"/>
              </a:ext>
            </a:extLst>
          </p:cNvPr>
          <p:cNvSpPr txBox="1"/>
          <p:nvPr userDrawn="1"/>
        </p:nvSpPr>
        <p:spPr>
          <a:xfrm>
            <a:off x="1921682" y="1830789"/>
            <a:ext cx="939007" cy="237066"/>
          </a:xfrm>
          <a:prstGeom prst="rect">
            <a:avLst/>
          </a:prstGeom>
          <a:noFill/>
        </p:spPr>
        <p:txBody>
          <a:bodyPr wrap="square" lIns="54610" tIns="54610" rIns="54610" bIns="54610" rtlCol="0" anchor="ctr">
            <a:noAutofit/>
          </a:bodyPr>
          <a:lstStyle/>
          <a:p>
            <a:pPr algn="l">
              <a:spcAft>
                <a:spcPts val="600"/>
              </a:spcAft>
            </a:pPr>
            <a:r>
              <a:rPr lang="en-GB" sz="1000"/>
              <a:t>KPMG blue</a:t>
            </a:r>
          </a:p>
        </p:txBody>
      </p:sp>
      <p:sp>
        <p:nvSpPr>
          <p:cNvPr id="96" name="TextBox 95">
            <a:extLst>
              <a:ext uri="{FF2B5EF4-FFF2-40B4-BE49-F238E27FC236}">
                <a16:creationId xmlns:a16="http://schemas.microsoft.com/office/drawing/2014/main" id="{6FDB4774-C9D1-4AF5-A0E3-02A97E2A6160}"/>
              </a:ext>
            </a:extLst>
          </p:cNvPr>
          <p:cNvSpPr txBox="1"/>
          <p:nvPr userDrawn="1"/>
        </p:nvSpPr>
        <p:spPr>
          <a:xfrm>
            <a:off x="1921682" y="2852903"/>
            <a:ext cx="939007" cy="237066"/>
          </a:xfrm>
          <a:prstGeom prst="rect">
            <a:avLst/>
          </a:prstGeom>
          <a:noFill/>
        </p:spPr>
        <p:txBody>
          <a:bodyPr wrap="square" lIns="54610" tIns="54610" rIns="54610" bIns="54610" rtlCol="0" anchor="ctr">
            <a:noAutofit/>
          </a:bodyPr>
          <a:lstStyle/>
          <a:p>
            <a:pPr algn="l">
              <a:spcAft>
                <a:spcPts val="600"/>
              </a:spcAft>
            </a:pPr>
            <a:r>
              <a:rPr lang="en-GB" sz="1000"/>
              <a:t>Light Blue</a:t>
            </a:r>
          </a:p>
        </p:txBody>
      </p:sp>
      <p:sp>
        <p:nvSpPr>
          <p:cNvPr id="97" name="TextBox 96">
            <a:extLst>
              <a:ext uri="{FF2B5EF4-FFF2-40B4-BE49-F238E27FC236}">
                <a16:creationId xmlns:a16="http://schemas.microsoft.com/office/drawing/2014/main" id="{642B0082-BE8C-419F-BF55-809D98EEAA6E}"/>
              </a:ext>
            </a:extLst>
          </p:cNvPr>
          <p:cNvSpPr txBox="1">
            <a:spLocks/>
          </p:cNvSpPr>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a:t>Blue</a:t>
            </a:r>
          </a:p>
        </p:txBody>
      </p:sp>
      <p:sp>
        <p:nvSpPr>
          <p:cNvPr id="98" name="TextBox 97">
            <a:extLst>
              <a:ext uri="{FF2B5EF4-FFF2-40B4-BE49-F238E27FC236}">
                <a16:creationId xmlns:a16="http://schemas.microsoft.com/office/drawing/2014/main" id="{095E0C6E-D6D4-4413-8BB5-9FFB156C3AFD}"/>
              </a:ext>
            </a:extLst>
          </p:cNvPr>
          <p:cNvSpPr txBox="1"/>
          <p:nvPr userDrawn="1"/>
        </p:nvSpPr>
        <p:spPr>
          <a:xfrm>
            <a:off x="1921682" y="2341846"/>
            <a:ext cx="939007" cy="237066"/>
          </a:xfrm>
          <a:prstGeom prst="rect">
            <a:avLst/>
          </a:prstGeom>
          <a:noFill/>
        </p:spPr>
        <p:txBody>
          <a:bodyPr wrap="square" lIns="54610" tIns="54610" rIns="54610" bIns="54610" rtlCol="0" anchor="ctr">
            <a:noAutofit/>
          </a:bodyPr>
          <a:lstStyle/>
          <a:p>
            <a:pPr algn="l">
              <a:spcAft>
                <a:spcPts val="600"/>
              </a:spcAft>
            </a:pPr>
            <a:r>
              <a:rPr lang="en-GB" sz="1000"/>
              <a:t>Cobalt Blue</a:t>
            </a:r>
          </a:p>
        </p:txBody>
      </p:sp>
      <p:sp>
        <p:nvSpPr>
          <p:cNvPr id="99" name="TextBox 98">
            <a:extLst>
              <a:ext uri="{FF2B5EF4-FFF2-40B4-BE49-F238E27FC236}">
                <a16:creationId xmlns:a16="http://schemas.microsoft.com/office/drawing/2014/main" id="{95702D95-2676-428D-AAA2-D4B9C53D4EEF}"/>
              </a:ext>
            </a:extLst>
          </p:cNvPr>
          <p:cNvSpPr txBox="1"/>
          <p:nvPr userDrawn="1"/>
        </p:nvSpPr>
        <p:spPr>
          <a:xfrm>
            <a:off x="1921682" y="3363960"/>
            <a:ext cx="939007" cy="237066"/>
          </a:xfrm>
          <a:prstGeom prst="rect">
            <a:avLst/>
          </a:prstGeom>
          <a:noFill/>
        </p:spPr>
        <p:txBody>
          <a:bodyPr wrap="square" lIns="54610" tIns="54610" rIns="54610" bIns="54610" rtlCol="0" anchor="ctr">
            <a:noAutofit/>
          </a:bodyPr>
          <a:lstStyle/>
          <a:p>
            <a:pPr algn="l">
              <a:spcAft>
                <a:spcPts val="600"/>
              </a:spcAft>
            </a:pPr>
            <a:r>
              <a:rPr lang="en-GB" sz="1000"/>
              <a:t>Pacific Blue</a:t>
            </a:r>
          </a:p>
        </p:txBody>
      </p:sp>
      <p:sp>
        <p:nvSpPr>
          <p:cNvPr id="100" name="TextBox 99">
            <a:extLst>
              <a:ext uri="{FF2B5EF4-FFF2-40B4-BE49-F238E27FC236}">
                <a16:creationId xmlns:a16="http://schemas.microsoft.com/office/drawing/2014/main" id="{C5016C08-732B-4B11-8BAD-7CB8E465F581}"/>
              </a:ext>
            </a:extLst>
          </p:cNvPr>
          <p:cNvSpPr txBox="1"/>
          <p:nvPr userDrawn="1"/>
        </p:nvSpPr>
        <p:spPr>
          <a:xfrm>
            <a:off x="1921682" y="4385458"/>
            <a:ext cx="939007" cy="237066"/>
          </a:xfrm>
          <a:prstGeom prst="rect">
            <a:avLst/>
          </a:prstGeom>
          <a:noFill/>
        </p:spPr>
        <p:txBody>
          <a:bodyPr wrap="square" lIns="54610" tIns="54610" rIns="54610" bIns="54610" rtlCol="0" anchor="ctr">
            <a:noAutofit/>
          </a:bodyPr>
          <a:lstStyle/>
          <a:p>
            <a:pPr algn="l">
              <a:spcAft>
                <a:spcPts val="600"/>
              </a:spcAft>
            </a:pPr>
            <a:r>
              <a:rPr lang="en-GB" sz="1000"/>
              <a:t>Purple</a:t>
            </a:r>
          </a:p>
        </p:txBody>
      </p:sp>
      <p:sp>
        <p:nvSpPr>
          <p:cNvPr id="122" name="TextBox 121">
            <a:extLst>
              <a:ext uri="{FF2B5EF4-FFF2-40B4-BE49-F238E27FC236}">
                <a16:creationId xmlns:a16="http://schemas.microsoft.com/office/drawing/2014/main" id="{9DDB8060-8015-48F0-9EB3-CAF03DAF995D}"/>
              </a:ext>
            </a:extLst>
          </p:cNvPr>
          <p:cNvSpPr txBox="1"/>
          <p:nvPr userDrawn="1"/>
        </p:nvSpPr>
        <p:spPr>
          <a:xfrm>
            <a:off x="1921682" y="4896518"/>
            <a:ext cx="939007" cy="237066"/>
          </a:xfrm>
          <a:prstGeom prst="rect">
            <a:avLst/>
          </a:prstGeom>
          <a:noFill/>
        </p:spPr>
        <p:txBody>
          <a:bodyPr wrap="square" lIns="54610" tIns="54610" rIns="54610" bIns="54610" rtlCol="0" anchor="ctr">
            <a:noAutofit/>
          </a:bodyPr>
          <a:lstStyle/>
          <a:p>
            <a:pPr algn="l">
              <a:spcAft>
                <a:spcPts val="600"/>
              </a:spcAft>
            </a:pPr>
            <a:r>
              <a:rPr lang="en-GB" sz="1000"/>
              <a:t>Pink</a:t>
            </a:r>
          </a:p>
        </p:txBody>
      </p:sp>
      <p:sp>
        <p:nvSpPr>
          <p:cNvPr id="123" name="Rectangle 122">
            <a:extLst>
              <a:ext uri="{FF2B5EF4-FFF2-40B4-BE49-F238E27FC236}">
                <a16:creationId xmlns:a16="http://schemas.microsoft.com/office/drawing/2014/main" id="{A6C87350-68BA-44B4-8034-C31368AE1CC5}"/>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24" name="Rectangle 123">
            <a:extLst>
              <a:ext uri="{FF2B5EF4-FFF2-40B4-BE49-F238E27FC236}">
                <a16:creationId xmlns:a16="http://schemas.microsoft.com/office/drawing/2014/main" id="{78155B14-7498-4556-84CE-E80380598081}"/>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180</a:t>
            </a:r>
          </a:p>
          <a:p>
            <a:pPr algn="ctr"/>
            <a:r>
              <a:rPr lang="en-GB" sz="800">
                <a:solidFill>
                  <a:schemeClr val="tx1"/>
                </a:solidFill>
              </a:rPr>
              <a:t>151</a:t>
            </a:r>
          </a:p>
          <a:p>
            <a:pPr algn="ctr"/>
            <a:r>
              <a:rPr lang="en-GB" sz="800">
                <a:solidFill>
                  <a:schemeClr val="tx1"/>
                </a:solidFill>
              </a:rPr>
              <a:t>255</a:t>
            </a:r>
          </a:p>
        </p:txBody>
      </p:sp>
      <p:sp>
        <p:nvSpPr>
          <p:cNvPr id="125" name="TextBox 124">
            <a:extLst>
              <a:ext uri="{FF2B5EF4-FFF2-40B4-BE49-F238E27FC236}">
                <a16:creationId xmlns:a16="http://schemas.microsoft.com/office/drawing/2014/main" id="{0C70EF42-D6E9-4998-9101-2586774B3FF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Accent Colours for Infographics and charts only</a:t>
            </a:r>
          </a:p>
        </p:txBody>
      </p:sp>
      <p:sp>
        <p:nvSpPr>
          <p:cNvPr id="126" name="Rectangle 125">
            <a:extLst>
              <a:ext uri="{FF2B5EF4-FFF2-40B4-BE49-F238E27FC236}">
                <a16:creationId xmlns:a16="http://schemas.microsoft.com/office/drawing/2014/main" id="{E6904F85-D7B4-4C3E-AC49-768644AE9445}"/>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127" name="Rectangle 126">
            <a:extLst>
              <a:ext uri="{FF2B5EF4-FFF2-40B4-BE49-F238E27FC236}">
                <a16:creationId xmlns:a16="http://schemas.microsoft.com/office/drawing/2014/main" id="{FF58225A-59A1-4A4A-A075-B779934724A0}"/>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128" name="Rectangle 127">
            <a:extLst>
              <a:ext uri="{FF2B5EF4-FFF2-40B4-BE49-F238E27FC236}">
                <a16:creationId xmlns:a16="http://schemas.microsoft.com/office/drawing/2014/main" id="{3C59B207-7A8D-4660-8DB5-FD4B071F617E}"/>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29" name="Rectangle 128">
            <a:extLst>
              <a:ext uri="{FF2B5EF4-FFF2-40B4-BE49-F238E27FC236}">
                <a16:creationId xmlns:a16="http://schemas.microsoft.com/office/drawing/2014/main" id="{678AFB1A-195E-44FA-BE15-D720E8B85D8F}"/>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30" name="Rectangle 129">
            <a:extLst>
              <a:ext uri="{FF2B5EF4-FFF2-40B4-BE49-F238E27FC236}">
                <a16:creationId xmlns:a16="http://schemas.microsoft.com/office/drawing/2014/main" id="{1B6D0FF4-11D1-457F-956E-EAB85D8156E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sp>
        <p:nvSpPr>
          <p:cNvPr id="131" name="TextBox 130">
            <a:extLst>
              <a:ext uri="{FF2B5EF4-FFF2-40B4-BE49-F238E27FC236}">
                <a16:creationId xmlns:a16="http://schemas.microsoft.com/office/drawing/2014/main" id="{BB5D52C5-6967-46A4-840A-0F4BBAAA614D}"/>
              </a:ext>
            </a:extLst>
          </p:cNvPr>
          <p:cNvSpPr txBox="1">
            <a:spLocks/>
          </p:cNvSpPr>
          <p:nvPr userDrawn="1"/>
        </p:nvSpPr>
        <p:spPr>
          <a:xfrm>
            <a:off x="39161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Dark Pink</a:t>
            </a:r>
          </a:p>
        </p:txBody>
      </p:sp>
      <p:sp>
        <p:nvSpPr>
          <p:cNvPr id="132" name="TextBox 131">
            <a:extLst>
              <a:ext uri="{FF2B5EF4-FFF2-40B4-BE49-F238E27FC236}">
                <a16:creationId xmlns:a16="http://schemas.microsoft.com/office/drawing/2014/main" id="{DD7E36A7-608E-4095-AFE8-44754410AE91}"/>
              </a:ext>
            </a:extLst>
          </p:cNvPr>
          <p:cNvSpPr txBox="1">
            <a:spLocks/>
          </p:cNvSpPr>
          <p:nvPr userDrawn="1"/>
        </p:nvSpPr>
        <p:spPr>
          <a:xfrm>
            <a:off x="39161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Dark Purple</a:t>
            </a:r>
          </a:p>
        </p:txBody>
      </p:sp>
      <p:sp>
        <p:nvSpPr>
          <p:cNvPr id="133" name="TextBox 132">
            <a:extLst>
              <a:ext uri="{FF2B5EF4-FFF2-40B4-BE49-F238E27FC236}">
                <a16:creationId xmlns:a16="http://schemas.microsoft.com/office/drawing/2014/main" id="{9C9FED5C-190D-49E2-B63F-2F4A8F4FD2A9}"/>
              </a:ext>
            </a:extLst>
          </p:cNvPr>
          <p:cNvSpPr txBox="1">
            <a:spLocks/>
          </p:cNvSpPr>
          <p:nvPr userDrawn="1"/>
        </p:nvSpPr>
        <p:spPr>
          <a:xfrm>
            <a:off x="39161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Light Pink</a:t>
            </a:r>
          </a:p>
        </p:txBody>
      </p:sp>
      <p:sp>
        <p:nvSpPr>
          <p:cNvPr id="134" name="TextBox 133">
            <a:extLst>
              <a:ext uri="{FF2B5EF4-FFF2-40B4-BE49-F238E27FC236}">
                <a16:creationId xmlns:a16="http://schemas.microsoft.com/office/drawing/2014/main" id="{287480E6-9759-4B71-B8CA-452C4A2006EC}"/>
              </a:ext>
            </a:extLst>
          </p:cNvPr>
          <p:cNvSpPr txBox="1">
            <a:spLocks/>
          </p:cNvSpPr>
          <p:nvPr userDrawn="1"/>
        </p:nvSpPr>
        <p:spPr>
          <a:xfrm>
            <a:off x="3916179" y="4386074"/>
            <a:ext cx="1253995" cy="237066"/>
          </a:xfrm>
          <a:prstGeom prst="rect">
            <a:avLst/>
          </a:prstGeom>
          <a:noFill/>
        </p:spPr>
        <p:txBody>
          <a:bodyPr wrap="square" lIns="54610" tIns="54610" rIns="54610" bIns="54610" rtlCol="0" anchor="ctr">
            <a:noAutofit/>
          </a:bodyPr>
          <a:lstStyle/>
          <a:p>
            <a:pPr algn="l">
              <a:spcAft>
                <a:spcPts val="600"/>
              </a:spcAft>
            </a:pPr>
            <a:r>
              <a:rPr lang="en-GB" sz="1000"/>
              <a:t>Dark Green</a:t>
            </a:r>
          </a:p>
        </p:txBody>
      </p:sp>
      <p:sp>
        <p:nvSpPr>
          <p:cNvPr id="135" name="TextBox 134">
            <a:extLst>
              <a:ext uri="{FF2B5EF4-FFF2-40B4-BE49-F238E27FC236}">
                <a16:creationId xmlns:a16="http://schemas.microsoft.com/office/drawing/2014/main" id="{699CFDB7-519B-4F93-8992-FB8E8F58BBA8}"/>
              </a:ext>
            </a:extLst>
          </p:cNvPr>
          <p:cNvSpPr txBox="1">
            <a:spLocks/>
          </p:cNvSpPr>
          <p:nvPr userDrawn="1"/>
        </p:nvSpPr>
        <p:spPr>
          <a:xfrm>
            <a:off x="39161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Light Purple</a:t>
            </a:r>
          </a:p>
        </p:txBody>
      </p:sp>
      <p:sp>
        <p:nvSpPr>
          <p:cNvPr id="136" name="TextBox 135">
            <a:extLst>
              <a:ext uri="{FF2B5EF4-FFF2-40B4-BE49-F238E27FC236}">
                <a16:creationId xmlns:a16="http://schemas.microsoft.com/office/drawing/2014/main" id="{04261309-AD94-4DA2-9DE0-CF08CDC08A2D}"/>
              </a:ext>
            </a:extLst>
          </p:cNvPr>
          <p:cNvSpPr txBox="1">
            <a:spLocks/>
          </p:cNvSpPr>
          <p:nvPr userDrawn="1"/>
        </p:nvSpPr>
        <p:spPr>
          <a:xfrm>
            <a:off x="3916179" y="4897131"/>
            <a:ext cx="1253995" cy="237066"/>
          </a:xfrm>
          <a:prstGeom prst="rect">
            <a:avLst/>
          </a:prstGeom>
          <a:noFill/>
        </p:spPr>
        <p:txBody>
          <a:bodyPr wrap="square" lIns="54610" tIns="54610" rIns="54610" bIns="54610" rtlCol="0" anchor="ctr">
            <a:noAutofit/>
          </a:bodyPr>
          <a:lstStyle/>
          <a:p>
            <a:pPr algn="l">
              <a:spcAft>
                <a:spcPts val="600"/>
              </a:spcAft>
            </a:pPr>
            <a:r>
              <a:rPr lang="en-GB" sz="1000"/>
              <a:t>Green</a:t>
            </a:r>
          </a:p>
        </p:txBody>
      </p:sp>
      <p:sp>
        <p:nvSpPr>
          <p:cNvPr id="137" name="TextBox 136">
            <a:extLst>
              <a:ext uri="{FF2B5EF4-FFF2-40B4-BE49-F238E27FC236}">
                <a16:creationId xmlns:a16="http://schemas.microsoft.com/office/drawing/2014/main" id="{22F2A8E7-CBDC-4379-8206-549AD18BA6BE}"/>
              </a:ext>
            </a:extLst>
          </p:cNvPr>
          <p:cNvSpPr txBox="1">
            <a:spLocks/>
          </p:cNvSpPr>
          <p:nvPr userDrawn="1"/>
        </p:nvSpPr>
        <p:spPr>
          <a:xfrm>
            <a:off x="3916179" y="5408188"/>
            <a:ext cx="1253995" cy="237066"/>
          </a:xfrm>
          <a:prstGeom prst="rect">
            <a:avLst/>
          </a:prstGeom>
          <a:noFill/>
        </p:spPr>
        <p:txBody>
          <a:bodyPr wrap="square" lIns="54610" tIns="54610" rIns="54610" bIns="54610" rtlCol="0" anchor="ctr">
            <a:noAutofit/>
          </a:bodyPr>
          <a:lstStyle/>
          <a:p>
            <a:pPr algn="l">
              <a:spcAft>
                <a:spcPts val="600"/>
              </a:spcAft>
            </a:pPr>
            <a:r>
              <a:rPr lang="en-GB" sz="1000"/>
              <a:t>Light Green</a:t>
            </a:r>
          </a:p>
        </p:txBody>
      </p:sp>
      <p:sp>
        <p:nvSpPr>
          <p:cNvPr id="138" name="Rectangle 137">
            <a:extLst>
              <a:ext uri="{FF2B5EF4-FFF2-40B4-BE49-F238E27FC236}">
                <a16:creationId xmlns:a16="http://schemas.microsoft.com/office/drawing/2014/main" id="{D87A6D94-65CA-428E-BED2-08188E10A89C}"/>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139" name="Rectangle 138">
            <a:extLst>
              <a:ext uri="{FF2B5EF4-FFF2-40B4-BE49-F238E27FC236}">
                <a16:creationId xmlns:a16="http://schemas.microsoft.com/office/drawing/2014/main" id="{DB37D1E0-6E13-43AA-8690-2187719986CE}"/>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140" name="TextBox 139">
            <a:extLst>
              <a:ext uri="{FF2B5EF4-FFF2-40B4-BE49-F238E27FC236}">
                <a16:creationId xmlns:a16="http://schemas.microsoft.com/office/drawing/2014/main" id="{7D0EC1A1-8663-4279-B928-3DE7DCA9903E}"/>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Neutrals for Infographics and charts only </a:t>
            </a:r>
          </a:p>
        </p:txBody>
      </p:sp>
      <p:sp>
        <p:nvSpPr>
          <p:cNvPr id="141" name="Rectangle 140">
            <a:extLst>
              <a:ext uri="{FF2B5EF4-FFF2-40B4-BE49-F238E27FC236}">
                <a16:creationId xmlns:a16="http://schemas.microsoft.com/office/drawing/2014/main" id="{CCF5BD29-5929-45B7-A56B-8DBE91DA9C55}"/>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142" name="Rectangle 141">
            <a:extLst>
              <a:ext uri="{FF2B5EF4-FFF2-40B4-BE49-F238E27FC236}">
                <a16:creationId xmlns:a16="http://schemas.microsoft.com/office/drawing/2014/main" id="{38184FEE-70BA-491C-9F07-837F82AA106B}"/>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143" name="Rectangle 142">
            <a:extLst>
              <a:ext uri="{FF2B5EF4-FFF2-40B4-BE49-F238E27FC236}">
                <a16:creationId xmlns:a16="http://schemas.microsoft.com/office/drawing/2014/main" id="{90EACDDE-24FA-462A-9B3D-8E1261BF7BB1}"/>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144" name="TextBox 143">
            <a:extLst>
              <a:ext uri="{FF2B5EF4-FFF2-40B4-BE49-F238E27FC236}">
                <a16:creationId xmlns:a16="http://schemas.microsoft.com/office/drawing/2014/main" id="{EC3FEA02-2190-4DF1-916F-7ACD48F0B4C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Grey 3</a:t>
            </a:r>
          </a:p>
        </p:txBody>
      </p:sp>
      <p:sp>
        <p:nvSpPr>
          <p:cNvPr id="145" name="TextBox 144">
            <a:extLst>
              <a:ext uri="{FF2B5EF4-FFF2-40B4-BE49-F238E27FC236}">
                <a16:creationId xmlns:a16="http://schemas.microsoft.com/office/drawing/2014/main" id="{79E07AF7-FC15-4556-9563-C9C281FDA5F2}"/>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Grey 1</a:t>
            </a:r>
          </a:p>
        </p:txBody>
      </p:sp>
      <p:sp>
        <p:nvSpPr>
          <p:cNvPr id="146" name="TextBox 145">
            <a:extLst>
              <a:ext uri="{FF2B5EF4-FFF2-40B4-BE49-F238E27FC236}">
                <a16:creationId xmlns:a16="http://schemas.microsoft.com/office/drawing/2014/main" id="{A121C6FF-8D6E-4436-A2DB-59B64FAD7076}"/>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Grey 4</a:t>
            </a:r>
          </a:p>
        </p:txBody>
      </p:sp>
      <p:sp>
        <p:nvSpPr>
          <p:cNvPr id="147" name="TextBox 146">
            <a:extLst>
              <a:ext uri="{FF2B5EF4-FFF2-40B4-BE49-F238E27FC236}">
                <a16:creationId xmlns:a16="http://schemas.microsoft.com/office/drawing/2014/main" id="{BAED589B-5ED1-418C-9E67-338784BC8640}"/>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Grey 5</a:t>
            </a:r>
          </a:p>
        </p:txBody>
      </p:sp>
      <p:sp>
        <p:nvSpPr>
          <p:cNvPr id="148" name="TextBox 147">
            <a:extLst>
              <a:ext uri="{FF2B5EF4-FFF2-40B4-BE49-F238E27FC236}">
                <a16:creationId xmlns:a16="http://schemas.microsoft.com/office/drawing/2014/main" id="{70D02553-48DF-4041-99A5-AA13C2DC2B44}"/>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Grey 2</a:t>
            </a:r>
          </a:p>
        </p:txBody>
      </p:sp>
      <p:sp>
        <p:nvSpPr>
          <p:cNvPr id="149" name="Rectangle 148">
            <a:extLst>
              <a:ext uri="{FF2B5EF4-FFF2-40B4-BE49-F238E27FC236}">
                <a16:creationId xmlns:a16="http://schemas.microsoft.com/office/drawing/2014/main" id="{B4CDB103-522D-48EC-B8B2-A2E4667B4B76}"/>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150" name="Rectangle 149">
            <a:extLst>
              <a:ext uri="{FF2B5EF4-FFF2-40B4-BE49-F238E27FC236}">
                <a16:creationId xmlns:a16="http://schemas.microsoft.com/office/drawing/2014/main" id="{1AFFBE6D-0AD2-4A35-9AA7-45A0FCB4A01F}"/>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151" name="TextBox 150">
            <a:extLst>
              <a:ext uri="{FF2B5EF4-FFF2-40B4-BE49-F238E27FC236}">
                <a16:creationId xmlns:a16="http://schemas.microsoft.com/office/drawing/2014/main" id="{ECFF6FFB-5D07-4250-BEF0-CDC882689078}"/>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a:t>Purple/</a:t>
            </a:r>
            <a:br>
              <a:rPr lang="en-GB" sz="1000"/>
            </a:br>
            <a:r>
              <a:rPr lang="en-GB" sz="1000"/>
              <a:t>Cobalt gradient</a:t>
            </a:r>
          </a:p>
        </p:txBody>
      </p:sp>
      <p:sp>
        <p:nvSpPr>
          <p:cNvPr id="152" name="TextBox 151">
            <a:extLst>
              <a:ext uri="{FF2B5EF4-FFF2-40B4-BE49-F238E27FC236}">
                <a16:creationId xmlns:a16="http://schemas.microsoft.com/office/drawing/2014/main" id="{45965361-0B4C-4736-ACD2-BA200F28104F}"/>
              </a:ext>
            </a:extLst>
          </p:cNvPr>
          <p:cNvSpPr txBox="1"/>
          <p:nvPr userDrawn="1"/>
        </p:nvSpPr>
        <p:spPr>
          <a:xfrm>
            <a:off x="10053992" y="2743862"/>
            <a:ext cx="1287337" cy="237066"/>
          </a:xfrm>
          <a:prstGeom prst="rect">
            <a:avLst/>
          </a:prstGeom>
          <a:noFill/>
        </p:spPr>
        <p:txBody>
          <a:bodyPr wrap="square" lIns="54610" tIns="54610" rIns="54610" bIns="54610" rtlCol="0" anchor="ctr">
            <a:noAutofit/>
          </a:bodyPr>
          <a:lstStyle/>
          <a:p>
            <a:pPr algn="l">
              <a:spcAft>
                <a:spcPts val="600"/>
              </a:spcAft>
            </a:pPr>
            <a:r>
              <a:rPr lang="en-GB" sz="1000"/>
              <a:t>Pacific/</a:t>
            </a:r>
            <a:br>
              <a:rPr lang="en-GB" sz="1000"/>
            </a:br>
            <a:r>
              <a:rPr lang="en-GB" sz="1000"/>
              <a:t>Light Blue gradient</a:t>
            </a:r>
          </a:p>
        </p:txBody>
      </p:sp>
      <p:sp>
        <p:nvSpPr>
          <p:cNvPr id="153" name="TextBox 152">
            <a:extLst>
              <a:ext uri="{FF2B5EF4-FFF2-40B4-BE49-F238E27FC236}">
                <a16:creationId xmlns:a16="http://schemas.microsoft.com/office/drawing/2014/main" id="{BD735D06-416E-49AE-B073-B2BD1542A5DE}"/>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a:solidFill>
                  <a:sysClr val="windowText" lastClr="000000"/>
                </a:solidFill>
              </a:rPr>
              <a:t>Gradients</a:t>
            </a:r>
          </a:p>
          <a:p>
            <a:pPr marL="171450" indent="-171450" algn="l">
              <a:spcAft>
                <a:spcPts val="300"/>
              </a:spcAft>
              <a:buFont typeface="Arial" panose="020B0604020202020204" pitchFamily="34" charset="0"/>
              <a:buChar char="•"/>
            </a:pPr>
            <a:r>
              <a:rPr lang="en-GB" sz="1000" b="0">
                <a:solidFill>
                  <a:sysClr val="windowText" lastClr="000000"/>
                </a:solidFill>
              </a:rPr>
              <a:t>The colours are applied at both ends of the gradient, at 0% and 100% locations</a:t>
            </a:r>
          </a:p>
          <a:p>
            <a:pPr marL="171450" indent="-171450" algn="l">
              <a:spcAft>
                <a:spcPts val="300"/>
              </a:spcAft>
              <a:buFont typeface="Arial" panose="020B0604020202020204" pitchFamily="34" charset="0"/>
              <a:buChar char="•"/>
            </a:pPr>
            <a:r>
              <a:rPr lang="en-GB" sz="1000" b="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a:solidFill>
                  <a:sysClr val="windowText" lastClr="000000"/>
                </a:solidFill>
              </a:rPr>
              <a:t>Do not create new gradients; use only the gradients shown here</a:t>
            </a:r>
            <a:endParaRPr lang="en-US" sz="1000" b="0">
              <a:solidFill>
                <a:sysClr val="windowText" lastClr="000000"/>
              </a:solidFill>
            </a:endParaRPr>
          </a:p>
        </p:txBody>
      </p:sp>
      <p:sp>
        <p:nvSpPr>
          <p:cNvPr id="154" name="Rectangle 153">
            <a:extLst>
              <a:ext uri="{FF2B5EF4-FFF2-40B4-BE49-F238E27FC236}">
                <a16:creationId xmlns:a16="http://schemas.microsoft.com/office/drawing/2014/main" id="{1152E5F7-E4BB-49DE-8133-604EB4B4E189}"/>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155" name="TextBox 154">
            <a:extLst>
              <a:ext uri="{FF2B5EF4-FFF2-40B4-BE49-F238E27FC236}">
                <a16:creationId xmlns:a16="http://schemas.microsoft.com/office/drawing/2014/main" id="{61D0619E-06B9-4925-A111-7A7045172CD7}"/>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a:t>White</a:t>
            </a:r>
          </a:p>
        </p:txBody>
      </p:sp>
      <p:sp>
        <p:nvSpPr>
          <p:cNvPr id="156" name="TextBox 155">
            <a:extLst>
              <a:ext uri="{FF2B5EF4-FFF2-40B4-BE49-F238E27FC236}">
                <a16:creationId xmlns:a16="http://schemas.microsoft.com/office/drawing/2014/main" id="{C3D18832-9992-4165-B210-08BEC15E389B}"/>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a:solidFill>
                  <a:sysClr val="windowText" lastClr="000000"/>
                </a:solidFill>
              </a:rPr>
              <a:t>Traffic Light Palette</a:t>
            </a:r>
            <a:endParaRPr lang="en-US" sz="1000" b="0">
              <a:solidFill>
                <a:sysClr val="windowText" lastClr="000000"/>
              </a:solidFill>
            </a:endParaRPr>
          </a:p>
        </p:txBody>
      </p:sp>
      <p:sp>
        <p:nvSpPr>
          <p:cNvPr id="157" name="Rectangle 156">
            <a:extLst>
              <a:ext uri="{FF2B5EF4-FFF2-40B4-BE49-F238E27FC236}">
                <a16:creationId xmlns:a16="http://schemas.microsoft.com/office/drawing/2014/main" id="{7040BA31-C745-42A6-A259-274FCB782455}"/>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158" name="Rectangle 157">
            <a:extLst>
              <a:ext uri="{FF2B5EF4-FFF2-40B4-BE49-F238E27FC236}">
                <a16:creationId xmlns:a16="http://schemas.microsoft.com/office/drawing/2014/main" id="{4B99DDBE-6433-4638-B539-0E6CBDCEE9CC}"/>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159" name="Rectangle 158">
            <a:extLst>
              <a:ext uri="{FF2B5EF4-FFF2-40B4-BE49-F238E27FC236}">
                <a16:creationId xmlns:a16="http://schemas.microsoft.com/office/drawing/2014/main" id="{3A6351DC-3B01-4037-880C-C8E795F7B06E}"/>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160" name="TextBox 159">
            <a:extLst>
              <a:ext uri="{FF2B5EF4-FFF2-40B4-BE49-F238E27FC236}">
                <a16:creationId xmlns:a16="http://schemas.microsoft.com/office/drawing/2014/main" id="{635214C5-4BAA-4A50-9320-5CB0DF83257E}"/>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a:solidFill>
                  <a:sysClr val="windowText" lastClr="000000"/>
                </a:solidFill>
              </a:rPr>
              <a:t>Potential chart colour order</a:t>
            </a:r>
          </a:p>
          <a:p>
            <a:pPr marL="171450" indent="-171450" algn="l">
              <a:spcAft>
                <a:spcPts val="300"/>
              </a:spcAft>
              <a:buFont typeface="Arial" panose="020B0604020202020204" pitchFamily="34" charset="0"/>
              <a:buChar char="•"/>
            </a:pPr>
            <a:r>
              <a:rPr lang="en-US" sz="10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a:solidFill>
                  <a:sysClr val="windowText" lastClr="000000"/>
                </a:solidFill>
              </a:rPr>
              <a:t>Mix light, mid and dark tones within data sets</a:t>
            </a:r>
          </a:p>
        </p:txBody>
      </p:sp>
      <p:cxnSp>
        <p:nvCxnSpPr>
          <p:cNvPr id="161" name="Straight Connector 160">
            <a:extLst>
              <a:ext uri="{FF2B5EF4-FFF2-40B4-BE49-F238E27FC236}">
                <a16:creationId xmlns:a16="http://schemas.microsoft.com/office/drawing/2014/main" id="{DFD4867A-1A92-421F-8657-C66FC828DC3F}"/>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5583A41-2319-41CD-ABFA-0207054AA3EE}"/>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F716E007-E231-43B7-9A32-74352F6D3DD6}"/>
              </a:ext>
            </a:extLst>
          </p:cNvPr>
          <p:cNvGrpSpPr/>
          <p:nvPr userDrawn="1"/>
        </p:nvGrpSpPr>
        <p:grpSpPr>
          <a:xfrm>
            <a:off x="7170486" y="5015319"/>
            <a:ext cx="4023114" cy="868052"/>
            <a:chOff x="6942744" y="5227726"/>
            <a:chExt cx="6397168" cy="1380293"/>
          </a:xfrm>
        </p:grpSpPr>
        <p:sp>
          <p:nvSpPr>
            <p:cNvPr id="164" name="Rectangle 163">
              <a:extLst>
                <a:ext uri="{FF2B5EF4-FFF2-40B4-BE49-F238E27FC236}">
                  <a16:creationId xmlns:a16="http://schemas.microsoft.com/office/drawing/2014/main" id="{993A69B1-BDE3-4C42-8222-8BEB1EAE80F0}"/>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165" name="Rectangle 164">
              <a:extLst>
                <a:ext uri="{FF2B5EF4-FFF2-40B4-BE49-F238E27FC236}">
                  <a16:creationId xmlns:a16="http://schemas.microsoft.com/office/drawing/2014/main" id="{7255A4EC-419D-4153-BB31-DD7B5550239F}"/>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166" name="Rectangle 165">
              <a:extLst>
                <a:ext uri="{FF2B5EF4-FFF2-40B4-BE49-F238E27FC236}">
                  <a16:creationId xmlns:a16="http://schemas.microsoft.com/office/drawing/2014/main" id="{17499C6E-1341-4B85-A716-6F2ADD3B6014}"/>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67" name="Rectangle 166">
              <a:extLst>
                <a:ext uri="{FF2B5EF4-FFF2-40B4-BE49-F238E27FC236}">
                  <a16:creationId xmlns:a16="http://schemas.microsoft.com/office/drawing/2014/main" id="{F6237983-6574-4DDE-8B7D-5ECAE423FDE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180</a:t>
              </a:r>
            </a:p>
            <a:p>
              <a:pPr algn="ctr"/>
              <a:r>
                <a:rPr lang="en-GB" sz="800">
                  <a:solidFill>
                    <a:schemeClr val="tx1"/>
                  </a:solidFill>
                </a:rPr>
                <a:t>151</a:t>
              </a:r>
            </a:p>
            <a:p>
              <a:pPr algn="ctr"/>
              <a:r>
                <a:rPr lang="en-GB" sz="800">
                  <a:solidFill>
                    <a:schemeClr val="tx1"/>
                  </a:solidFill>
                </a:rPr>
                <a:t>255</a:t>
              </a:r>
            </a:p>
          </p:txBody>
        </p:sp>
        <p:sp>
          <p:nvSpPr>
            <p:cNvPr id="168" name="Rectangle 167">
              <a:extLst>
                <a:ext uri="{FF2B5EF4-FFF2-40B4-BE49-F238E27FC236}">
                  <a16:creationId xmlns:a16="http://schemas.microsoft.com/office/drawing/2014/main" id="{37A4F0A7-B94F-4F52-B517-956195BC3A9D}"/>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169" name="Rectangle 168">
              <a:extLst>
                <a:ext uri="{FF2B5EF4-FFF2-40B4-BE49-F238E27FC236}">
                  <a16:creationId xmlns:a16="http://schemas.microsoft.com/office/drawing/2014/main" id="{6EDD5B52-450F-4A6A-AD15-F7461342565E}"/>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70" name="Rectangle 169">
              <a:extLst>
                <a:ext uri="{FF2B5EF4-FFF2-40B4-BE49-F238E27FC236}">
                  <a16:creationId xmlns:a16="http://schemas.microsoft.com/office/drawing/2014/main" id="{27FF7FCC-29A0-455E-84EC-39437F27557C}"/>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163</a:t>
              </a:r>
            </a:p>
            <a:p>
              <a:pPr algn="ctr"/>
              <a:r>
                <a:rPr lang="en-GB" sz="800">
                  <a:solidFill>
                    <a:schemeClr val="tx1"/>
                  </a:solidFill>
                </a:rPr>
                <a:t>218</a:t>
              </a:r>
            </a:p>
          </p:txBody>
        </p:sp>
        <p:sp>
          <p:nvSpPr>
            <p:cNvPr id="171" name="Rectangle 170">
              <a:extLst>
                <a:ext uri="{FF2B5EF4-FFF2-40B4-BE49-F238E27FC236}">
                  <a16:creationId xmlns:a16="http://schemas.microsoft.com/office/drawing/2014/main" id="{2E6838E0-8BFD-4698-828A-22B4A7BF89D4}"/>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72" name="Rectangle 171">
              <a:extLst>
                <a:ext uri="{FF2B5EF4-FFF2-40B4-BE49-F238E27FC236}">
                  <a16:creationId xmlns:a16="http://schemas.microsoft.com/office/drawing/2014/main" id="{5EA6844A-1DD6-45EA-BC17-B49049C22187}"/>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99</a:t>
              </a:r>
            </a:p>
            <a:p>
              <a:pPr algn="ctr"/>
              <a:r>
                <a:rPr lang="en-GB" sz="800">
                  <a:solidFill>
                    <a:sysClr val="windowText" lastClr="000000"/>
                  </a:solidFill>
                </a:rPr>
                <a:t>235</a:t>
              </a:r>
            </a:p>
            <a:p>
              <a:pPr algn="ctr"/>
              <a:r>
                <a:rPr lang="en-GB" sz="800">
                  <a:solidFill>
                    <a:sysClr val="windowText" lastClr="000000"/>
                  </a:solidFill>
                </a:rPr>
                <a:t>218</a:t>
              </a:r>
            </a:p>
          </p:txBody>
        </p:sp>
        <p:sp>
          <p:nvSpPr>
            <p:cNvPr id="173" name="Rectangle 172">
              <a:extLst>
                <a:ext uri="{FF2B5EF4-FFF2-40B4-BE49-F238E27FC236}">
                  <a16:creationId xmlns:a16="http://schemas.microsoft.com/office/drawing/2014/main" id="{1C9B77D1-2A50-44ED-9004-8C5D7C89623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0</a:t>
              </a:r>
            </a:p>
            <a:p>
              <a:pPr algn="ctr"/>
              <a:r>
                <a:rPr lang="en-GB" sz="800">
                  <a:solidFill>
                    <a:schemeClr val="tx1"/>
                  </a:solidFill>
                </a:rPr>
                <a:t>184</a:t>
              </a:r>
            </a:p>
            <a:p>
              <a:pPr algn="ctr"/>
              <a:r>
                <a:rPr lang="en-GB" sz="800">
                  <a:solidFill>
                    <a:schemeClr val="tx1"/>
                  </a:solidFill>
                </a:rPr>
                <a:t>245</a:t>
              </a:r>
            </a:p>
          </p:txBody>
        </p:sp>
        <p:sp>
          <p:nvSpPr>
            <p:cNvPr id="174" name="Rectangle 173">
              <a:extLst>
                <a:ext uri="{FF2B5EF4-FFF2-40B4-BE49-F238E27FC236}">
                  <a16:creationId xmlns:a16="http://schemas.microsoft.com/office/drawing/2014/main" id="{7E153590-9818-4057-9DE6-89D8FEE4BAAA}"/>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75" name="Rectangle 174">
              <a:extLst>
                <a:ext uri="{FF2B5EF4-FFF2-40B4-BE49-F238E27FC236}">
                  <a16:creationId xmlns:a16="http://schemas.microsoft.com/office/drawing/2014/main" id="{56A2AB59-49D2-4E6A-BE03-C2AED59B9022}"/>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76" name="Rectangle 175">
              <a:extLst>
                <a:ext uri="{FF2B5EF4-FFF2-40B4-BE49-F238E27FC236}">
                  <a16:creationId xmlns:a16="http://schemas.microsoft.com/office/drawing/2014/main" id="{B989E093-335D-4E16-97F4-562E934C8AFB}"/>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p:txBody>
        </p:sp>
        <p:sp>
          <p:nvSpPr>
            <p:cNvPr id="177" name="Rectangle 176">
              <a:extLst>
                <a:ext uri="{FF2B5EF4-FFF2-40B4-BE49-F238E27FC236}">
                  <a16:creationId xmlns:a16="http://schemas.microsoft.com/office/drawing/2014/main" id="{64956687-528B-4CB8-A625-4745C97369CE}"/>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grpSp>
    </p:spTree>
    <p:extLst>
      <p:ext uri="{BB962C8B-B14F-4D97-AF65-F5344CB8AC3E}">
        <p14:creationId xmlns:p14="http://schemas.microsoft.com/office/powerpoint/2010/main" val="21871509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Pag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2A26-378F-9E4D-9857-6CEF638B30D4}"/>
              </a:ext>
            </a:extLst>
          </p:cNvPr>
          <p:cNvSpPr>
            <a:spLocks noGrp="1"/>
          </p:cNvSpPr>
          <p:nvPr>
            <p:ph type="title" hasCustomPrompt="1"/>
          </p:nvPr>
        </p:nvSpPr>
        <p:spPr>
          <a:xfrm>
            <a:off x="540000" y="705522"/>
            <a:ext cx="5562600" cy="2918012"/>
          </a:xfrm>
          <a:prstGeom prst="rect">
            <a:avLst/>
          </a:prstGeom>
        </p:spPr>
        <p:txBody>
          <a:bodyPr lIns="0" tIns="0" rIns="0" bIns="0" anchor="b" anchorCtr="0">
            <a:normAutofit/>
          </a:bodyPr>
          <a:lstStyle>
            <a:lvl1pPr>
              <a:lnSpc>
                <a:spcPct val="80000"/>
              </a:lnSpc>
              <a:defRPr sz="6000" b="1" i="0" spc="-110" baseline="0">
                <a:solidFill>
                  <a:schemeClr val="bg1"/>
                </a:solidFill>
                <a:latin typeface="Uniform Extra Condensed" panose="02000000000000000000" pitchFamily="2" charset="77"/>
              </a:defRPr>
            </a:lvl1pPr>
          </a:lstStyle>
          <a:p>
            <a:r>
              <a:rPr lang="en-GB"/>
              <a:t>Title Uniform Extra Condensed Bold</a:t>
            </a:r>
            <a:endParaRPr lang="en-US"/>
          </a:p>
        </p:txBody>
      </p:sp>
      <p:sp>
        <p:nvSpPr>
          <p:cNvPr id="5" name="Text Placeholder 7">
            <a:extLst>
              <a:ext uri="{FF2B5EF4-FFF2-40B4-BE49-F238E27FC236}">
                <a16:creationId xmlns:a16="http://schemas.microsoft.com/office/drawing/2014/main" id="{C5AADB1C-8F91-EC43-8102-FFB5BFEAC2A3}"/>
              </a:ext>
            </a:extLst>
          </p:cNvPr>
          <p:cNvSpPr>
            <a:spLocks noGrp="1"/>
          </p:cNvSpPr>
          <p:nvPr>
            <p:ph type="body" sz="quarter" idx="11" hasCustomPrompt="1"/>
          </p:nvPr>
        </p:nvSpPr>
        <p:spPr>
          <a:xfrm>
            <a:off x="540000" y="3764281"/>
            <a:ext cx="5562000" cy="1397000"/>
          </a:xfrm>
        </p:spPr>
        <p:txBody>
          <a:bodyPr lIns="0" tIns="0" rIns="0" bIns="0">
            <a:noAutofit/>
          </a:bodyPr>
          <a:lstStyle>
            <a:lvl1pPr marL="0" marR="0" indent="0" algn="l" defTabSz="914400" rtl="0" eaLnBrk="1" fontAlgn="auto" latinLnBrk="0" hangingPunct="1">
              <a:lnSpc>
                <a:spcPct val="90000"/>
              </a:lnSpc>
              <a:spcBef>
                <a:spcPts val="1000"/>
              </a:spcBef>
              <a:spcAft>
                <a:spcPts val="0"/>
              </a:spcAft>
              <a:buClrTx/>
              <a:buSzTx/>
              <a:buFontTx/>
              <a:buNone/>
              <a:tabLst/>
              <a:defRPr kumimoji="0" lang="en-US" sz="2600" b="1" i="0" u="none" strike="noStrike" kern="1200" cap="none" spc="0" normalizeH="0" baseline="0" noProof="0">
                <a:ln>
                  <a:noFill/>
                </a:ln>
                <a:solidFill>
                  <a:srgbClr val="FFFFFF"/>
                </a:solidFill>
                <a:effectLst/>
                <a:uLnTx/>
                <a:uFillTx/>
                <a:latin typeface="Uniform Extra Condensed" panose="02000000000000000000" pitchFamily="2" charset="77"/>
              </a:defRPr>
            </a:lvl1pPr>
            <a:lvl2pPr marL="457200" indent="0">
              <a:buFontTx/>
              <a:buNone/>
              <a:defRPr sz="2800" b="1">
                <a:solidFill>
                  <a:schemeClr val="bg1"/>
                </a:solidFill>
              </a:defRPr>
            </a:lvl2pPr>
            <a:lvl3pPr marL="914400" indent="0">
              <a:buFontTx/>
              <a:buNone/>
              <a:defRPr sz="2800" b="1">
                <a:solidFill>
                  <a:schemeClr val="bg1"/>
                </a:solidFill>
              </a:defRPr>
            </a:lvl3pPr>
            <a:lvl4pPr marL="1371600" indent="0">
              <a:buFontTx/>
              <a:buNone/>
              <a:defRPr sz="2800" b="1">
                <a:solidFill>
                  <a:schemeClr val="bg1"/>
                </a:solidFill>
              </a:defRPr>
            </a:lvl4pPr>
            <a:lvl5pPr marL="1828800" indent="0">
              <a:buFontTx/>
              <a:buNone/>
              <a:defRPr sz="28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GB" sz="2600" b="1" i="0" u="none" strike="noStrike" kern="1200" cap="none" spc="0" normalizeH="0" baseline="0" noProof="0">
                <a:ln>
                  <a:noFill/>
                </a:ln>
                <a:solidFill>
                  <a:srgbClr val="FFFFFF"/>
                </a:solidFill>
                <a:effectLst/>
                <a:uLnTx/>
                <a:uFillTx/>
                <a:latin typeface="Uniform Extra Condensed" panose="02000000000000000000" pitchFamily="2" charset="77"/>
                <a:ea typeface="+mn-ea"/>
                <a:cs typeface="Arial" panose="020B0604020202020204" pitchFamily="34" charset="0"/>
              </a:rPr>
              <a:t>Subtitle Uniform Extra Condensed Bold</a:t>
            </a:r>
            <a:endParaRPr kumimoji="0" lang="en-US" sz="2600" b="1" i="0" u="none" strike="noStrike" kern="1200" cap="none" spc="0" normalizeH="0" baseline="0" noProof="0">
              <a:ln>
                <a:noFill/>
              </a:ln>
              <a:solidFill>
                <a:srgbClr val="FFFFFF"/>
              </a:solidFill>
              <a:effectLst/>
              <a:uLnTx/>
              <a:uFillTx/>
              <a:latin typeface="Uniform Extra Condensed" panose="02000000000000000000" pitchFamily="2" charset="77"/>
              <a:ea typeface="+mn-ea"/>
              <a:cs typeface="Arial" panose="020B0604020202020204" pitchFamily="34" charset="0"/>
            </a:endParaRPr>
          </a:p>
        </p:txBody>
      </p:sp>
      <p:pic>
        <p:nvPicPr>
          <p:cNvPr id="6" name="Graphic 5">
            <a:extLst>
              <a:ext uri="{FF2B5EF4-FFF2-40B4-BE49-F238E27FC236}">
                <a16:creationId xmlns:a16="http://schemas.microsoft.com/office/drawing/2014/main" id="{FB37DC66-EA53-4CCE-BF64-58610C962184}"/>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76928" y="182096"/>
            <a:ext cx="1534915" cy="1037104"/>
          </a:xfrm>
          <a:prstGeom prst="rect">
            <a:avLst/>
          </a:prstGeom>
        </p:spPr>
      </p:pic>
    </p:spTree>
    <p:extLst>
      <p:ext uri="{BB962C8B-B14F-4D97-AF65-F5344CB8AC3E}">
        <p14:creationId xmlns:p14="http://schemas.microsoft.com/office/powerpoint/2010/main" val="4008891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8" name="Rectangle 7">
            <a:extLst>
              <a:ext uri="{FF2B5EF4-FFF2-40B4-BE49-F238E27FC236}">
                <a16:creationId xmlns:a16="http://schemas.microsoft.com/office/drawing/2014/main" id="{65139F72-CEC0-495F-8477-192D60A880E2}"/>
              </a:ext>
            </a:extLst>
          </p:cNvPr>
          <p:cNvSpPr/>
          <p:nvPr userDrawn="1"/>
        </p:nvSpPr>
        <p:spPr>
          <a:xfrm>
            <a:off x="6096000"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7" name="Graphic 6" descr="CVS Health logo.">
            <a:extLst>
              <a:ext uri="{FF2B5EF4-FFF2-40B4-BE49-F238E27FC236}">
                <a16:creationId xmlns:a16="http://schemas.microsoft.com/office/drawing/2014/main" id="{B59DA53D-FB46-42C9-9A73-236B2FE105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BAB76B44-9BC8-80A7-3D60-532ED1D1DE0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5838242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Single column + picture text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91EB120-FDD2-884E-8BB9-930A960703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D6CC837-9DF3-F247-9DE9-E755F515EA7F}"/>
              </a:ext>
            </a:extLst>
          </p:cNvPr>
          <p:cNvSpPr>
            <a:spLocks noGrp="1"/>
          </p:cNvSpPr>
          <p:nvPr>
            <p:ph type="title" hasCustomPrompt="1"/>
          </p:nvPr>
        </p:nvSpPr>
        <p:spPr>
          <a:xfrm>
            <a:off x="539999" y="360001"/>
            <a:ext cx="9360000" cy="532366"/>
          </a:xfrm>
        </p:spPr>
        <p:txBody>
          <a:bodyPr/>
          <a:lstStyle>
            <a:lvl1pPr>
              <a:defRPr b="1" i="0"/>
            </a:lvl1pPr>
          </a:lstStyle>
          <a:p>
            <a:r>
              <a:rPr lang="en-GB"/>
              <a:t>Page title Uniform Extra Condensed Bold</a:t>
            </a:r>
            <a:endParaRPr lang="en-US"/>
          </a:p>
        </p:txBody>
      </p:sp>
      <p:sp>
        <p:nvSpPr>
          <p:cNvPr id="5" name="Text Placeholder 2">
            <a:extLst>
              <a:ext uri="{FF2B5EF4-FFF2-40B4-BE49-F238E27FC236}">
                <a16:creationId xmlns:a16="http://schemas.microsoft.com/office/drawing/2014/main" id="{B04F5801-7CC1-794A-9465-A05B6FFFD9F8}"/>
              </a:ext>
            </a:extLst>
          </p:cNvPr>
          <p:cNvSpPr>
            <a:spLocks noGrp="1"/>
          </p:cNvSpPr>
          <p:nvPr>
            <p:ph type="body" sz="quarter" idx="12" hasCustomPrompt="1"/>
          </p:nvPr>
        </p:nvSpPr>
        <p:spPr>
          <a:xfrm>
            <a:off x="546100" y="929614"/>
            <a:ext cx="9360000" cy="532366"/>
          </a:xfrm>
          <a:prstGeom prst="rect">
            <a:avLst/>
          </a:prstGeom>
        </p:spPr>
        <p:txBody>
          <a:bodyPr lIns="0" tIns="0" rIns="0" bIns="0"/>
          <a:lstStyle>
            <a:lvl1pPr marL="0" indent="0">
              <a:buNone/>
              <a:defRPr sz="2600" b="1" i="0" spc="-30" baseline="0">
                <a:solidFill>
                  <a:schemeClr val="bg2"/>
                </a:solidFill>
                <a:latin typeface="Uniform Extra Condensed" panose="02000000000000000000"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Page subheading Uniform Extra Condensed Bold</a:t>
            </a:r>
            <a:endParaRPr lang="en-US"/>
          </a:p>
        </p:txBody>
      </p:sp>
      <p:sp>
        <p:nvSpPr>
          <p:cNvPr id="16" name="Picture Placeholder 15">
            <a:extLst>
              <a:ext uri="{FF2B5EF4-FFF2-40B4-BE49-F238E27FC236}">
                <a16:creationId xmlns:a16="http://schemas.microsoft.com/office/drawing/2014/main" id="{E6EE100A-8C9D-B649-A2B8-15B921B0B2C5}"/>
              </a:ext>
            </a:extLst>
          </p:cNvPr>
          <p:cNvSpPr>
            <a:spLocks noGrp="1"/>
          </p:cNvSpPr>
          <p:nvPr>
            <p:ph type="pic" sz="quarter" idx="14"/>
          </p:nvPr>
        </p:nvSpPr>
        <p:spPr>
          <a:xfrm>
            <a:off x="6120000" y="1800000"/>
            <a:ext cx="5533200" cy="3510000"/>
          </a:xfrm>
        </p:spPr>
        <p:txBody>
          <a:bodyPr/>
          <a:lstStyle>
            <a:lvl1pPr marL="0" indent="0">
              <a:buNone/>
              <a:defRPr b="0" i="0">
                <a:solidFill>
                  <a:schemeClr val="tx2"/>
                </a:solidFill>
                <a:latin typeface="Uniform" panose="02000000000000000000" pitchFamily="2" charset="77"/>
              </a:defRPr>
            </a:lvl1pPr>
          </a:lstStyle>
          <a:p>
            <a:r>
              <a:rPr lang="en-US"/>
              <a:t>Click icon to add picture</a:t>
            </a:r>
          </a:p>
        </p:txBody>
      </p:sp>
      <p:sp>
        <p:nvSpPr>
          <p:cNvPr id="12" name="Text Placeholder 16">
            <a:extLst>
              <a:ext uri="{FF2B5EF4-FFF2-40B4-BE49-F238E27FC236}">
                <a16:creationId xmlns:a16="http://schemas.microsoft.com/office/drawing/2014/main" id="{8E95415A-2056-EA40-87A9-911D7B70D994}"/>
              </a:ext>
            </a:extLst>
          </p:cNvPr>
          <p:cNvSpPr>
            <a:spLocks noGrp="1"/>
          </p:cNvSpPr>
          <p:nvPr>
            <p:ph type="body" sz="quarter" idx="13" hasCustomPrompt="1"/>
          </p:nvPr>
        </p:nvSpPr>
        <p:spPr>
          <a:xfrm>
            <a:off x="539998" y="1800000"/>
            <a:ext cx="5220000" cy="3510000"/>
          </a:xfrm>
        </p:spPr>
        <p:txBody>
          <a:bodyPr/>
          <a:lstStyle>
            <a:lvl1pPr marL="0" indent="0">
              <a:buFont typeface="Arial" panose="020B0604020202020204" pitchFamily="34" charset="0"/>
              <a:buNone/>
              <a:defRPr b="0" i="0">
                <a:solidFill>
                  <a:srgbClr val="000000"/>
                </a:solidFill>
                <a:latin typeface="Uniform" panose="02000000000000000000" pitchFamily="2" charset="77"/>
              </a:defRPr>
            </a:lvl1pPr>
          </a:lstStyle>
          <a:p>
            <a:pPr lvl="0"/>
            <a:r>
              <a:rPr lang="en-GB"/>
              <a:t>Click to add text</a:t>
            </a:r>
          </a:p>
        </p:txBody>
      </p:sp>
      <p:sp>
        <p:nvSpPr>
          <p:cNvPr id="3" name="Slide Number Placeholder 2">
            <a:extLst>
              <a:ext uri="{FF2B5EF4-FFF2-40B4-BE49-F238E27FC236}">
                <a16:creationId xmlns:a16="http://schemas.microsoft.com/office/drawing/2014/main" id="{D7E82612-BE22-FA4F-926B-D340A23F1131}"/>
              </a:ext>
            </a:extLst>
          </p:cNvPr>
          <p:cNvSpPr>
            <a:spLocks noGrp="1"/>
          </p:cNvSpPr>
          <p:nvPr>
            <p:ph type="sldNum" sz="quarter" idx="16"/>
          </p:nvPr>
        </p:nvSpPr>
        <p:spPr/>
        <p:txBody>
          <a:bodyPr/>
          <a:lstStyle/>
          <a:p>
            <a:fld id="{110B2AE0-DADF-954F-9A13-061ADE6D760A}" type="slidenum">
              <a:rPr lang="en-US" smtClean="0"/>
              <a:pPr/>
              <a:t>‹#›</a:t>
            </a:fld>
            <a:endParaRPr lang="en-US"/>
          </a:p>
        </p:txBody>
      </p:sp>
      <p:pic>
        <p:nvPicPr>
          <p:cNvPr id="10" name="Graphic 9">
            <a:extLst>
              <a:ext uri="{FF2B5EF4-FFF2-40B4-BE49-F238E27FC236}">
                <a16:creationId xmlns:a16="http://schemas.microsoft.com/office/drawing/2014/main" id="{0D7C2A4A-EC95-4EC3-B539-3676BA4EBBA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376929" y="182096"/>
            <a:ext cx="1534913" cy="1037104"/>
          </a:xfrm>
          <a:prstGeom prst="rect">
            <a:avLst/>
          </a:prstGeom>
        </p:spPr>
      </p:pic>
    </p:spTree>
    <p:extLst>
      <p:ext uri="{BB962C8B-B14F-4D97-AF65-F5344CB8AC3E}">
        <p14:creationId xmlns:p14="http://schemas.microsoft.com/office/powerpoint/2010/main" val="89308046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No text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474CD7D-24A6-1049-8313-1CEBAAFEFF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400675"/>
            <a:ext cx="12192000" cy="1457325"/>
          </a:xfrm>
          <a:prstGeom prst="rect">
            <a:avLst/>
          </a:prstGeom>
        </p:spPr>
      </p:pic>
      <p:sp>
        <p:nvSpPr>
          <p:cNvPr id="2" name="Title 1">
            <a:extLst>
              <a:ext uri="{FF2B5EF4-FFF2-40B4-BE49-F238E27FC236}">
                <a16:creationId xmlns:a16="http://schemas.microsoft.com/office/drawing/2014/main" id="{4D6CC837-9DF3-F247-9DE9-E755F515EA7F}"/>
              </a:ext>
            </a:extLst>
          </p:cNvPr>
          <p:cNvSpPr>
            <a:spLocks noGrp="1"/>
          </p:cNvSpPr>
          <p:nvPr>
            <p:ph type="title" hasCustomPrompt="1"/>
          </p:nvPr>
        </p:nvSpPr>
        <p:spPr>
          <a:xfrm>
            <a:off x="539999" y="360001"/>
            <a:ext cx="9360000" cy="532366"/>
          </a:xfrm>
        </p:spPr>
        <p:txBody>
          <a:bodyPr/>
          <a:lstStyle>
            <a:lvl1pPr>
              <a:defRPr b="1" i="0"/>
            </a:lvl1pPr>
          </a:lstStyle>
          <a:p>
            <a:r>
              <a:rPr lang="en-GB"/>
              <a:t>Page title Uniform Extra Condensed Bold</a:t>
            </a:r>
            <a:endParaRPr lang="en-US"/>
          </a:p>
        </p:txBody>
      </p:sp>
      <p:sp>
        <p:nvSpPr>
          <p:cNvPr id="5" name="Text Placeholder 2">
            <a:extLst>
              <a:ext uri="{FF2B5EF4-FFF2-40B4-BE49-F238E27FC236}">
                <a16:creationId xmlns:a16="http://schemas.microsoft.com/office/drawing/2014/main" id="{B04F5801-7CC1-794A-9465-A05B6FFFD9F8}"/>
              </a:ext>
            </a:extLst>
          </p:cNvPr>
          <p:cNvSpPr>
            <a:spLocks noGrp="1"/>
          </p:cNvSpPr>
          <p:nvPr>
            <p:ph type="body" sz="quarter" idx="12" hasCustomPrompt="1"/>
          </p:nvPr>
        </p:nvSpPr>
        <p:spPr>
          <a:xfrm>
            <a:off x="546100" y="929614"/>
            <a:ext cx="9360000" cy="532366"/>
          </a:xfrm>
          <a:prstGeom prst="rect">
            <a:avLst/>
          </a:prstGeom>
        </p:spPr>
        <p:txBody>
          <a:bodyPr lIns="0" tIns="0" rIns="0" bIns="0">
            <a:noAutofit/>
          </a:bodyPr>
          <a:lstStyle>
            <a:lvl1pPr marL="0" indent="0">
              <a:buNone/>
              <a:defRPr sz="1900" b="1" i="0" spc="-30" baseline="0">
                <a:solidFill>
                  <a:schemeClr val="bg2"/>
                </a:solidFill>
                <a:latin typeface="Uniform Extra Condensed" panose="02000000000000000000"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Page subheading Uniform Extra Condensed Bold</a:t>
            </a:r>
            <a:endParaRPr lang="en-US"/>
          </a:p>
        </p:txBody>
      </p:sp>
      <p:sp>
        <p:nvSpPr>
          <p:cNvPr id="3" name="Slide Number Placeholder 2">
            <a:extLst>
              <a:ext uri="{FF2B5EF4-FFF2-40B4-BE49-F238E27FC236}">
                <a16:creationId xmlns:a16="http://schemas.microsoft.com/office/drawing/2014/main" id="{607C4D5F-4956-B542-A6D8-B17C21C651BD}"/>
              </a:ext>
            </a:extLst>
          </p:cNvPr>
          <p:cNvSpPr>
            <a:spLocks noGrp="1"/>
          </p:cNvSpPr>
          <p:nvPr>
            <p:ph type="sldNum" sz="quarter" idx="14"/>
          </p:nvPr>
        </p:nvSpPr>
        <p:spPr/>
        <p:txBody>
          <a:bodyPr/>
          <a:lstStyle/>
          <a:p>
            <a:fld id="{110B2AE0-DADF-954F-9A13-061ADE6D760A}" type="slidenum">
              <a:rPr lang="en-US" smtClean="0"/>
              <a:pPr/>
              <a:t>‹#›</a:t>
            </a:fld>
            <a:endParaRPr lang="en-US"/>
          </a:p>
        </p:txBody>
      </p:sp>
      <p:pic>
        <p:nvPicPr>
          <p:cNvPr id="9" name="Graphic 8">
            <a:extLst>
              <a:ext uri="{FF2B5EF4-FFF2-40B4-BE49-F238E27FC236}">
                <a16:creationId xmlns:a16="http://schemas.microsoft.com/office/drawing/2014/main" id="{7B43A451-7A0D-4435-AEA6-1B6AF1A2A3C8}"/>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376929" y="182096"/>
            <a:ext cx="1534913" cy="1037104"/>
          </a:xfrm>
          <a:prstGeom prst="rect">
            <a:avLst/>
          </a:prstGeom>
        </p:spPr>
      </p:pic>
    </p:spTree>
    <p:extLst>
      <p:ext uri="{BB962C8B-B14F-4D97-AF65-F5344CB8AC3E}">
        <p14:creationId xmlns:p14="http://schemas.microsoft.com/office/powerpoint/2010/main" val="168611015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Single column text slide Option 3">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B04F5801-7CC1-794A-9465-A05B6FFFD9F8}"/>
              </a:ext>
            </a:extLst>
          </p:cNvPr>
          <p:cNvSpPr>
            <a:spLocks noGrp="1"/>
          </p:cNvSpPr>
          <p:nvPr>
            <p:ph type="body" sz="quarter" idx="12" hasCustomPrompt="1"/>
          </p:nvPr>
        </p:nvSpPr>
        <p:spPr>
          <a:xfrm>
            <a:off x="546100" y="929614"/>
            <a:ext cx="9360000" cy="532366"/>
          </a:xfrm>
          <a:prstGeom prst="rect">
            <a:avLst/>
          </a:prstGeom>
        </p:spPr>
        <p:txBody>
          <a:bodyPr lIns="0" tIns="0" rIns="0" bIns="0"/>
          <a:lstStyle>
            <a:lvl1pPr marL="0" indent="0">
              <a:buNone/>
              <a:defRPr sz="2600" b="1" i="0" spc="-30" baseline="0">
                <a:solidFill>
                  <a:schemeClr val="bg2"/>
                </a:solidFill>
                <a:latin typeface="Uniform Extra Condensed" panose="02000000000000000000"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Page subheading Uniform Extra Condensed Bold</a:t>
            </a:r>
            <a:endParaRPr lang="en-US"/>
          </a:p>
        </p:txBody>
      </p:sp>
      <p:sp>
        <p:nvSpPr>
          <p:cNvPr id="12" name="Text Placeholder 16">
            <a:extLst>
              <a:ext uri="{FF2B5EF4-FFF2-40B4-BE49-F238E27FC236}">
                <a16:creationId xmlns:a16="http://schemas.microsoft.com/office/drawing/2014/main" id="{D929A714-8DC3-9545-A059-22B3EC26050F}"/>
              </a:ext>
            </a:extLst>
          </p:cNvPr>
          <p:cNvSpPr>
            <a:spLocks noGrp="1"/>
          </p:cNvSpPr>
          <p:nvPr>
            <p:ph type="body" sz="quarter" idx="13" hasCustomPrompt="1"/>
          </p:nvPr>
        </p:nvSpPr>
        <p:spPr>
          <a:xfrm>
            <a:off x="539998" y="1800000"/>
            <a:ext cx="5580000" cy="3510000"/>
          </a:xfrm>
        </p:spPr>
        <p:txBody>
          <a:bodyPr/>
          <a:lstStyle>
            <a:lvl1pPr marL="0" indent="0">
              <a:buNone/>
              <a:defRPr b="0" i="0">
                <a:solidFill>
                  <a:srgbClr val="000000"/>
                </a:solidFill>
                <a:latin typeface="Uniform" panose="02000000000000000000" pitchFamily="2" charset="77"/>
              </a:defRPr>
            </a:lvl1pPr>
          </a:lstStyle>
          <a:p>
            <a:pPr lvl="0"/>
            <a:r>
              <a:rPr lang="en-GB"/>
              <a:t>Click to add text</a:t>
            </a:r>
          </a:p>
        </p:txBody>
      </p:sp>
      <p:sp>
        <p:nvSpPr>
          <p:cNvPr id="3" name="Title 2">
            <a:extLst>
              <a:ext uri="{FF2B5EF4-FFF2-40B4-BE49-F238E27FC236}">
                <a16:creationId xmlns:a16="http://schemas.microsoft.com/office/drawing/2014/main" id="{F3E4BC3A-96C8-A44B-A4CC-659055B0EAFD}"/>
              </a:ext>
            </a:extLst>
          </p:cNvPr>
          <p:cNvSpPr>
            <a:spLocks noGrp="1"/>
          </p:cNvSpPr>
          <p:nvPr>
            <p:ph type="title" hasCustomPrompt="1"/>
          </p:nvPr>
        </p:nvSpPr>
        <p:spPr/>
        <p:txBody>
          <a:bodyPr/>
          <a:lstStyle>
            <a:lvl1pPr>
              <a:defRPr b="1" i="0"/>
            </a:lvl1pPr>
          </a:lstStyle>
          <a:p>
            <a:r>
              <a:rPr lang="en-GB"/>
              <a:t>Page title Uniform Extra Condensed Bold</a:t>
            </a:r>
            <a:endParaRPr lang="en-US"/>
          </a:p>
        </p:txBody>
      </p:sp>
      <p:sp>
        <p:nvSpPr>
          <p:cNvPr id="2" name="Slide Number Placeholder 1">
            <a:extLst>
              <a:ext uri="{FF2B5EF4-FFF2-40B4-BE49-F238E27FC236}">
                <a16:creationId xmlns:a16="http://schemas.microsoft.com/office/drawing/2014/main" id="{51DBF9FD-FE9A-1F47-B97A-838EECC8E874}"/>
              </a:ext>
            </a:extLst>
          </p:cNvPr>
          <p:cNvSpPr>
            <a:spLocks noGrp="1"/>
          </p:cNvSpPr>
          <p:nvPr>
            <p:ph type="sldNum" sz="quarter" idx="15"/>
          </p:nvPr>
        </p:nvSpPr>
        <p:spPr/>
        <p:txBody>
          <a:bodyPr/>
          <a:lstStyle/>
          <a:p>
            <a:fld id="{110B2AE0-DADF-954F-9A13-061ADE6D760A}" type="slidenum">
              <a:rPr lang="en-US" smtClean="0"/>
              <a:pPr/>
              <a:t>‹#›</a:t>
            </a:fld>
            <a:endParaRPr lang="en-US"/>
          </a:p>
        </p:txBody>
      </p:sp>
      <p:pic>
        <p:nvPicPr>
          <p:cNvPr id="9" name="Graphic 8">
            <a:extLst>
              <a:ext uri="{FF2B5EF4-FFF2-40B4-BE49-F238E27FC236}">
                <a16:creationId xmlns:a16="http://schemas.microsoft.com/office/drawing/2014/main" id="{B14F29EE-9D45-4068-BAF5-A597C2C2F02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376929" y="182096"/>
            <a:ext cx="1534913" cy="1037104"/>
          </a:xfrm>
          <a:prstGeom prst="rect">
            <a:avLst/>
          </a:prstGeom>
        </p:spPr>
      </p:pic>
    </p:spTree>
    <p:extLst>
      <p:ext uri="{BB962C8B-B14F-4D97-AF65-F5344CB8AC3E}">
        <p14:creationId xmlns:p14="http://schemas.microsoft.com/office/powerpoint/2010/main" val="275229825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Single column text slide Option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E4D6EC-044E-D546-9BEF-C4ED743C76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5181600"/>
          </a:xfrm>
          <a:prstGeom prst="rect">
            <a:avLst/>
          </a:prstGeom>
        </p:spPr>
      </p:pic>
      <p:sp>
        <p:nvSpPr>
          <p:cNvPr id="2" name="Title 1">
            <a:extLst>
              <a:ext uri="{FF2B5EF4-FFF2-40B4-BE49-F238E27FC236}">
                <a16:creationId xmlns:a16="http://schemas.microsoft.com/office/drawing/2014/main" id="{4D6CC837-9DF3-F247-9DE9-E755F515EA7F}"/>
              </a:ext>
            </a:extLst>
          </p:cNvPr>
          <p:cNvSpPr>
            <a:spLocks noGrp="1"/>
          </p:cNvSpPr>
          <p:nvPr>
            <p:ph type="title" hasCustomPrompt="1"/>
          </p:nvPr>
        </p:nvSpPr>
        <p:spPr>
          <a:xfrm>
            <a:off x="539999" y="360001"/>
            <a:ext cx="9360000" cy="532366"/>
          </a:xfrm>
        </p:spPr>
        <p:txBody>
          <a:bodyPr/>
          <a:lstStyle>
            <a:lvl1pPr>
              <a:defRPr b="1" i="0"/>
            </a:lvl1pPr>
          </a:lstStyle>
          <a:p>
            <a:r>
              <a:rPr lang="en-GB"/>
              <a:t>Page title Uniform Extra Condensed Bold</a:t>
            </a:r>
            <a:endParaRPr lang="en-US"/>
          </a:p>
        </p:txBody>
      </p:sp>
      <p:sp>
        <p:nvSpPr>
          <p:cNvPr id="5" name="Text Placeholder 2">
            <a:extLst>
              <a:ext uri="{FF2B5EF4-FFF2-40B4-BE49-F238E27FC236}">
                <a16:creationId xmlns:a16="http://schemas.microsoft.com/office/drawing/2014/main" id="{B04F5801-7CC1-794A-9465-A05B6FFFD9F8}"/>
              </a:ext>
            </a:extLst>
          </p:cNvPr>
          <p:cNvSpPr>
            <a:spLocks noGrp="1"/>
          </p:cNvSpPr>
          <p:nvPr>
            <p:ph type="body" sz="quarter" idx="12" hasCustomPrompt="1"/>
          </p:nvPr>
        </p:nvSpPr>
        <p:spPr>
          <a:xfrm>
            <a:off x="546100" y="929614"/>
            <a:ext cx="9360000" cy="532366"/>
          </a:xfrm>
          <a:prstGeom prst="rect">
            <a:avLst/>
          </a:prstGeom>
        </p:spPr>
        <p:txBody>
          <a:bodyPr lIns="0" tIns="0" rIns="0" bIns="0">
            <a:normAutofit/>
          </a:bodyPr>
          <a:lstStyle>
            <a:lvl1pPr marL="0" indent="0">
              <a:buNone/>
              <a:defRPr sz="1900" b="1" i="0" spc="-30" baseline="0">
                <a:solidFill>
                  <a:schemeClr val="bg2"/>
                </a:solidFill>
                <a:latin typeface="Uniform Extra Condensed" panose="02000000000000000000"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GB"/>
              <a:t>Page subheading Uniform Extra Condensed Bold</a:t>
            </a:r>
            <a:endParaRPr lang="en-US"/>
          </a:p>
        </p:txBody>
      </p:sp>
      <p:sp>
        <p:nvSpPr>
          <p:cNvPr id="12" name="Text Placeholder 16">
            <a:extLst>
              <a:ext uri="{FF2B5EF4-FFF2-40B4-BE49-F238E27FC236}">
                <a16:creationId xmlns:a16="http://schemas.microsoft.com/office/drawing/2014/main" id="{5F7EDDE4-C953-0540-93AA-37FDD5209F38}"/>
              </a:ext>
            </a:extLst>
          </p:cNvPr>
          <p:cNvSpPr>
            <a:spLocks noGrp="1"/>
          </p:cNvSpPr>
          <p:nvPr>
            <p:ph type="body" sz="quarter" idx="13" hasCustomPrompt="1"/>
          </p:nvPr>
        </p:nvSpPr>
        <p:spPr>
          <a:xfrm>
            <a:off x="539998" y="1800000"/>
            <a:ext cx="5580000" cy="3510000"/>
          </a:xfrm>
        </p:spPr>
        <p:txBody>
          <a:bodyPr/>
          <a:lstStyle>
            <a:lvl1pPr marL="0" indent="0">
              <a:buNone/>
              <a:defRPr b="0" i="0">
                <a:solidFill>
                  <a:srgbClr val="000000"/>
                </a:solidFill>
                <a:latin typeface="Uniform" panose="02000000000000000000" pitchFamily="2" charset="77"/>
              </a:defRPr>
            </a:lvl1pPr>
          </a:lstStyle>
          <a:p>
            <a:pPr lvl="0"/>
            <a:r>
              <a:rPr lang="en-GB"/>
              <a:t>Click to add text</a:t>
            </a:r>
          </a:p>
        </p:txBody>
      </p:sp>
      <p:sp>
        <p:nvSpPr>
          <p:cNvPr id="3" name="Slide Number Placeholder 2">
            <a:extLst>
              <a:ext uri="{FF2B5EF4-FFF2-40B4-BE49-F238E27FC236}">
                <a16:creationId xmlns:a16="http://schemas.microsoft.com/office/drawing/2014/main" id="{7A72D2B4-5A02-8C4E-BF90-D6675E252784}"/>
              </a:ext>
            </a:extLst>
          </p:cNvPr>
          <p:cNvSpPr>
            <a:spLocks noGrp="1"/>
          </p:cNvSpPr>
          <p:nvPr>
            <p:ph type="sldNum" sz="quarter" idx="15"/>
          </p:nvPr>
        </p:nvSpPr>
        <p:spPr/>
        <p:txBody>
          <a:bodyPr/>
          <a:lstStyle/>
          <a:p>
            <a:fld id="{110B2AE0-DADF-954F-9A13-061ADE6D760A}" type="slidenum">
              <a:rPr lang="en-US" smtClean="0"/>
              <a:pPr/>
              <a:t>‹#›</a:t>
            </a:fld>
            <a:endParaRPr lang="en-US"/>
          </a:p>
        </p:txBody>
      </p:sp>
      <p:pic>
        <p:nvPicPr>
          <p:cNvPr id="10" name="Graphic 9">
            <a:extLst>
              <a:ext uri="{FF2B5EF4-FFF2-40B4-BE49-F238E27FC236}">
                <a16:creationId xmlns:a16="http://schemas.microsoft.com/office/drawing/2014/main" id="{B39D8B89-BAE6-4387-9164-7D12B95A1CA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0376929" y="182096"/>
            <a:ext cx="1534913" cy="1037104"/>
          </a:xfrm>
          <a:prstGeom prst="rect">
            <a:avLst/>
          </a:prstGeom>
        </p:spPr>
      </p:pic>
    </p:spTree>
    <p:extLst>
      <p:ext uri="{BB962C8B-B14F-4D97-AF65-F5344CB8AC3E}">
        <p14:creationId xmlns:p14="http://schemas.microsoft.com/office/powerpoint/2010/main" val="3193487422"/>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2" name="TextBox 1">
            <a:extLst>
              <a:ext uri="{FF2B5EF4-FFF2-40B4-BE49-F238E27FC236}">
                <a16:creationId xmlns:a16="http://schemas.microsoft.com/office/drawing/2014/main" id="{9ED1332C-C113-E123-1AA9-6301F58469A9}"/>
              </a:ext>
            </a:extLst>
          </p:cNvPr>
          <p:cNvSpPr txBox="1"/>
          <p:nvPr userDrawn="1"/>
        </p:nvSpPr>
        <p:spPr>
          <a:xfrm>
            <a:off x="3530278" y="6342927"/>
            <a:ext cx="0" cy="0"/>
          </a:xfrm>
          <a:prstGeom prst="rect">
            <a:avLst/>
          </a:prstGeom>
        </p:spPr>
        <p:txBody>
          <a:bodyPr vert="horz" wrap="none" lIns="0" tIns="0" rIns="0" bIns="0" rtlCol="0" anchor="t" anchorCtr="0">
            <a:noAutofit/>
          </a:bodyPr>
          <a:lstStyle/>
          <a:p>
            <a:pPr algn="l">
              <a:spcAft>
                <a:spcPts val="600"/>
              </a:spcAft>
            </a:pPr>
            <a:endParaRPr lang="en-US" sz="1500" b="1">
              <a:solidFill>
                <a:schemeClr val="tx2"/>
              </a:solidFill>
            </a:endParaRPr>
          </a:p>
        </p:txBody>
      </p:sp>
    </p:spTree>
    <p:extLst>
      <p:ext uri="{BB962C8B-B14F-4D97-AF65-F5344CB8AC3E}">
        <p14:creationId xmlns:p14="http://schemas.microsoft.com/office/powerpoint/2010/main" val="63932193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sp>
        <p:nvSpPr>
          <p:cNvPr id="3" name="TextBox 2">
            <a:extLst>
              <a:ext uri="{FF2B5EF4-FFF2-40B4-BE49-F238E27FC236}">
                <a16:creationId xmlns:a16="http://schemas.microsoft.com/office/drawing/2014/main" id="{ED97D3D0-5CE9-7816-54BC-51E5073E8D5E}"/>
              </a:ext>
            </a:extLst>
          </p:cNvPr>
          <p:cNvSpPr txBox="1"/>
          <p:nvPr userDrawn="1"/>
        </p:nvSpPr>
        <p:spPr>
          <a:xfrm>
            <a:off x="859758" y="6425582"/>
            <a:ext cx="8048816"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©2025 CVS Health and/or one of its affiliates. Confidential and proprietary.</a:t>
            </a:r>
          </a:p>
        </p:txBody>
      </p:sp>
    </p:spTree>
    <p:extLst>
      <p:ext uri="{BB962C8B-B14F-4D97-AF65-F5344CB8AC3E}">
        <p14:creationId xmlns:p14="http://schemas.microsoft.com/office/powerpoint/2010/main" val="53512913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a:srcRect l="444" t="-1" b="507"/>
          <a:stretch/>
        </p:blipFill>
        <p:spPr>
          <a:xfrm>
            <a:off x="-64" y="0"/>
            <a:ext cx="12192127"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721699888"/>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Picture Placeholder 5"/>
          <p:cNvSpPr>
            <a:spLocks noGrp="1"/>
          </p:cNvSpPr>
          <p:nvPr>
            <p:ph type="pic" sz="quarter" idx="12" hasCustomPrompt="1"/>
          </p:nvPr>
        </p:nvSpPr>
        <p:spPr>
          <a:xfrm>
            <a:off x="-1586" y="0"/>
            <a:ext cx="12195175" cy="6858000"/>
          </a:xfrm>
          <a:solidFill>
            <a:schemeClr val="bg1">
              <a:lumMod val="75000"/>
            </a:schemeClr>
          </a:solidFill>
        </p:spPr>
        <p:txBody>
          <a:bodyPr rIns="457200"/>
          <a:lstStyle>
            <a:lvl1pPr algn="r">
              <a:defRPr sz="1999" b="1" baseline="0">
                <a:solidFill>
                  <a:schemeClr val="bg1"/>
                </a:solidFill>
              </a:defRPr>
            </a:lvl1pPr>
          </a:lstStyle>
          <a:p>
            <a:br>
              <a:rPr lang="en-US"/>
            </a:br>
            <a:br>
              <a:rPr lang="en-US"/>
            </a:br>
            <a:br>
              <a:rPr lang="en-US"/>
            </a:br>
            <a:r>
              <a:rPr lang="en-US"/>
              <a:t>Click icon to add picture</a:t>
            </a:r>
          </a:p>
        </p:txBody>
      </p:sp>
      <p:sp>
        <p:nvSpPr>
          <p:cNvPr id="29" name="Title 1"/>
          <p:cNvSpPr>
            <a:spLocks noGrp="1"/>
          </p:cNvSpPr>
          <p:nvPr>
            <p:ph type="ctrTitle" hasCustomPrompt="1"/>
          </p:nvPr>
        </p:nvSpPr>
        <p:spPr>
          <a:xfrm>
            <a:off x="568819" y="850392"/>
            <a:ext cx="4179897" cy="5157216"/>
          </a:xfrm>
          <a:solidFill>
            <a:srgbClr val="CC0000">
              <a:alpha val="74902"/>
            </a:srgbClr>
          </a:solidFill>
        </p:spPr>
        <p:txBody>
          <a:bodyPr lIns="402336" tIns="457200" rIns="365760" bIns="182880" anchor="t">
            <a:noAutofit/>
          </a:bodyPr>
          <a:lstStyle>
            <a:lvl1pPr algn="l">
              <a:defRPr sz="3599">
                <a:solidFill>
                  <a:schemeClr val="bg1"/>
                </a:solidFill>
              </a:defRPr>
            </a:lvl1pPr>
          </a:lstStyle>
          <a:p>
            <a:r>
              <a:rPr lang="en-US"/>
              <a:t>Presentation title here</a:t>
            </a:r>
          </a:p>
        </p:txBody>
      </p:sp>
      <p:cxnSp>
        <p:nvCxnSpPr>
          <p:cNvPr id="13" name="Straight Connector 12">
            <a:extLs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6" hasCustomPrompt="1"/>
          </p:nvPr>
        </p:nvSpPr>
        <p:spPr>
          <a:xfrm>
            <a:off x="991965" y="3063240"/>
            <a:ext cx="3283551" cy="1262324"/>
          </a:xfrm>
        </p:spPr>
        <p:txBody>
          <a:bodyPr/>
          <a:lstStyle>
            <a:lvl1pPr>
              <a:defRPr sz="1500" b="1">
                <a:solidFill>
                  <a:schemeClr val="bg1"/>
                </a:solidFill>
              </a:defRPr>
            </a:lvl1pPr>
            <a:lvl2pPr marL="0" indent="0">
              <a:spcBef>
                <a:spcPts val="0"/>
              </a:spcBef>
              <a:spcAft>
                <a:spcPts val="2399"/>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DCA7CAE5-6AC5-9442-BDF8-6E9A04A35E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105096559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0" name="Picture Placeholder 5"/>
          <p:cNvSpPr>
            <a:spLocks noGrp="1"/>
          </p:cNvSpPr>
          <p:nvPr>
            <p:ph type="pic" sz="quarter" idx="12" hasCustomPrompt="1"/>
          </p:nvPr>
        </p:nvSpPr>
        <p:spPr>
          <a:xfrm>
            <a:off x="-1586" y="0"/>
            <a:ext cx="12195175" cy="6858000"/>
          </a:xfrm>
          <a:solidFill>
            <a:schemeClr val="bg1">
              <a:lumMod val="75000"/>
            </a:schemeClr>
          </a:solidFill>
        </p:spPr>
        <p:txBody>
          <a:bodyPr rIns="457200"/>
          <a:lstStyle>
            <a:lvl1pPr algn="r">
              <a:defRPr sz="1999" b="1" baseline="0">
                <a:solidFill>
                  <a:schemeClr val="bg1"/>
                </a:solidFill>
              </a:defRPr>
            </a:lvl1pPr>
          </a:lstStyle>
          <a:p>
            <a:br>
              <a:rPr lang="en-US"/>
            </a:br>
            <a:br>
              <a:rPr lang="en-US"/>
            </a:br>
            <a:br>
              <a:rPr lang="en-US"/>
            </a:br>
            <a:r>
              <a:rPr lang="en-US"/>
              <a:t>Click icon to add picture</a:t>
            </a:r>
          </a:p>
        </p:txBody>
      </p:sp>
      <p:sp>
        <p:nvSpPr>
          <p:cNvPr id="24" name="Title 1"/>
          <p:cNvSpPr>
            <a:spLocks noGrp="1"/>
          </p:cNvSpPr>
          <p:nvPr>
            <p:ph type="ctrTitle" hasCustomPrompt="1"/>
          </p:nvPr>
        </p:nvSpPr>
        <p:spPr>
          <a:xfrm>
            <a:off x="568819" y="850392"/>
            <a:ext cx="4179897" cy="5157216"/>
          </a:xfrm>
          <a:solidFill>
            <a:srgbClr val="FFFFFF">
              <a:alpha val="89804"/>
            </a:srgbClr>
          </a:solidFill>
        </p:spPr>
        <p:txBody>
          <a:bodyPr lIns="402336" tIns="457200" rIns="365760" bIns="182880" anchor="t">
            <a:noAutofit/>
          </a:bodyPr>
          <a:lstStyle>
            <a:lvl1pPr algn="l">
              <a:defRPr sz="3599">
                <a:solidFill>
                  <a:schemeClr val="tx2"/>
                </a:solidFill>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339798938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EC9D8828-2691-49AC-9167-AEAE231E05A2}"/>
              </a:ext>
            </a:extLst>
          </p:cNvPr>
          <p:cNvSpPr>
            <a:spLocks noGrp="1"/>
          </p:cNvSpPr>
          <p:nvPr>
            <p:ph type="pic" sz="quarter" idx="12" hasCustomPrompt="1"/>
          </p:nvPr>
        </p:nvSpPr>
        <p:spPr>
          <a:xfrm>
            <a:off x="-1586" y="0"/>
            <a:ext cx="12195175" cy="6858000"/>
          </a:xfrm>
          <a:solidFill>
            <a:schemeClr val="bg1">
              <a:lumMod val="75000"/>
            </a:schemeClr>
          </a:solidFill>
        </p:spPr>
        <p:txBody>
          <a:bodyPr rIns="457200"/>
          <a:lstStyle>
            <a:lvl1pPr algn="r">
              <a:defRPr sz="1999" b="1" baseline="0">
                <a:solidFill>
                  <a:schemeClr val="bg1"/>
                </a:solidFill>
              </a:defRPr>
            </a:lvl1pPr>
          </a:lstStyle>
          <a:p>
            <a:br>
              <a:rPr lang="en-US"/>
            </a:br>
            <a:br>
              <a:rPr lang="en-US"/>
            </a:br>
            <a:br>
              <a:rPr lang="en-US"/>
            </a:br>
            <a:r>
              <a:rPr lang="en-US"/>
              <a:t>Click icon to add picture</a:t>
            </a:r>
          </a:p>
        </p:txBody>
      </p:sp>
      <p:sp>
        <p:nvSpPr>
          <p:cNvPr id="5" name="Title 1">
            <a:extLst>
              <a:ext uri="{FF2B5EF4-FFF2-40B4-BE49-F238E27FC236}">
                <a16:creationId xmlns:a16="http://schemas.microsoft.com/office/drawing/2014/main" id="{1DDFFF97-1582-41BC-9990-9A7796F5EE0B}"/>
              </a:ext>
            </a:extLst>
          </p:cNvPr>
          <p:cNvSpPr>
            <a:spLocks noGrp="1"/>
          </p:cNvSpPr>
          <p:nvPr>
            <p:ph type="ctrTitle" hasCustomPrompt="1"/>
          </p:nvPr>
        </p:nvSpPr>
        <p:spPr>
          <a:xfrm>
            <a:off x="568819" y="850392"/>
            <a:ext cx="4179897" cy="5157216"/>
          </a:xfrm>
          <a:solidFill>
            <a:srgbClr val="0B315E">
              <a:alpha val="74902"/>
            </a:srgbClr>
          </a:solidFill>
        </p:spPr>
        <p:txBody>
          <a:bodyPr lIns="402336" tIns="457200" rIns="365760" bIns="182880" anchor="t">
            <a:noAutofit/>
          </a:bodyPr>
          <a:lstStyle>
            <a:lvl1pPr algn="l">
              <a:defRPr sz="3599">
                <a:solidFill>
                  <a:schemeClr val="bg1"/>
                </a:solidFill>
              </a:defRPr>
            </a:lvl1pPr>
          </a:lstStyle>
          <a:p>
            <a:r>
              <a:rPr lang="en-US"/>
              <a:t>Presentation title here</a:t>
            </a:r>
          </a:p>
        </p:txBody>
      </p:sp>
      <p:cxnSp>
        <p:nvCxnSpPr>
          <p:cNvPr id="7" name="Straight Connector 6">
            <a:extLst>
              <a:ext uri="{FF2B5EF4-FFF2-40B4-BE49-F238E27FC236}">
                <a16:creationId xmlns:a16="http://schemas.microsoft.com/office/drawing/2014/main" id="{A0073308-B735-412A-BBBC-9AE66B6C3C5B}"/>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B446ACD0-1177-4561-BFCC-8F65DE7CBA35}"/>
              </a:ext>
            </a:extLst>
          </p:cNvPr>
          <p:cNvSpPr>
            <a:spLocks noGrp="1"/>
          </p:cNvSpPr>
          <p:nvPr>
            <p:ph type="body" sz="quarter" idx="16" hasCustomPrompt="1"/>
          </p:nvPr>
        </p:nvSpPr>
        <p:spPr>
          <a:xfrm>
            <a:off x="991965" y="3063240"/>
            <a:ext cx="3283551" cy="1262324"/>
          </a:xfrm>
        </p:spPr>
        <p:txBody>
          <a:bodyPr/>
          <a:lstStyle>
            <a:lvl1pPr>
              <a:defRPr sz="1500" b="1">
                <a:solidFill>
                  <a:schemeClr val="bg1"/>
                </a:solidFill>
              </a:defRPr>
            </a:lvl1pPr>
            <a:lvl2pPr marL="0" indent="0">
              <a:spcBef>
                <a:spcPts val="0"/>
              </a:spcBef>
              <a:spcAft>
                <a:spcPts val="2399"/>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9701B168-8879-8448-8373-B6B429C378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14837206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1"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CB4B9DEE-1CF0-47D1-934E-DB4356D62FF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Content Placeholder 8">
            <a:extLst>
              <a:ext uri="{FF2B5EF4-FFF2-40B4-BE49-F238E27FC236}">
                <a16:creationId xmlns:a16="http://schemas.microsoft.com/office/drawing/2014/main" id="{F35D44D1-CF2C-4331-B380-083F7ABF73CB}"/>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tx2"/>
                </a:solidFill>
                <a:latin typeface="+mn-lt"/>
                <a:cs typeface="Arial" panose="020B0604020202020204" pitchFamily="34" charset="0"/>
              </a:rPr>
              <a:t>©2024 CVS Health and/or one of its affiliates. Confidential and proprietary.</a:t>
            </a:r>
          </a:p>
        </p:txBody>
      </p:sp>
      <p:pic>
        <p:nvPicPr>
          <p:cNvPr id="3" name="Picture 2">
            <a:extLst>
              <a:ext uri="{FF2B5EF4-FFF2-40B4-BE49-F238E27FC236}">
                <a16:creationId xmlns:a16="http://schemas.microsoft.com/office/drawing/2014/main" id="{5A996304-9DC5-8550-D594-B0F6D05174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72851760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2717806" y="389319"/>
            <a:ext cx="9101035"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6" name="Picture Placeholder 15"/>
          <p:cNvSpPr>
            <a:spLocks noGrp="1"/>
          </p:cNvSpPr>
          <p:nvPr>
            <p:ph type="pic" sz="quarter" idx="15"/>
          </p:nvPr>
        </p:nvSpPr>
        <p:spPr>
          <a:xfrm>
            <a:off x="384048" y="1024128"/>
            <a:ext cx="5806440" cy="444398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7" name="Title 1"/>
          <p:cNvSpPr>
            <a:spLocks noGrp="1"/>
          </p:cNvSpPr>
          <p:nvPr>
            <p:ph type="title" hasCustomPrompt="1"/>
          </p:nvPr>
        </p:nvSpPr>
        <p:spPr>
          <a:xfrm>
            <a:off x="7223763" y="1167898"/>
            <a:ext cx="3685665" cy="890028"/>
          </a:xfrm>
        </p:spPr>
        <p:txBody>
          <a:bodyPr anchor="b">
            <a:noAutofit/>
          </a:bodyPr>
          <a:lstStyle>
            <a:lvl1pPr>
              <a:defRPr sz="3199">
                <a:solidFill>
                  <a:schemeClr val="tx2"/>
                </a:solidFill>
              </a:defRPr>
            </a:lvl1pPr>
          </a:lstStyle>
          <a:p>
            <a:r>
              <a:rPr lang="en-US"/>
              <a:t>Agenda</a:t>
            </a:r>
          </a:p>
        </p:txBody>
      </p:sp>
      <p:sp>
        <p:nvSpPr>
          <p:cNvPr id="9" name="Text Placeholder 8"/>
          <p:cNvSpPr>
            <a:spLocks noGrp="1"/>
          </p:cNvSpPr>
          <p:nvPr>
            <p:ph type="body" sz="quarter" idx="16" hasCustomPrompt="1"/>
          </p:nvPr>
        </p:nvSpPr>
        <p:spPr>
          <a:xfrm>
            <a:off x="7223762" y="2825587"/>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Tree>
    <p:extLst>
      <p:ext uri="{BB962C8B-B14F-4D97-AF65-F5344CB8AC3E}">
        <p14:creationId xmlns:p14="http://schemas.microsoft.com/office/powerpoint/2010/main" val="68360757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vider with image_red">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2" y="3"/>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CC0000">
              <a:alpha val="69804"/>
            </a:srgbClr>
          </a:solidFill>
        </p:spPr>
        <p:txBody>
          <a:bodyPr rIns="0" anchor="ctr"/>
          <a:lstStyle>
            <a:lvl1pPr algn="ctr">
              <a:defRPr sz="3599">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328130549"/>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ivider with image_gray">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2" y="3"/>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chemeClr val="accent5">
              <a:alpha val="69804"/>
            </a:schemeClr>
          </a:solidFill>
        </p:spPr>
        <p:txBody>
          <a:bodyPr rIns="0" anchor="ctr"/>
          <a:lstStyle>
            <a:lvl1pPr algn="ctr">
              <a:defRPr sz="3599">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37585796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ivider with image_blue">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2" y="3"/>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0B315E">
              <a:alpha val="69804"/>
            </a:srgbClr>
          </a:solidFill>
        </p:spPr>
        <p:txBody>
          <a:bodyPr rIns="0" anchor="ctr"/>
          <a:lstStyle>
            <a:lvl1pPr algn="ctr">
              <a:defRPr sz="3599">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213695468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302159538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15728843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85174685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hree Content with Graphic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B6C09C-1569-4654-BB41-00C9680D23C8}"/>
              </a:ext>
            </a:extLst>
          </p:cNvPr>
          <p:cNvSpPr>
            <a:spLocks noGrp="1"/>
          </p:cNvSpPr>
          <p:nvPr>
            <p:ph type="title" hasCustomPrompt="1"/>
          </p:nvPr>
        </p:nvSpPr>
        <p:spPr>
          <a:xfrm>
            <a:off x="557930" y="649224"/>
            <a:ext cx="10382997" cy="767080"/>
          </a:xfrm>
        </p:spPr>
        <p:txBody>
          <a:bodyPr anchor="t"/>
          <a:lstStyle>
            <a:lvl1pPr>
              <a:defRPr baseline="0"/>
            </a:lvl1pPr>
          </a:lstStyle>
          <a:p>
            <a:r>
              <a:rPr lang="en-US"/>
              <a:t>Click to add title for three-column with text and pictograms</a:t>
            </a:r>
          </a:p>
        </p:txBody>
      </p:sp>
      <p:sp>
        <p:nvSpPr>
          <p:cNvPr id="4" name="Content Placeholder 5">
            <a:extLst>
              <a:ext uri="{FF2B5EF4-FFF2-40B4-BE49-F238E27FC236}">
                <a16:creationId xmlns:a16="http://schemas.microsoft.com/office/drawing/2014/main" id="{876397E4-B71C-46AA-956F-3D980F86C3DA}"/>
              </a:ext>
            </a:extLst>
          </p:cNvPr>
          <p:cNvSpPr>
            <a:spLocks noGrp="1"/>
          </p:cNvSpPr>
          <p:nvPr>
            <p:ph sz="quarter" idx="12" hasCustomPrompt="1"/>
          </p:nvPr>
        </p:nvSpPr>
        <p:spPr>
          <a:xfrm>
            <a:off x="1114332" y="3474720"/>
            <a:ext cx="2926080" cy="2278380"/>
          </a:xfrm>
        </p:spPr>
        <p:txBody>
          <a:bodyPr/>
          <a:lstStyle>
            <a:lvl1pPr algn="ctr">
              <a:spcBef>
                <a:spcPts val="1200"/>
              </a:spcBef>
              <a:defRPr sz="1999" b="1"/>
            </a:lvl1pPr>
            <a:lvl2pPr marL="0" indent="0" algn="ctr">
              <a:spcBef>
                <a:spcPts val="1200"/>
              </a:spcBef>
              <a:buFontTx/>
              <a:buNone/>
              <a:defRPr sz="1500" baseline="0"/>
            </a:lvl2pPr>
          </a:lstStyle>
          <a:p>
            <a:pPr lvl="0"/>
            <a:r>
              <a:rPr lang="en-US"/>
              <a:t>Header</a:t>
            </a:r>
          </a:p>
          <a:p>
            <a:pPr lvl="1"/>
            <a:r>
              <a:rPr lang="en-US"/>
              <a:t>Descriptor text</a:t>
            </a:r>
          </a:p>
        </p:txBody>
      </p:sp>
      <p:sp>
        <p:nvSpPr>
          <p:cNvPr id="5" name="Content Placeholder 5">
            <a:extLst>
              <a:ext uri="{FF2B5EF4-FFF2-40B4-BE49-F238E27FC236}">
                <a16:creationId xmlns:a16="http://schemas.microsoft.com/office/drawing/2014/main" id="{69553113-2B4B-401B-B370-4B3C744FACE9}"/>
              </a:ext>
            </a:extLst>
          </p:cNvPr>
          <p:cNvSpPr>
            <a:spLocks noGrp="1"/>
          </p:cNvSpPr>
          <p:nvPr>
            <p:ph sz="quarter" idx="14" hasCustomPrompt="1"/>
          </p:nvPr>
        </p:nvSpPr>
        <p:spPr>
          <a:xfrm>
            <a:off x="4629476" y="3474720"/>
            <a:ext cx="2926080" cy="2278380"/>
          </a:xfrm>
        </p:spPr>
        <p:txBody>
          <a:bodyPr/>
          <a:lstStyle>
            <a:lvl1pPr algn="ctr">
              <a:spcBef>
                <a:spcPts val="1200"/>
              </a:spcBef>
              <a:defRPr sz="1999" b="1"/>
            </a:lvl1pPr>
            <a:lvl2pPr marL="0" indent="0" algn="ctr">
              <a:spcBef>
                <a:spcPts val="1200"/>
              </a:spcBef>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9357CE74-CA0B-4C5C-9F24-0A4DDE0192E7}"/>
              </a:ext>
            </a:extLst>
          </p:cNvPr>
          <p:cNvSpPr>
            <a:spLocks noGrp="1"/>
          </p:cNvSpPr>
          <p:nvPr>
            <p:ph sz="quarter" idx="15" hasCustomPrompt="1"/>
          </p:nvPr>
        </p:nvSpPr>
        <p:spPr>
          <a:xfrm>
            <a:off x="8144620" y="3474720"/>
            <a:ext cx="2926080" cy="2278380"/>
          </a:xfrm>
        </p:spPr>
        <p:txBody>
          <a:bodyPr/>
          <a:lstStyle>
            <a:lvl1pPr algn="ctr">
              <a:spcBef>
                <a:spcPts val="1200"/>
              </a:spcBef>
              <a:defRPr sz="1999" b="1"/>
            </a:lvl1pPr>
            <a:lvl2pPr marL="0" indent="0" algn="ctr">
              <a:spcBef>
                <a:spcPts val="1200"/>
              </a:spcBef>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211706621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Five Content with Journey">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6CF014F-B23E-4DD0-8A88-40A65BDAD142}"/>
              </a:ext>
            </a:extLst>
          </p:cNvPr>
          <p:cNvSpPr>
            <a:spLocks noGrp="1"/>
          </p:cNvSpPr>
          <p:nvPr>
            <p:ph type="pic" sz="quarter" idx="18"/>
          </p:nvPr>
        </p:nvSpPr>
        <p:spPr>
          <a:xfrm>
            <a:off x="381002" y="384050"/>
            <a:ext cx="11430000" cy="5723065"/>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26009B7-5F33-4D7E-A4F7-6CA681DDEE57}"/>
              </a:ext>
            </a:extLst>
          </p:cNvPr>
          <p:cNvSpPr>
            <a:spLocks noGrp="1"/>
          </p:cNvSpPr>
          <p:nvPr>
            <p:ph type="title" hasCustomPrompt="1"/>
          </p:nvPr>
        </p:nvSpPr>
        <p:spPr>
          <a:xfrm>
            <a:off x="713418" y="645676"/>
            <a:ext cx="9590735" cy="501558"/>
          </a:xfrm>
        </p:spPr>
        <p:txBody>
          <a:bodyPr>
            <a:noAutofit/>
          </a:bodyPr>
          <a:lstStyle>
            <a:lvl1pPr>
              <a:defRPr sz="3199">
                <a:solidFill>
                  <a:schemeClr val="bg1"/>
                </a:solidFill>
              </a:defRPr>
            </a:lvl1pPr>
          </a:lstStyle>
          <a:p>
            <a:r>
              <a:rPr lang="en-US"/>
              <a:t>Click to add title for five-column journey layout</a:t>
            </a:r>
          </a:p>
        </p:txBody>
      </p:sp>
      <p:sp>
        <p:nvSpPr>
          <p:cNvPr id="10" name="Text Placeholder 26">
            <a:extLst>
              <a:ext uri="{FF2B5EF4-FFF2-40B4-BE49-F238E27FC236}">
                <a16:creationId xmlns:a16="http://schemas.microsoft.com/office/drawing/2014/main" id="{956EEDF9-B18F-4AFB-9E04-CA990EBDD68B}"/>
              </a:ext>
            </a:extLst>
          </p:cNvPr>
          <p:cNvSpPr>
            <a:spLocks noGrp="1"/>
          </p:cNvSpPr>
          <p:nvPr>
            <p:ph type="body" sz="quarter" idx="21" hasCustomPrompt="1"/>
          </p:nvPr>
        </p:nvSpPr>
        <p:spPr>
          <a:xfrm>
            <a:off x="713418" y="1147237"/>
            <a:ext cx="4502150" cy="663575"/>
          </a:xfrm>
        </p:spPr>
        <p:txBody>
          <a:bodyPr>
            <a:noAutofit/>
          </a:bodyPr>
          <a:lstStyle>
            <a:lvl1pPr>
              <a:defRPr sz="1600" b="0" baseline="0">
                <a:solidFill>
                  <a:schemeClr val="bg1"/>
                </a:solidFill>
              </a:defRPr>
            </a:lvl1pPr>
          </a:lstStyle>
          <a:p>
            <a:pPr lvl="0"/>
            <a:r>
              <a:rPr lang="en-US"/>
              <a:t>Subtitle</a:t>
            </a:r>
          </a:p>
        </p:txBody>
      </p:sp>
      <p:sp>
        <p:nvSpPr>
          <p:cNvPr id="5" name="Content Placeholder 5">
            <a:extLst>
              <a:ext uri="{FF2B5EF4-FFF2-40B4-BE49-F238E27FC236}">
                <a16:creationId xmlns:a16="http://schemas.microsoft.com/office/drawing/2014/main" id="{7C11469D-9EC8-4519-836A-687F6608159F}"/>
              </a:ext>
            </a:extLst>
          </p:cNvPr>
          <p:cNvSpPr>
            <a:spLocks noGrp="1"/>
          </p:cNvSpPr>
          <p:nvPr>
            <p:ph sz="quarter" idx="12" hasCustomPrompt="1"/>
          </p:nvPr>
        </p:nvSpPr>
        <p:spPr>
          <a:xfrm>
            <a:off x="375002" y="3794760"/>
            <a:ext cx="11442124" cy="2312352"/>
          </a:xfrm>
          <a:solidFill>
            <a:srgbClr val="FFFFFF">
              <a:alpha val="89804"/>
            </a:srgbClr>
          </a:solidFill>
        </p:spPr>
        <p:txBody>
          <a:bodyPr lIns="731520" tIns="292608" rIns="9144000" bIns="365760"/>
          <a:lstStyle>
            <a:lvl1pPr>
              <a:defRPr sz="1999" b="1"/>
            </a:lvl1pPr>
            <a:lvl2pPr marL="0" indent="0">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B0A75E45-8148-442F-822D-E9C73BA8CBE6}"/>
              </a:ext>
            </a:extLst>
          </p:cNvPr>
          <p:cNvSpPr>
            <a:spLocks noGrp="1"/>
          </p:cNvSpPr>
          <p:nvPr>
            <p:ph sz="quarter" idx="14" hasCustomPrompt="1"/>
          </p:nvPr>
        </p:nvSpPr>
        <p:spPr>
          <a:xfrm>
            <a:off x="3181495" y="4087368"/>
            <a:ext cx="1554480" cy="1647866"/>
          </a:xfrm>
        </p:spPr>
        <p:txBody>
          <a:bodyPr/>
          <a:lstStyle>
            <a:lvl1pPr>
              <a:defRPr sz="1999" b="1"/>
            </a:lvl1pPr>
            <a:lvl2pPr marL="0" indent="0">
              <a:buFontTx/>
              <a:buNone/>
              <a:defRPr sz="1500"/>
            </a:lvl2pPr>
          </a:lstStyle>
          <a:p>
            <a:pPr lvl="0"/>
            <a:r>
              <a:rPr lang="en-US"/>
              <a:t>Header</a:t>
            </a:r>
          </a:p>
          <a:p>
            <a:pPr lvl="1"/>
            <a:r>
              <a:rPr lang="en-US"/>
              <a:t>Descriptor text</a:t>
            </a:r>
          </a:p>
        </p:txBody>
      </p:sp>
      <p:sp>
        <p:nvSpPr>
          <p:cNvPr id="7" name="Content Placeholder 5">
            <a:extLst>
              <a:ext uri="{FF2B5EF4-FFF2-40B4-BE49-F238E27FC236}">
                <a16:creationId xmlns:a16="http://schemas.microsoft.com/office/drawing/2014/main" id="{1E5F229D-5445-4481-B37A-7C803D7A4E29}"/>
              </a:ext>
            </a:extLst>
          </p:cNvPr>
          <p:cNvSpPr>
            <a:spLocks noGrp="1"/>
          </p:cNvSpPr>
          <p:nvPr>
            <p:ph sz="quarter" idx="15" hasCustomPrompt="1"/>
          </p:nvPr>
        </p:nvSpPr>
        <p:spPr>
          <a:xfrm>
            <a:off x="5292105" y="4087368"/>
            <a:ext cx="1554480" cy="1647866"/>
          </a:xfrm>
        </p:spPr>
        <p:txBody>
          <a:bodyPr/>
          <a:lstStyle>
            <a:lvl1pPr>
              <a:defRPr sz="1999" b="1"/>
            </a:lvl1pPr>
            <a:lvl2pPr marL="0" indent="0">
              <a:buFontTx/>
              <a:buNone/>
              <a:defRPr sz="1500"/>
            </a:lvl2pPr>
          </a:lstStyle>
          <a:p>
            <a:pPr lvl="0"/>
            <a:r>
              <a:rPr lang="en-US"/>
              <a:t>Header</a:t>
            </a:r>
          </a:p>
          <a:p>
            <a:pPr lvl="1"/>
            <a:r>
              <a:rPr lang="en-US"/>
              <a:t>Descriptor text</a:t>
            </a:r>
          </a:p>
        </p:txBody>
      </p:sp>
      <p:sp>
        <p:nvSpPr>
          <p:cNvPr id="8" name="Content Placeholder 5">
            <a:extLst>
              <a:ext uri="{FF2B5EF4-FFF2-40B4-BE49-F238E27FC236}">
                <a16:creationId xmlns:a16="http://schemas.microsoft.com/office/drawing/2014/main" id="{13FBD4EE-F77B-494E-85B2-43537170634A}"/>
              </a:ext>
            </a:extLst>
          </p:cNvPr>
          <p:cNvSpPr>
            <a:spLocks noGrp="1"/>
          </p:cNvSpPr>
          <p:nvPr>
            <p:ph sz="quarter" idx="16" hasCustomPrompt="1"/>
          </p:nvPr>
        </p:nvSpPr>
        <p:spPr>
          <a:xfrm>
            <a:off x="7410333" y="4087368"/>
            <a:ext cx="1552597" cy="1647866"/>
          </a:xfrm>
        </p:spPr>
        <p:txBody>
          <a:bodyPr/>
          <a:lstStyle>
            <a:lvl1pPr>
              <a:defRPr sz="1999" b="1"/>
            </a:lvl1pPr>
            <a:lvl2pPr marL="0" indent="0">
              <a:buFontTx/>
              <a:buNone/>
              <a:defRPr sz="1500"/>
            </a:lvl2pPr>
          </a:lstStyle>
          <a:p>
            <a:pPr lvl="0"/>
            <a:r>
              <a:rPr lang="en-US"/>
              <a:t>Header</a:t>
            </a:r>
          </a:p>
          <a:p>
            <a:pPr lvl="1"/>
            <a:r>
              <a:rPr lang="en-US"/>
              <a:t>Descriptor text</a:t>
            </a:r>
          </a:p>
        </p:txBody>
      </p:sp>
      <p:sp>
        <p:nvSpPr>
          <p:cNvPr id="9" name="Content Placeholder 5">
            <a:extLst>
              <a:ext uri="{FF2B5EF4-FFF2-40B4-BE49-F238E27FC236}">
                <a16:creationId xmlns:a16="http://schemas.microsoft.com/office/drawing/2014/main" id="{ABAA180E-9385-446C-8FE0-5A75D6AC5FA7}"/>
              </a:ext>
            </a:extLst>
          </p:cNvPr>
          <p:cNvSpPr>
            <a:spLocks noGrp="1"/>
          </p:cNvSpPr>
          <p:nvPr>
            <p:ph sz="quarter" idx="20" hasCustomPrompt="1"/>
          </p:nvPr>
        </p:nvSpPr>
        <p:spPr>
          <a:xfrm>
            <a:off x="9522127" y="4087368"/>
            <a:ext cx="1600200" cy="1647866"/>
          </a:xfrm>
        </p:spPr>
        <p:txBody>
          <a:bodyPr/>
          <a:lstStyle>
            <a:lvl1pPr>
              <a:defRPr sz="1999" b="1"/>
            </a:lvl1pPr>
            <a:lvl2pPr marL="0" indent="0">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373262440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Image with lef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D01347EA-A5E7-49A1-A514-68318CFEBCF8}"/>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702D166E-0ECA-42FC-92B4-4E1210F30CA8}"/>
              </a:ext>
            </a:extLst>
          </p:cNvPr>
          <p:cNvSpPr>
            <a:spLocks noGrp="1"/>
          </p:cNvSpPr>
          <p:nvPr>
            <p:ph type="title" hasCustomPrompt="1"/>
          </p:nvPr>
        </p:nvSpPr>
        <p:spPr>
          <a:xfrm>
            <a:off x="777442" y="0"/>
            <a:ext cx="5318557" cy="5724144"/>
          </a:xfrm>
          <a:solidFill>
            <a:srgbClr val="CC0000">
              <a:alpha val="74902"/>
            </a:srgbClr>
          </a:solidFill>
        </p:spPr>
        <p:txBody>
          <a:bodyPr lIns="566928" tIns="822960" rIns="182880" bIns="182880" anchor="t">
            <a:noAutofit/>
          </a:bodyPr>
          <a:lstStyle>
            <a:lvl1pPr>
              <a:defRPr sz="3199">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91844AFB-2CD7-4A47-A791-8BD9C1F3A6E1}"/>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399" indent="-171399">
              <a:defRPr sz="1500">
                <a:solidFill>
                  <a:schemeClr val="bg1"/>
                </a:solidFill>
              </a:defRPr>
            </a:lvl2pPr>
            <a:lvl3pPr marL="347559" indent="-176160">
              <a:spcBef>
                <a:spcPts val="600"/>
              </a:spcBef>
              <a:buFont typeface="Arial" panose="020B0604020202020204" pitchFamily="34" charset="0"/>
              <a:buChar char="–"/>
              <a:defRPr sz="1500">
                <a:solidFill>
                  <a:schemeClr val="bg1"/>
                </a:solidFill>
              </a:defRPr>
            </a:lvl3pPr>
            <a:lvl4pPr marL="509435" indent="-161876">
              <a:spcBef>
                <a:spcPts val="600"/>
              </a:spcBef>
              <a:defRPr sz="1500">
                <a:solidFill>
                  <a:schemeClr val="bg1"/>
                </a:solidFill>
              </a:defRPr>
            </a:lvl4pPr>
            <a:lvl5pPr marL="682420" indent="-172986">
              <a:spcBef>
                <a:spcPts val="600"/>
              </a:spcBef>
              <a:defRPr sz="1500">
                <a:solidFill>
                  <a:schemeClr val="bg1"/>
                </a:solidFill>
              </a:defRPr>
            </a:lvl5pPr>
            <a:lvl6pPr marL="856993" indent="-174573">
              <a:defRPr sz="1500">
                <a:solidFill>
                  <a:schemeClr val="bg1"/>
                </a:solidFill>
              </a:defRPr>
            </a:lvl6pPr>
            <a:lvl7pPr marL="1029979" indent="-172986">
              <a:spcBef>
                <a:spcPts val="600"/>
              </a:spcBef>
              <a:buFont typeface="Arial" panose="020B0604020202020204" pitchFamily="34" charset="0"/>
              <a:buChar char="–"/>
              <a:defRPr sz="1500" baseline="0">
                <a:solidFill>
                  <a:schemeClr val="bg1"/>
                </a:solidFill>
              </a:defRPr>
            </a:lvl7pPr>
            <a:lvl8pPr marL="1202964" indent="-174573">
              <a:spcBef>
                <a:spcPts val="600"/>
              </a:spcBef>
              <a:buFont typeface="Arial" panose="020B0604020202020204" pitchFamily="34" charset="0"/>
              <a:buChar char="•"/>
              <a:defRPr sz="1500">
                <a:solidFill>
                  <a:schemeClr val="bg1"/>
                </a:solidFill>
              </a:defRPr>
            </a:lvl8pPr>
            <a:lvl9pPr marL="1377537" indent="-174573">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4143324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1" y="0"/>
            <a:ext cx="12192000"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930" y="4379002"/>
            <a:ext cx="3582950"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spTree>
    <p:extLst>
      <p:ext uri="{BB962C8B-B14F-4D97-AF65-F5344CB8AC3E}">
        <p14:creationId xmlns:p14="http://schemas.microsoft.com/office/powerpoint/2010/main" val="610383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nfographic Righ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272A0B-3F66-4BE5-ABC2-DBBCAA26670E}"/>
              </a:ext>
            </a:extLst>
          </p:cNvPr>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1964CD8D-F9FC-4E28-9F6A-6AB51FF354D5}"/>
              </a:ext>
            </a:extLst>
          </p:cNvPr>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2AA3D8E1-3CCE-42A5-88D6-38F615FADD4D}"/>
              </a:ext>
            </a:extLst>
          </p:cNvPr>
          <p:cNvSpPr/>
          <p:nvPr userDrawn="1"/>
        </p:nvSpPr>
        <p:spPr>
          <a:xfrm>
            <a:off x="6096000"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6" name="Graphic 5" descr="CVS Health logo.">
            <a:extLst>
              <a:ext uri="{FF2B5EF4-FFF2-40B4-BE49-F238E27FC236}">
                <a16:creationId xmlns:a16="http://schemas.microsoft.com/office/drawing/2014/main" id="{C97A688A-13B1-4480-9A65-4362859F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8BD0F3E6-CE4B-5549-4CA3-88031873974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09289918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Image with righ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A4D12A02-A360-46A7-8D87-07E27C95D1F0}"/>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05" indent="0" algn="l">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3A5028E0-B9C4-4F1E-B493-C01E09985013}"/>
              </a:ext>
            </a:extLst>
          </p:cNvPr>
          <p:cNvSpPr>
            <a:spLocks noGrp="1"/>
          </p:cNvSpPr>
          <p:nvPr>
            <p:ph type="title" hasCustomPrompt="1"/>
          </p:nvPr>
        </p:nvSpPr>
        <p:spPr>
          <a:xfrm>
            <a:off x="6096000" y="0"/>
            <a:ext cx="5323194" cy="5724144"/>
          </a:xfrm>
          <a:solidFill>
            <a:srgbClr val="CC0000">
              <a:alpha val="74902"/>
            </a:srgbClr>
          </a:solidFill>
        </p:spPr>
        <p:txBody>
          <a:bodyPr lIns="566928" tIns="822960" rIns="182880" bIns="182880" anchor="t">
            <a:noAutofit/>
          </a:bodyPr>
          <a:lstStyle>
            <a:lvl1pPr>
              <a:defRPr sz="3199">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7BB2D2B8-9FB8-4A09-A965-EDE29B294B69}"/>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399" indent="-171399">
              <a:defRPr sz="1500">
                <a:solidFill>
                  <a:schemeClr val="bg1"/>
                </a:solidFill>
              </a:defRPr>
            </a:lvl2pPr>
            <a:lvl3pPr marL="347559" indent="-176160">
              <a:spcBef>
                <a:spcPts val="600"/>
              </a:spcBef>
              <a:buFont typeface="Arial" panose="020B0604020202020204" pitchFamily="34" charset="0"/>
              <a:buChar char="–"/>
              <a:defRPr sz="1500">
                <a:solidFill>
                  <a:schemeClr val="bg1"/>
                </a:solidFill>
              </a:defRPr>
            </a:lvl3pPr>
            <a:lvl4pPr marL="509435" indent="-161876">
              <a:spcBef>
                <a:spcPts val="600"/>
              </a:spcBef>
              <a:defRPr sz="1500">
                <a:solidFill>
                  <a:schemeClr val="bg1"/>
                </a:solidFill>
              </a:defRPr>
            </a:lvl4pPr>
            <a:lvl5pPr marL="682420" indent="-172986">
              <a:spcBef>
                <a:spcPts val="600"/>
              </a:spcBef>
              <a:defRPr sz="1500">
                <a:solidFill>
                  <a:schemeClr val="bg1"/>
                </a:solidFill>
              </a:defRPr>
            </a:lvl5pPr>
            <a:lvl6pPr marL="856993" indent="-174573">
              <a:defRPr sz="1500">
                <a:solidFill>
                  <a:schemeClr val="bg1"/>
                </a:solidFill>
              </a:defRPr>
            </a:lvl6pPr>
            <a:lvl7pPr marL="1029979" indent="-172986">
              <a:spcBef>
                <a:spcPts val="600"/>
              </a:spcBef>
              <a:buFont typeface="Arial" panose="020B0604020202020204" pitchFamily="34" charset="0"/>
              <a:buChar char="–"/>
              <a:defRPr sz="1500" baseline="0">
                <a:solidFill>
                  <a:schemeClr val="bg1"/>
                </a:solidFill>
              </a:defRPr>
            </a:lvl7pPr>
            <a:lvl8pPr marL="1202964" indent="-174573">
              <a:spcBef>
                <a:spcPts val="600"/>
              </a:spcBef>
              <a:buFont typeface="Arial" panose="020B0604020202020204" pitchFamily="34" charset="0"/>
              <a:buChar char="•"/>
              <a:defRPr sz="1500">
                <a:solidFill>
                  <a:schemeClr val="bg1"/>
                </a:solidFill>
              </a:defRPr>
            </a:lvl8pPr>
            <a:lvl9pPr marL="1377537" indent="-174573">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134185152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Image with lef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D055086-58AC-42CE-888E-C815208128DD}"/>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FE6573A-5FD6-4334-99D2-D89E563A343B}"/>
              </a:ext>
            </a:extLst>
          </p:cNvPr>
          <p:cNvSpPr>
            <a:spLocks noGrp="1"/>
          </p:cNvSpPr>
          <p:nvPr>
            <p:ph type="title" hasCustomPrompt="1"/>
          </p:nvPr>
        </p:nvSpPr>
        <p:spPr>
          <a:xfrm>
            <a:off x="777442" y="0"/>
            <a:ext cx="5318557" cy="5724144"/>
          </a:xfrm>
          <a:solidFill>
            <a:srgbClr val="FFFFFF">
              <a:alpha val="89804"/>
            </a:srgbClr>
          </a:solidFill>
        </p:spPr>
        <p:txBody>
          <a:bodyPr lIns="566928" tIns="822960" rIns="182880" bIns="182880" anchor="t">
            <a:noAutofit/>
          </a:bodyPr>
          <a:lstStyle>
            <a:lvl1pPr>
              <a:defRPr sz="3199">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5C96A496-EE5B-40C6-8F1E-8D08A089A294}"/>
              </a:ext>
            </a:extLst>
          </p:cNvPr>
          <p:cNvSpPr>
            <a:spLocks noGrp="1"/>
          </p:cNvSpPr>
          <p:nvPr>
            <p:ph idx="1" hasCustomPrompt="1"/>
          </p:nvPr>
        </p:nvSpPr>
        <p:spPr bwMode="gray">
          <a:xfrm>
            <a:off x="1344518" y="2103120"/>
            <a:ext cx="4115872" cy="3154680"/>
          </a:xfrm>
        </p:spPr>
        <p:txBody>
          <a:bodyPr/>
          <a:lstStyle>
            <a:lvl1pPr>
              <a:defRPr sz="1500" cap="none" baseline="0">
                <a:solidFill>
                  <a:schemeClr val="tx2"/>
                </a:solidFill>
              </a:defRPr>
            </a:lvl1pPr>
            <a:lvl2pPr marL="171399" indent="-171399">
              <a:defRPr sz="1500">
                <a:solidFill>
                  <a:schemeClr val="tx2"/>
                </a:solidFill>
              </a:defRPr>
            </a:lvl2pPr>
            <a:lvl3pPr marL="347559" indent="-176160">
              <a:spcBef>
                <a:spcPts val="600"/>
              </a:spcBef>
              <a:buFont typeface="Arial" panose="020B0604020202020204" pitchFamily="34" charset="0"/>
              <a:buChar char="–"/>
              <a:defRPr sz="1500">
                <a:solidFill>
                  <a:schemeClr val="tx2"/>
                </a:solidFill>
              </a:defRPr>
            </a:lvl3pPr>
            <a:lvl4pPr marL="509435" indent="-161876">
              <a:spcBef>
                <a:spcPts val="600"/>
              </a:spcBef>
              <a:defRPr sz="1500">
                <a:solidFill>
                  <a:schemeClr val="tx2"/>
                </a:solidFill>
              </a:defRPr>
            </a:lvl4pPr>
            <a:lvl5pPr marL="682420" indent="-172986">
              <a:spcBef>
                <a:spcPts val="600"/>
              </a:spcBef>
              <a:defRPr sz="1500">
                <a:solidFill>
                  <a:schemeClr val="tx2"/>
                </a:solidFill>
              </a:defRPr>
            </a:lvl5pPr>
            <a:lvl6pPr marL="856993" indent="-174573">
              <a:defRPr sz="1500">
                <a:solidFill>
                  <a:schemeClr val="tx2"/>
                </a:solidFill>
              </a:defRPr>
            </a:lvl6pPr>
            <a:lvl7pPr marL="1029979" indent="-172986">
              <a:spcBef>
                <a:spcPts val="600"/>
              </a:spcBef>
              <a:buFont typeface="Arial" panose="020B0604020202020204" pitchFamily="34" charset="0"/>
              <a:buChar char="–"/>
              <a:defRPr sz="1500" baseline="0">
                <a:solidFill>
                  <a:schemeClr val="tx2"/>
                </a:solidFill>
              </a:defRPr>
            </a:lvl7pPr>
            <a:lvl8pPr marL="1202964" indent="-174573">
              <a:spcBef>
                <a:spcPts val="600"/>
              </a:spcBef>
              <a:buFont typeface="Arial" panose="020B0604020202020204" pitchFamily="34" charset="0"/>
              <a:buChar char="•"/>
              <a:defRPr sz="1500">
                <a:solidFill>
                  <a:schemeClr val="tx2"/>
                </a:solidFill>
              </a:defRPr>
            </a:lvl8pPr>
            <a:lvl9pPr marL="1377537" indent="-174573">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415752311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Image with righ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54CB2024-EDB7-4027-B7B3-F640F2EC12ED}"/>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05" indent="0" algn="l">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8866DF86-B4A3-42B6-8919-C55C8B157749}"/>
              </a:ext>
            </a:extLst>
          </p:cNvPr>
          <p:cNvSpPr>
            <a:spLocks noGrp="1"/>
          </p:cNvSpPr>
          <p:nvPr>
            <p:ph type="title" hasCustomPrompt="1"/>
          </p:nvPr>
        </p:nvSpPr>
        <p:spPr>
          <a:xfrm>
            <a:off x="6096000" y="0"/>
            <a:ext cx="5323194" cy="5724144"/>
          </a:xfrm>
          <a:solidFill>
            <a:srgbClr val="FFFFFF">
              <a:alpha val="89804"/>
            </a:srgbClr>
          </a:solidFill>
        </p:spPr>
        <p:txBody>
          <a:bodyPr lIns="566928" tIns="822960" rIns="182880" bIns="182880" anchor="t">
            <a:noAutofit/>
          </a:bodyPr>
          <a:lstStyle>
            <a:lvl1pPr>
              <a:defRPr sz="3199">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B60552F6-0A47-41DD-9EA5-4D6D279BD2A6}"/>
              </a:ext>
            </a:extLst>
          </p:cNvPr>
          <p:cNvSpPr>
            <a:spLocks noGrp="1"/>
          </p:cNvSpPr>
          <p:nvPr>
            <p:ph idx="1" hasCustomPrompt="1"/>
          </p:nvPr>
        </p:nvSpPr>
        <p:spPr bwMode="gray">
          <a:xfrm>
            <a:off x="6667712" y="2103120"/>
            <a:ext cx="4115872" cy="3154680"/>
          </a:xfrm>
        </p:spPr>
        <p:txBody>
          <a:bodyPr/>
          <a:lstStyle>
            <a:lvl1pPr>
              <a:defRPr sz="1500" cap="none" baseline="0">
                <a:solidFill>
                  <a:schemeClr val="tx2"/>
                </a:solidFill>
              </a:defRPr>
            </a:lvl1pPr>
            <a:lvl2pPr marL="171399" indent="-171399">
              <a:defRPr sz="1500">
                <a:solidFill>
                  <a:schemeClr val="tx2"/>
                </a:solidFill>
              </a:defRPr>
            </a:lvl2pPr>
            <a:lvl3pPr marL="347559" indent="-176160">
              <a:spcBef>
                <a:spcPts val="600"/>
              </a:spcBef>
              <a:buFont typeface="Arial" panose="020B0604020202020204" pitchFamily="34" charset="0"/>
              <a:buChar char="–"/>
              <a:defRPr sz="1500">
                <a:solidFill>
                  <a:schemeClr val="tx2"/>
                </a:solidFill>
              </a:defRPr>
            </a:lvl3pPr>
            <a:lvl4pPr marL="509435" indent="-161876">
              <a:spcBef>
                <a:spcPts val="600"/>
              </a:spcBef>
              <a:defRPr sz="1500">
                <a:solidFill>
                  <a:schemeClr val="tx2"/>
                </a:solidFill>
              </a:defRPr>
            </a:lvl4pPr>
            <a:lvl5pPr marL="682420" indent="-172986">
              <a:spcBef>
                <a:spcPts val="600"/>
              </a:spcBef>
              <a:defRPr sz="1500">
                <a:solidFill>
                  <a:schemeClr val="tx2"/>
                </a:solidFill>
              </a:defRPr>
            </a:lvl5pPr>
            <a:lvl6pPr marL="856993" indent="-174573">
              <a:defRPr sz="1500">
                <a:solidFill>
                  <a:schemeClr val="tx2"/>
                </a:solidFill>
              </a:defRPr>
            </a:lvl6pPr>
            <a:lvl7pPr marL="1029979" indent="-172986">
              <a:spcBef>
                <a:spcPts val="600"/>
              </a:spcBef>
              <a:buFont typeface="Arial" panose="020B0604020202020204" pitchFamily="34" charset="0"/>
              <a:buChar char="–"/>
              <a:defRPr sz="1500" baseline="0">
                <a:solidFill>
                  <a:schemeClr val="tx2"/>
                </a:solidFill>
              </a:defRPr>
            </a:lvl7pPr>
            <a:lvl8pPr marL="1202964" indent="-174573">
              <a:spcBef>
                <a:spcPts val="600"/>
              </a:spcBef>
              <a:buFont typeface="Arial" panose="020B0604020202020204" pitchFamily="34" charset="0"/>
              <a:buChar char="•"/>
              <a:defRPr sz="1500">
                <a:solidFill>
                  <a:schemeClr val="tx2"/>
                </a:solidFill>
              </a:defRPr>
            </a:lvl8pPr>
            <a:lvl9pPr marL="1377537" indent="-174573">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592990556"/>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Image with lef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4EB3AA7B-BFA1-4F3B-8433-5B996FE1106C}"/>
              </a:ext>
            </a:extLst>
          </p:cNvPr>
          <p:cNvSpPr>
            <a:spLocks noGrp="1"/>
          </p:cNvSpPr>
          <p:nvPr>
            <p:ph type="title" hasCustomPrompt="1"/>
          </p:nvPr>
        </p:nvSpPr>
        <p:spPr>
          <a:xfrm>
            <a:off x="777442" y="0"/>
            <a:ext cx="5318557" cy="5724144"/>
          </a:xfrm>
          <a:solidFill>
            <a:srgbClr val="0B315E">
              <a:alpha val="85098"/>
            </a:srgbClr>
          </a:solidFill>
        </p:spPr>
        <p:txBody>
          <a:bodyPr lIns="566928" tIns="822960" rIns="182880" bIns="182880" anchor="t">
            <a:noAutofit/>
          </a:bodyPr>
          <a:lstStyle>
            <a:lvl1pPr>
              <a:defRPr sz="3199">
                <a:solidFill>
                  <a:schemeClr val="bg1"/>
                </a:solidFill>
              </a:defRPr>
            </a:lvl1pPr>
          </a:lstStyle>
          <a:p>
            <a:r>
              <a:rPr lang="en-US"/>
              <a:t>Click to add title</a:t>
            </a:r>
          </a:p>
        </p:txBody>
      </p:sp>
      <p:sp>
        <p:nvSpPr>
          <p:cNvPr id="10" name="Content Placeholder 2">
            <a:extLst>
              <a:ext uri="{FF2B5EF4-FFF2-40B4-BE49-F238E27FC236}">
                <a16:creationId xmlns:a16="http://schemas.microsoft.com/office/drawing/2014/main" id="{47D4864B-4462-4B16-A8C6-1DC8862069AA}"/>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399" indent="-171399">
              <a:defRPr sz="1500">
                <a:solidFill>
                  <a:schemeClr val="bg1"/>
                </a:solidFill>
              </a:defRPr>
            </a:lvl2pPr>
            <a:lvl3pPr marL="347559" indent="-176160">
              <a:spcBef>
                <a:spcPts val="600"/>
              </a:spcBef>
              <a:buFont typeface="Arial" panose="020B0604020202020204" pitchFamily="34" charset="0"/>
              <a:buChar char="–"/>
              <a:defRPr sz="1500">
                <a:solidFill>
                  <a:schemeClr val="bg1"/>
                </a:solidFill>
              </a:defRPr>
            </a:lvl3pPr>
            <a:lvl4pPr marL="509435" indent="-161876">
              <a:spcBef>
                <a:spcPts val="600"/>
              </a:spcBef>
              <a:defRPr sz="1500">
                <a:solidFill>
                  <a:schemeClr val="bg1"/>
                </a:solidFill>
              </a:defRPr>
            </a:lvl4pPr>
            <a:lvl5pPr marL="682420" indent="-172986">
              <a:spcBef>
                <a:spcPts val="600"/>
              </a:spcBef>
              <a:defRPr sz="1500">
                <a:solidFill>
                  <a:schemeClr val="bg1"/>
                </a:solidFill>
              </a:defRPr>
            </a:lvl5pPr>
            <a:lvl6pPr marL="856993" indent="-174573">
              <a:defRPr sz="1500">
                <a:solidFill>
                  <a:schemeClr val="bg1"/>
                </a:solidFill>
              </a:defRPr>
            </a:lvl6pPr>
            <a:lvl7pPr marL="1029979" indent="-172986">
              <a:spcBef>
                <a:spcPts val="600"/>
              </a:spcBef>
              <a:buFont typeface="Arial" panose="020B0604020202020204" pitchFamily="34" charset="0"/>
              <a:buChar char="–"/>
              <a:defRPr sz="1500" baseline="0">
                <a:solidFill>
                  <a:schemeClr val="bg1"/>
                </a:solidFill>
              </a:defRPr>
            </a:lvl7pPr>
            <a:lvl8pPr marL="1202964" indent="-174573">
              <a:spcBef>
                <a:spcPts val="600"/>
              </a:spcBef>
              <a:buFont typeface="Arial" panose="020B0604020202020204" pitchFamily="34" charset="0"/>
              <a:buChar char="•"/>
              <a:defRPr sz="1500">
                <a:solidFill>
                  <a:schemeClr val="bg1"/>
                </a:solidFill>
              </a:defRPr>
            </a:lvl8pPr>
            <a:lvl9pPr marL="1377537" indent="-174573">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158210139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Image with righ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a:lstStyle>
            <a:lvl1pPr marL="231705" indent="0" algn="l">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93148CBB-91E1-498A-B884-AECB778C0018}"/>
              </a:ext>
            </a:extLst>
          </p:cNvPr>
          <p:cNvSpPr>
            <a:spLocks noGrp="1"/>
          </p:cNvSpPr>
          <p:nvPr>
            <p:ph type="title" hasCustomPrompt="1"/>
          </p:nvPr>
        </p:nvSpPr>
        <p:spPr>
          <a:xfrm>
            <a:off x="6096000" y="0"/>
            <a:ext cx="5323194" cy="5724144"/>
          </a:xfrm>
          <a:solidFill>
            <a:srgbClr val="0B315E">
              <a:alpha val="85098"/>
            </a:srgbClr>
          </a:solidFill>
        </p:spPr>
        <p:txBody>
          <a:bodyPr lIns="566928" tIns="822960" rIns="182880" bIns="182880" anchor="t">
            <a:noAutofit/>
          </a:bodyPr>
          <a:lstStyle>
            <a:lvl1pPr>
              <a:defRPr sz="3199">
                <a:solidFill>
                  <a:schemeClr val="bg1"/>
                </a:solidFill>
              </a:defRPr>
            </a:lvl1pPr>
          </a:lstStyle>
          <a:p>
            <a:r>
              <a:rPr lang="en-US"/>
              <a:t>Click to add title</a:t>
            </a:r>
          </a:p>
        </p:txBody>
      </p:sp>
      <p:sp>
        <p:nvSpPr>
          <p:cNvPr id="9" name="Content Placeholder 2">
            <a:extLst>
              <a:ext uri="{FF2B5EF4-FFF2-40B4-BE49-F238E27FC236}">
                <a16:creationId xmlns:a16="http://schemas.microsoft.com/office/drawing/2014/main" id="{DF62E717-3D00-4196-812F-72CF9487567D}"/>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399" indent="-171399">
              <a:defRPr sz="1500">
                <a:solidFill>
                  <a:schemeClr val="bg1"/>
                </a:solidFill>
              </a:defRPr>
            </a:lvl2pPr>
            <a:lvl3pPr marL="347559" indent="-176160">
              <a:spcBef>
                <a:spcPts val="600"/>
              </a:spcBef>
              <a:buFont typeface="Arial" panose="020B0604020202020204" pitchFamily="34" charset="0"/>
              <a:buChar char="–"/>
              <a:defRPr sz="1500">
                <a:solidFill>
                  <a:schemeClr val="bg1"/>
                </a:solidFill>
              </a:defRPr>
            </a:lvl3pPr>
            <a:lvl4pPr marL="509435" indent="-161876">
              <a:spcBef>
                <a:spcPts val="600"/>
              </a:spcBef>
              <a:defRPr sz="1500">
                <a:solidFill>
                  <a:schemeClr val="bg1"/>
                </a:solidFill>
              </a:defRPr>
            </a:lvl4pPr>
            <a:lvl5pPr marL="682420" indent="-172986">
              <a:spcBef>
                <a:spcPts val="600"/>
              </a:spcBef>
              <a:defRPr sz="1500">
                <a:solidFill>
                  <a:schemeClr val="bg1"/>
                </a:solidFill>
              </a:defRPr>
            </a:lvl5pPr>
            <a:lvl6pPr marL="856993" indent="-174573">
              <a:defRPr sz="1500">
                <a:solidFill>
                  <a:schemeClr val="bg1"/>
                </a:solidFill>
              </a:defRPr>
            </a:lvl6pPr>
            <a:lvl7pPr marL="1029979" indent="-172986">
              <a:spcBef>
                <a:spcPts val="600"/>
              </a:spcBef>
              <a:buFont typeface="Arial" panose="020B0604020202020204" pitchFamily="34" charset="0"/>
              <a:buChar char="–"/>
              <a:defRPr sz="1500" baseline="0">
                <a:solidFill>
                  <a:schemeClr val="bg1"/>
                </a:solidFill>
              </a:defRPr>
            </a:lvl7pPr>
            <a:lvl8pPr marL="1202964" indent="-174573">
              <a:spcBef>
                <a:spcPts val="600"/>
              </a:spcBef>
              <a:buFont typeface="Arial" panose="020B0604020202020204" pitchFamily="34" charset="0"/>
              <a:buChar char="•"/>
              <a:defRPr sz="1500">
                <a:solidFill>
                  <a:schemeClr val="bg1"/>
                </a:solidFill>
              </a:defRPr>
            </a:lvl8pPr>
            <a:lvl9pPr marL="1377537" indent="-174573">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53418787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Key point with white box_photo">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18986E69-701C-42B3-B14B-5B9A1444F1AD}"/>
              </a:ext>
            </a:extLst>
          </p:cNvPr>
          <p:cNvSpPr>
            <a:spLocks noGrp="1"/>
          </p:cNvSpPr>
          <p:nvPr>
            <p:ph type="pic" sz="quarter" idx="18"/>
          </p:nvPr>
        </p:nvSpPr>
        <p:spPr>
          <a:xfrm>
            <a:off x="381002" y="384048"/>
            <a:ext cx="11430000" cy="572414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28BE8D4-0273-4958-B950-4410BF4CC9B3}"/>
              </a:ext>
            </a:extLst>
          </p:cNvPr>
          <p:cNvSpPr>
            <a:spLocks noGrp="1"/>
          </p:cNvSpPr>
          <p:nvPr>
            <p:ph type="title" hasCustomPrompt="1"/>
          </p:nvPr>
        </p:nvSpPr>
        <p:spPr>
          <a:xfrm>
            <a:off x="896347" y="3081528"/>
            <a:ext cx="4774411" cy="2551176"/>
          </a:xfrm>
          <a:solidFill>
            <a:srgbClr val="FFFFFF"/>
          </a:solidFill>
        </p:spPr>
        <p:txBody>
          <a:bodyPr lIns="182880" tIns="457200" rIns="182880" anchor="t">
            <a:noAutofit/>
          </a:bodyPr>
          <a:lstStyle>
            <a:lvl1pPr algn="ctr">
              <a:defRPr sz="3199">
                <a:solidFill>
                  <a:schemeClr val="tx2"/>
                </a:solidFill>
              </a:defRPr>
            </a:lvl1pPr>
          </a:lstStyle>
          <a:p>
            <a:r>
              <a:rPr lang="en-US"/>
              <a:t>Main key point here</a:t>
            </a:r>
          </a:p>
        </p:txBody>
      </p:sp>
      <p:sp>
        <p:nvSpPr>
          <p:cNvPr id="5" name="Text Placeholder 26">
            <a:extLst>
              <a:ext uri="{FF2B5EF4-FFF2-40B4-BE49-F238E27FC236}">
                <a16:creationId xmlns:a16="http://schemas.microsoft.com/office/drawing/2014/main" id="{B6FFC798-0A25-41EF-9946-E74888704EB3}"/>
              </a:ext>
            </a:extLst>
          </p:cNvPr>
          <p:cNvSpPr>
            <a:spLocks noGrp="1"/>
          </p:cNvSpPr>
          <p:nvPr>
            <p:ph type="body" sz="quarter" idx="21" hasCustomPrompt="1"/>
          </p:nvPr>
        </p:nvSpPr>
        <p:spPr>
          <a:xfrm>
            <a:off x="1182294" y="4332246"/>
            <a:ext cx="4200808" cy="663575"/>
          </a:xfrm>
        </p:spPr>
        <p:txBody>
          <a:bodyPr>
            <a:noAutofit/>
          </a:bodyPr>
          <a:lstStyle>
            <a:lvl1pPr algn="ctr">
              <a:defRPr sz="1799" b="0">
                <a:solidFill>
                  <a:schemeClr val="tx2"/>
                </a:solidFill>
              </a:defRPr>
            </a:lvl1pPr>
          </a:lstStyle>
          <a:p>
            <a:pPr lvl="0"/>
            <a:r>
              <a:rPr lang="en-US"/>
              <a:t>Descriptor text</a:t>
            </a:r>
          </a:p>
        </p:txBody>
      </p:sp>
    </p:spTree>
    <p:extLst>
      <p:ext uri="{BB962C8B-B14F-4D97-AF65-F5344CB8AC3E}">
        <p14:creationId xmlns:p14="http://schemas.microsoft.com/office/powerpoint/2010/main" val="1552019791"/>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ata slide whi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A63108-01D5-41AB-9EF7-B337048006D0}"/>
              </a:ext>
            </a:extLst>
          </p:cNvPr>
          <p:cNvSpPr>
            <a:spLocks noGrp="1"/>
          </p:cNvSpPr>
          <p:nvPr>
            <p:ph type="title" hasCustomPrompt="1"/>
          </p:nvPr>
        </p:nvSpPr>
        <p:spPr>
          <a:xfrm>
            <a:off x="1348952" y="2500847"/>
            <a:ext cx="4187136" cy="1208557"/>
          </a:xfrm>
        </p:spPr>
        <p:txBody>
          <a:bodyPr anchor="ctr">
            <a:noAutofit/>
          </a:bodyPr>
          <a:lstStyle>
            <a:lvl1pPr algn="r">
              <a:defRPr sz="3199" baseline="0">
                <a:solidFill>
                  <a:schemeClr val="tx2"/>
                </a:solidFill>
              </a:defRPr>
            </a:lvl1pPr>
          </a:lstStyle>
          <a:p>
            <a:r>
              <a:rPr lang="en-US"/>
              <a:t>Data slide title</a:t>
            </a:r>
          </a:p>
        </p:txBody>
      </p:sp>
    </p:spTree>
    <p:extLst>
      <p:ext uri="{BB962C8B-B14F-4D97-AF65-F5344CB8AC3E}">
        <p14:creationId xmlns:p14="http://schemas.microsoft.com/office/powerpoint/2010/main" val="237345716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99ADB1-05D5-4EAD-9BF8-BCE2304A7465}"/>
              </a:ext>
            </a:extLst>
          </p:cNvPr>
          <p:cNvSpPr/>
          <p:nvPr userDrawn="1"/>
        </p:nvSpPr>
        <p:spPr>
          <a:xfrm>
            <a:off x="393294"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D5E8922E-C133-4E9D-8AE5-B9A88B509E38}"/>
              </a:ext>
            </a:extLst>
          </p:cNvPr>
          <p:cNvSpPr>
            <a:spLocks noGrp="1"/>
          </p:cNvSpPr>
          <p:nvPr>
            <p:ph type="body" sz="quarter" idx="19" hasCustomPrompt="1"/>
          </p:nvPr>
        </p:nvSpPr>
        <p:spPr>
          <a:xfrm>
            <a:off x="851248" y="3611880"/>
            <a:ext cx="2734859" cy="606582"/>
          </a:xfrm>
        </p:spPr>
        <p:txBody>
          <a:bodyPr anchor="t"/>
          <a:lstStyle>
            <a:lvl1pPr marL="117440" indent="-117440">
              <a:spcBef>
                <a:spcPts val="1200"/>
              </a:spcBef>
              <a:tabLst>
                <a:tab pos="117440" algn="l"/>
              </a:tabLst>
              <a:defRPr sz="1999"/>
            </a:lvl1pPr>
            <a:lvl2pPr marL="117440" indent="0">
              <a:buFontTx/>
              <a:buNone/>
              <a:defRPr/>
            </a:lvl2pPr>
            <a:lvl3pPr marL="117440" indent="0">
              <a:defRPr/>
            </a:lvl3pPr>
          </a:lstStyle>
          <a:p>
            <a:pPr lvl="1"/>
            <a:r>
              <a:rPr lang="en-US"/>
              <a:t>Author here</a:t>
            </a:r>
          </a:p>
        </p:txBody>
      </p:sp>
      <p:sp>
        <p:nvSpPr>
          <p:cNvPr id="5" name="Picture Placeholder 15">
            <a:extLst>
              <a:ext uri="{FF2B5EF4-FFF2-40B4-BE49-F238E27FC236}">
                <a16:creationId xmlns:a16="http://schemas.microsoft.com/office/drawing/2014/main" id="{F3114042-1628-4900-8364-5F3F4EA6D35E}"/>
              </a:ext>
            </a:extLst>
          </p:cNvPr>
          <p:cNvSpPr>
            <a:spLocks noGrp="1"/>
          </p:cNvSpPr>
          <p:nvPr>
            <p:ph type="pic" sz="quarter" idx="18"/>
          </p:nvPr>
        </p:nvSpPr>
        <p:spPr>
          <a:xfrm>
            <a:off x="4265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A6BF72BF-6CEF-4ADA-93C8-6FB4194A785F}"/>
              </a:ext>
            </a:extLst>
          </p:cNvPr>
          <p:cNvSpPr>
            <a:spLocks noGrp="1"/>
          </p:cNvSpPr>
          <p:nvPr>
            <p:ph type="title" hasCustomPrompt="1"/>
          </p:nvPr>
        </p:nvSpPr>
        <p:spPr>
          <a:xfrm>
            <a:off x="851247" y="841248"/>
            <a:ext cx="2734859" cy="2651760"/>
          </a:xfrm>
        </p:spPr>
        <p:txBody>
          <a:bodyPr anchor="b"/>
          <a:lstStyle>
            <a:lvl1pPr marL="117440" indent="-117440">
              <a:lnSpc>
                <a:spcPct val="100000"/>
              </a:lnSpc>
              <a:tabLst>
                <a:tab pos="117440" algn="l"/>
              </a:tabLst>
              <a:defRPr sz="1999" b="0"/>
            </a:lvl1pPr>
          </a:lstStyle>
          <a:p>
            <a:r>
              <a:rPr lang="en-US"/>
              <a:t>“	Add a quote here. Make sure to include closing quote mark.”</a:t>
            </a:r>
          </a:p>
        </p:txBody>
      </p:sp>
    </p:spTree>
    <p:extLst>
      <p:ext uri="{BB962C8B-B14F-4D97-AF65-F5344CB8AC3E}">
        <p14:creationId xmlns:p14="http://schemas.microsoft.com/office/powerpoint/2010/main" val="82024821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Key point left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96B7D-96F7-4EF1-83A2-1101BEEF3887}"/>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DD13D1E-7E64-42B7-8EA6-D800640A3B59}"/>
              </a:ext>
            </a:extLst>
          </p:cNvPr>
          <p:cNvSpPr>
            <a:spLocks noGrp="1"/>
          </p:cNvSpPr>
          <p:nvPr>
            <p:ph type="title" hasCustomPrompt="1"/>
          </p:nvPr>
        </p:nvSpPr>
        <p:spPr>
          <a:xfrm>
            <a:off x="776057" y="2353322"/>
            <a:ext cx="2864494" cy="1690242"/>
          </a:xfrm>
        </p:spPr>
        <p:txBody>
          <a:bodyPr anchor="ctr"/>
          <a:lstStyle>
            <a:lvl1pPr algn="ctr">
              <a:defRPr sz="3199">
                <a:solidFill>
                  <a:schemeClr val="bg1"/>
                </a:solidFill>
              </a:defRPr>
            </a:lvl1pPr>
          </a:lstStyle>
          <a:p>
            <a:r>
              <a:rPr lang="en-US"/>
              <a:t>Main key point here</a:t>
            </a:r>
          </a:p>
        </p:txBody>
      </p:sp>
      <p:sp>
        <p:nvSpPr>
          <p:cNvPr id="3" name="Picture Placeholder 15">
            <a:extLst>
              <a:ext uri="{FF2B5EF4-FFF2-40B4-BE49-F238E27FC236}">
                <a16:creationId xmlns:a16="http://schemas.microsoft.com/office/drawing/2014/main" id="{E1E31FCE-7759-4235-8803-6826C9DCEC70}"/>
              </a:ext>
            </a:extLst>
          </p:cNvPr>
          <p:cNvSpPr>
            <a:spLocks noGrp="1"/>
          </p:cNvSpPr>
          <p:nvPr>
            <p:ph type="pic" sz="quarter" idx="18"/>
          </p:nvPr>
        </p:nvSpPr>
        <p:spPr>
          <a:xfrm>
            <a:off x="4265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Tree>
    <p:extLst>
      <p:ext uri="{BB962C8B-B14F-4D97-AF65-F5344CB8AC3E}">
        <p14:creationId xmlns:p14="http://schemas.microsoft.com/office/powerpoint/2010/main" val="375406898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Key point left with imag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BB5963-55DB-4F7D-AC94-9569A8AAF26A}"/>
              </a:ext>
            </a:extLst>
          </p:cNvPr>
          <p:cNvSpPr/>
          <p:nvPr userDrawn="1"/>
        </p:nvSpPr>
        <p:spPr>
          <a:xfrm>
            <a:off x="393294"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B02D6BED-75CE-416C-9863-E3D67A09C80C}"/>
              </a:ext>
            </a:extLst>
          </p:cNvPr>
          <p:cNvSpPr>
            <a:spLocks noGrp="1"/>
          </p:cNvSpPr>
          <p:nvPr>
            <p:ph type="title" hasCustomPrompt="1"/>
          </p:nvPr>
        </p:nvSpPr>
        <p:spPr>
          <a:xfrm>
            <a:off x="776057" y="2353322"/>
            <a:ext cx="2864494" cy="1690242"/>
          </a:xfrm>
        </p:spPr>
        <p:txBody>
          <a:bodyPr anchor="ctr"/>
          <a:lstStyle>
            <a:lvl1pPr algn="ctr">
              <a:defRPr sz="3199">
                <a:solidFill>
                  <a:schemeClr val="accent2"/>
                </a:solidFill>
              </a:defRPr>
            </a:lvl1pPr>
          </a:lstStyle>
          <a:p>
            <a:r>
              <a:rPr lang="en-US"/>
              <a:t>Main key point here</a:t>
            </a:r>
          </a:p>
        </p:txBody>
      </p:sp>
      <p:sp>
        <p:nvSpPr>
          <p:cNvPr id="3" name="Picture Placeholder 15">
            <a:extLst>
              <a:ext uri="{FF2B5EF4-FFF2-40B4-BE49-F238E27FC236}">
                <a16:creationId xmlns:a16="http://schemas.microsoft.com/office/drawing/2014/main" id="{DCEB4E74-81FD-401B-B813-23E912D17772}"/>
              </a:ext>
            </a:extLst>
          </p:cNvPr>
          <p:cNvSpPr>
            <a:spLocks noGrp="1"/>
          </p:cNvSpPr>
          <p:nvPr>
            <p:ph type="pic" sz="quarter" idx="18"/>
          </p:nvPr>
        </p:nvSpPr>
        <p:spPr>
          <a:xfrm>
            <a:off x="4265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Tree>
    <p:extLst>
      <p:ext uri="{BB962C8B-B14F-4D97-AF65-F5344CB8AC3E}">
        <p14:creationId xmlns:p14="http://schemas.microsoft.com/office/powerpoint/2010/main" val="30080083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nfographic Lef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1167E6-91BB-4319-852F-02EF2DA543CE}"/>
              </a:ext>
            </a:extLst>
          </p:cNvPr>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69A642C1-A41C-40AD-BDFB-B8D181AC8784}"/>
              </a:ext>
            </a:extLst>
          </p:cNvPr>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12FD3486-B3F5-43BE-9108-5DEA0679272C}"/>
              </a:ext>
            </a:extLst>
          </p:cNvPr>
          <p:cNvSpPr/>
          <p:nvPr userDrawn="1"/>
        </p:nvSpPr>
        <p:spPr>
          <a:xfrm>
            <a:off x="-1"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535CA040-9CF0-49AA-B5D4-DC4BFA2479C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id="{3B4598AE-016B-45A4-877F-62C42E458969}"/>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tx2"/>
                </a:solidFill>
                <a:latin typeface="+mn-lt"/>
                <a:cs typeface="Arial" panose="020B0604020202020204" pitchFamily="34" charset="0"/>
              </a:rPr>
              <a:t>©2024 CVS Health and/or one of its affiliates. Confidential and proprietary.</a:t>
            </a:r>
          </a:p>
        </p:txBody>
      </p:sp>
      <p:pic>
        <p:nvPicPr>
          <p:cNvPr id="2" name="Picture 1">
            <a:extLst>
              <a:ext uri="{FF2B5EF4-FFF2-40B4-BE49-F238E27FC236}">
                <a16:creationId xmlns:a16="http://schemas.microsoft.com/office/drawing/2014/main" id="{4CB18007-4F64-2AA3-FA42-148120DF76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2886083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Key poin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75D67C-2BF7-49B0-848A-B3B00A9D33BF}"/>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5FFA46B7-5841-498B-82BA-189426FD5A3C}"/>
              </a:ext>
            </a:extLst>
          </p:cNvPr>
          <p:cNvSpPr>
            <a:spLocks noGrp="1"/>
          </p:cNvSpPr>
          <p:nvPr>
            <p:ph type="title" hasCustomPrompt="1"/>
          </p:nvPr>
        </p:nvSpPr>
        <p:spPr>
          <a:xfrm>
            <a:off x="776057" y="2353322"/>
            <a:ext cx="2864494" cy="1690242"/>
          </a:xfrm>
        </p:spPr>
        <p:txBody>
          <a:bodyPr anchor="ctr"/>
          <a:lstStyle>
            <a:lvl1pPr algn="ctr">
              <a:defRPr sz="3199">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A6F1E52-8E2E-4152-9F15-10C9CCB20146}"/>
              </a:ext>
            </a:extLst>
          </p:cNvPr>
          <p:cNvSpPr/>
          <p:nvPr userDrawn="1"/>
        </p:nvSpPr>
        <p:spPr>
          <a:xfrm>
            <a:off x="4265294"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989792698"/>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Key point lef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A5CA1F-4240-4602-9BCE-C5A4DD7D03C9}"/>
              </a:ext>
            </a:extLst>
          </p:cNvPr>
          <p:cNvSpPr/>
          <p:nvPr userDrawn="1"/>
        </p:nvSpPr>
        <p:spPr>
          <a:xfrm>
            <a:off x="393294" y="384048"/>
            <a:ext cx="3639312" cy="5724144"/>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2B703BF-57D7-44B0-A2A6-42286624F999}"/>
              </a:ext>
            </a:extLst>
          </p:cNvPr>
          <p:cNvSpPr>
            <a:spLocks noGrp="1"/>
          </p:cNvSpPr>
          <p:nvPr>
            <p:ph type="title" hasCustomPrompt="1"/>
          </p:nvPr>
        </p:nvSpPr>
        <p:spPr>
          <a:xfrm>
            <a:off x="776057" y="2353322"/>
            <a:ext cx="2864494" cy="1690242"/>
          </a:xfrm>
        </p:spPr>
        <p:txBody>
          <a:bodyPr anchor="ctr"/>
          <a:lstStyle>
            <a:lvl1pPr algn="ctr">
              <a:defRPr sz="3199">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DB03DA0-A7BD-4BF3-A74D-74FF41083AA4}"/>
              </a:ext>
            </a:extLst>
          </p:cNvPr>
          <p:cNvSpPr/>
          <p:nvPr userDrawn="1"/>
        </p:nvSpPr>
        <p:spPr>
          <a:xfrm>
            <a:off x="4265294"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175553388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Key point right with image">
    <p:spTree>
      <p:nvGrpSpPr>
        <p:cNvPr id="1" name=""/>
        <p:cNvGrpSpPr/>
        <p:nvPr/>
      </p:nvGrpSpPr>
      <p:grpSpPr>
        <a:xfrm>
          <a:off x="0" y="0"/>
          <a:ext cx="0" cy="0"/>
          <a:chOff x="0" y="0"/>
          <a:chExt cx="0" cy="0"/>
        </a:xfrm>
      </p:grpSpPr>
      <p:sp>
        <p:nvSpPr>
          <p:cNvPr id="10" name="Picture Placeholder 15"/>
          <p:cNvSpPr>
            <a:spLocks noGrp="1"/>
          </p:cNvSpPr>
          <p:nvPr>
            <p:ph type="pic" sz="quarter" idx="18"/>
          </p:nvPr>
        </p:nvSpPr>
        <p:spPr>
          <a:xfrm>
            <a:off x="393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8" name="Rectangle 7"/>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1FF0497-F9C8-4016-899B-3B35773D1F9F}"/>
              </a:ext>
            </a:extLst>
          </p:cNvPr>
          <p:cNvSpPr>
            <a:spLocks noGrp="1"/>
          </p:cNvSpPr>
          <p:nvPr>
            <p:ph type="title" hasCustomPrompt="1"/>
          </p:nvPr>
        </p:nvSpPr>
        <p:spPr>
          <a:xfrm>
            <a:off x="8568986" y="2353322"/>
            <a:ext cx="2864494" cy="1690242"/>
          </a:xfrm>
        </p:spPr>
        <p:txBody>
          <a:bodyPr anchor="ctr"/>
          <a:lstStyle>
            <a:lvl1pPr algn="ctr">
              <a:defRPr sz="3199">
                <a:solidFill>
                  <a:schemeClr val="bg1"/>
                </a:solidFill>
              </a:defRPr>
            </a:lvl1pPr>
          </a:lstStyle>
          <a:p>
            <a:r>
              <a:rPr lang="en-US"/>
              <a:t>Main key point here</a:t>
            </a:r>
          </a:p>
        </p:txBody>
      </p:sp>
    </p:spTree>
    <p:extLst>
      <p:ext uri="{BB962C8B-B14F-4D97-AF65-F5344CB8AC3E}">
        <p14:creationId xmlns:p14="http://schemas.microsoft.com/office/powerpoint/2010/main" val="241086677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Key point right with image 2">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FCC6671F-C7F4-4670-B18C-6C0DEC86BD84}"/>
              </a:ext>
            </a:extLst>
          </p:cNvPr>
          <p:cNvSpPr>
            <a:spLocks noGrp="1"/>
          </p:cNvSpPr>
          <p:nvPr>
            <p:ph type="pic" sz="quarter" idx="18"/>
          </p:nvPr>
        </p:nvSpPr>
        <p:spPr>
          <a:xfrm>
            <a:off x="393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4" name="Rectangle 3">
            <a:extLst>
              <a:ext uri="{FF2B5EF4-FFF2-40B4-BE49-F238E27FC236}">
                <a16:creationId xmlns:a16="http://schemas.microsoft.com/office/drawing/2014/main" id="{199F17DB-23BC-4547-8F26-EF60DE5F906A}"/>
              </a:ext>
            </a:extLst>
          </p:cNvPr>
          <p:cNvSpPr/>
          <p:nvPr userDrawn="1"/>
        </p:nvSpPr>
        <p:spPr>
          <a:xfrm>
            <a:off x="8167719"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398F8E1-81C5-43DF-9E44-7560787FBD43}"/>
              </a:ext>
            </a:extLst>
          </p:cNvPr>
          <p:cNvSpPr>
            <a:spLocks noGrp="1"/>
          </p:cNvSpPr>
          <p:nvPr>
            <p:ph type="title" hasCustomPrompt="1"/>
          </p:nvPr>
        </p:nvSpPr>
        <p:spPr>
          <a:xfrm>
            <a:off x="8568986" y="2353322"/>
            <a:ext cx="2864494" cy="1690242"/>
          </a:xfrm>
        </p:spPr>
        <p:txBody>
          <a:bodyPr anchor="ctr"/>
          <a:lstStyle>
            <a:lvl1pPr algn="ctr">
              <a:defRPr sz="3199">
                <a:solidFill>
                  <a:schemeClr val="accent2"/>
                </a:solidFill>
              </a:defRPr>
            </a:lvl1pPr>
          </a:lstStyle>
          <a:p>
            <a:r>
              <a:rPr lang="en-US"/>
              <a:t>Main key point here</a:t>
            </a:r>
          </a:p>
        </p:txBody>
      </p:sp>
    </p:spTree>
    <p:extLst>
      <p:ext uri="{BB962C8B-B14F-4D97-AF65-F5344CB8AC3E}">
        <p14:creationId xmlns:p14="http://schemas.microsoft.com/office/powerpoint/2010/main" val="3810621428"/>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Key point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A90D6A-6A50-4593-8B6E-4ED03D36A1ED}"/>
              </a:ext>
            </a:extLst>
          </p:cNvPr>
          <p:cNvSpPr/>
          <p:nvPr userDrawn="1"/>
        </p:nvSpPr>
        <p:spPr>
          <a:xfrm>
            <a:off x="395726"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4" name="Rectangle 3">
            <a:extLst>
              <a:ext uri="{FF2B5EF4-FFF2-40B4-BE49-F238E27FC236}">
                <a16:creationId xmlns:a16="http://schemas.microsoft.com/office/drawing/2014/main" id="{06AA8204-C754-4229-95F2-FEC283A55893}"/>
              </a:ext>
            </a:extLst>
          </p:cNvPr>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F226EF1E-6A37-420A-83BE-9C74A6B91F27}"/>
              </a:ext>
            </a:extLst>
          </p:cNvPr>
          <p:cNvSpPr>
            <a:spLocks noGrp="1"/>
          </p:cNvSpPr>
          <p:nvPr>
            <p:ph type="title" hasCustomPrompt="1"/>
          </p:nvPr>
        </p:nvSpPr>
        <p:spPr>
          <a:xfrm>
            <a:off x="8568986" y="2353322"/>
            <a:ext cx="2864494" cy="1690242"/>
          </a:xfrm>
        </p:spPr>
        <p:txBody>
          <a:bodyPr anchor="ctr"/>
          <a:lstStyle>
            <a:lvl1pPr algn="ctr">
              <a:defRPr sz="3199">
                <a:solidFill>
                  <a:schemeClr val="bg1"/>
                </a:solidFill>
              </a:defRPr>
            </a:lvl1pPr>
          </a:lstStyle>
          <a:p>
            <a:r>
              <a:rPr lang="en-US"/>
              <a:t>Main key point here</a:t>
            </a:r>
          </a:p>
        </p:txBody>
      </p:sp>
    </p:spTree>
    <p:extLst>
      <p:ext uri="{BB962C8B-B14F-4D97-AF65-F5344CB8AC3E}">
        <p14:creationId xmlns:p14="http://schemas.microsoft.com/office/powerpoint/2010/main" val="1860813934"/>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Key point righ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40FFE4-780F-4222-BA51-09AE48A28E65}"/>
              </a:ext>
            </a:extLst>
          </p:cNvPr>
          <p:cNvSpPr/>
          <p:nvPr userDrawn="1"/>
        </p:nvSpPr>
        <p:spPr>
          <a:xfrm>
            <a:off x="395726"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4" name="Rectangle 3">
            <a:extLst>
              <a:ext uri="{FF2B5EF4-FFF2-40B4-BE49-F238E27FC236}">
                <a16:creationId xmlns:a16="http://schemas.microsoft.com/office/drawing/2014/main" id="{3557BBCE-FDD7-4343-8444-F778BEB9D51D}"/>
              </a:ext>
            </a:extLst>
          </p:cNvPr>
          <p:cNvSpPr/>
          <p:nvPr userDrawn="1"/>
        </p:nvSpPr>
        <p:spPr>
          <a:xfrm>
            <a:off x="8167719" y="384048"/>
            <a:ext cx="3639312" cy="5724144"/>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8112E2D-F841-45D5-A43B-74AF1EE0D842}"/>
              </a:ext>
            </a:extLst>
          </p:cNvPr>
          <p:cNvSpPr>
            <a:spLocks noGrp="1"/>
          </p:cNvSpPr>
          <p:nvPr>
            <p:ph type="title" hasCustomPrompt="1"/>
          </p:nvPr>
        </p:nvSpPr>
        <p:spPr>
          <a:xfrm>
            <a:off x="8568986" y="2353322"/>
            <a:ext cx="2864494" cy="1690242"/>
          </a:xfrm>
        </p:spPr>
        <p:txBody>
          <a:bodyPr anchor="ctr"/>
          <a:lstStyle>
            <a:lvl1pPr algn="ctr">
              <a:defRPr sz="3199">
                <a:solidFill>
                  <a:schemeClr val="bg1"/>
                </a:solidFill>
              </a:defRPr>
            </a:lvl1pPr>
          </a:lstStyle>
          <a:p>
            <a:r>
              <a:rPr lang="en-US"/>
              <a:t>Main key point here</a:t>
            </a:r>
          </a:p>
        </p:txBody>
      </p:sp>
    </p:spTree>
    <p:extLst>
      <p:ext uri="{BB962C8B-B14F-4D97-AF65-F5344CB8AC3E}">
        <p14:creationId xmlns:p14="http://schemas.microsoft.com/office/powerpoint/2010/main" val="271012191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4882"/>
            <a:ext cx="8588453" cy="3987745"/>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baseline="0"/>
            </a:lvl6pPr>
            <a:lvl7pPr marL="856993" indent="-174573">
              <a:spcBef>
                <a:spcPts val="600"/>
              </a:spcBef>
              <a:buFont typeface="Arial" panose="020B0604020202020204" pitchFamily="34" charset="0"/>
              <a:buChar char="•"/>
              <a:defRPr sz="1500" baseline="0">
                <a:solidFill>
                  <a:schemeClr val="tx2"/>
                </a:solidFill>
              </a:defRPr>
            </a:lvl7pPr>
            <a:lvl8pPr marL="1029979" indent="-172986">
              <a:spcBef>
                <a:spcPts val="600"/>
              </a:spcBef>
              <a:buFont typeface="Arial" panose="020B0604020202020204" pitchFamily="34" charset="0"/>
              <a:buChar char="–"/>
              <a:defRPr sz="1500" baseline="0">
                <a:solidFill>
                  <a:schemeClr val="tx2"/>
                </a:solidFill>
              </a:defRPr>
            </a:lvl8pPr>
            <a:lvl9pPr marL="1202964" indent="-172986">
              <a:spcBef>
                <a:spcPts val="600"/>
              </a:spcBef>
              <a:buFont typeface="Arial" panose="020B0604020202020204" pitchFamily="34" charset="0"/>
              <a:buChar char="•"/>
              <a:defRPr sz="15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03950605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6585"/>
            <a:ext cx="8588453" cy="3977640"/>
          </a:xfrm>
        </p:spPr>
        <p:txBody>
          <a:bodyPr/>
          <a:lstStyle>
            <a:lvl1pPr>
              <a:defRPr sz="1500" cap="none" baseline="0">
                <a:solidFill>
                  <a:schemeClr val="tx2"/>
                </a:solidFill>
              </a:defRPr>
            </a:lvl1pPr>
            <a:lvl2pPr marL="171399" indent="-171399">
              <a:defRPr sz="1500">
                <a:solidFill>
                  <a:schemeClr val="tx2"/>
                </a:solidFill>
              </a:defRPr>
            </a:lvl2pPr>
            <a:lvl3pPr marL="347559" indent="-176160">
              <a:spcBef>
                <a:spcPts val="600"/>
              </a:spcBef>
              <a:buFont typeface="Arial" panose="020B0604020202020204" pitchFamily="34" charset="0"/>
              <a:buChar char="–"/>
              <a:defRPr sz="1500">
                <a:solidFill>
                  <a:schemeClr val="tx2"/>
                </a:solidFill>
              </a:defRPr>
            </a:lvl3pPr>
            <a:lvl4pPr marL="509435" indent="-161876">
              <a:spcBef>
                <a:spcPts val="600"/>
              </a:spcBef>
              <a:defRPr sz="1500">
                <a:solidFill>
                  <a:schemeClr val="tx2"/>
                </a:solidFill>
              </a:defRPr>
            </a:lvl4pPr>
            <a:lvl5pPr marL="682420" indent="-172986">
              <a:spcBef>
                <a:spcPts val="600"/>
              </a:spcBef>
              <a:defRPr sz="1500">
                <a:solidFill>
                  <a:schemeClr val="tx2"/>
                </a:solidFill>
              </a:defRPr>
            </a:lvl5pPr>
            <a:lvl6pPr marL="856993" indent="-174573">
              <a:defRPr sz="1500"/>
            </a:lvl6pPr>
            <a:lvl7pPr marL="1029979" indent="-172986">
              <a:spcBef>
                <a:spcPts val="600"/>
              </a:spcBef>
              <a:buFont typeface="Arial" panose="020B0604020202020204" pitchFamily="34" charset="0"/>
              <a:buChar char="–"/>
              <a:defRPr sz="1500" baseline="0">
                <a:solidFill>
                  <a:schemeClr val="tx2"/>
                </a:solidFill>
              </a:defRPr>
            </a:lvl7pPr>
            <a:lvl8pPr marL="1202964" indent="-174573">
              <a:spcBef>
                <a:spcPts val="600"/>
              </a:spcBef>
              <a:buFont typeface="Arial" panose="020B0604020202020204" pitchFamily="34" charset="0"/>
              <a:buChar char="•"/>
              <a:defRPr sz="1500">
                <a:solidFill>
                  <a:schemeClr val="tx2"/>
                </a:solidFill>
              </a:defRPr>
            </a:lvl8pPr>
            <a:lvl9pPr marL="1377537" indent="-174573">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9450464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lvl1pPr>
          </a:lstStyle>
          <a:p>
            <a:r>
              <a:rPr lang="en-US"/>
              <a:t>Click to add title for two-column layout</a:t>
            </a:r>
          </a:p>
        </p:txBody>
      </p:sp>
      <p:sp>
        <p:nvSpPr>
          <p:cNvPr id="5" name="Content Placeholder 2"/>
          <p:cNvSpPr>
            <a:spLocks noGrp="1"/>
          </p:cNvSpPr>
          <p:nvPr>
            <p:ph idx="15" hasCustomPrompt="1"/>
          </p:nvPr>
        </p:nvSpPr>
        <p:spPr bwMode="gray">
          <a:xfrm>
            <a:off x="557929" y="1773937"/>
            <a:ext cx="5030510" cy="3984133"/>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baseline="0"/>
            </a:lvl6pPr>
            <a:lvl7pPr marL="856993" indent="-174573">
              <a:spcBef>
                <a:spcPts val="600"/>
              </a:spcBef>
              <a:buFont typeface="Arial" panose="020B0604020202020204" pitchFamily="34" charset="0"/>
              <a:buChar char="•"/>
              <a:defRPr sz="1600">
                <a:solidFill>
                  <a:schemeClr val="tx2"/>
                </a:solidFill>
              </a:defRPr>
            </a:lvl7pPr>
            <a:lvl8pPr marL="1029979" indent="-172986">
              <a:spcBef>
                <a:spcPts val="600"/>
              </a:spcBef>
              <a:buFont typeface="Arial" panose="020B0604020202020204" pitchFamily="34" charset="0"/>
              <a:buChar char="–"/>
              <a:defRPr sz="1600">
                <a:solidFill>
                  <a:schemeClr val="tx2"/>
                </a:solidFill>
              </a:defRPr>
            </a:lvl8pPr>
            <a:lvl9pPr marL="1202964" indent="-172986">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6" name="Content Placeholder 2"/>
          <p:cNvSpPr>
            <a:spLocks noGrp="1"/>
          </p:cNvSpPr>
          <p:nvPr>
            <p:ph idx="16" hasCustomPrompt="1"/>
          </p:nvPr>
        </p:nvSpPr>
        <p:spPr bwMode="gray">
          <a:xfrm>
            <a:off x="6393321" y="1773937"/>
            <a:ext cx="5030510" cy="3984133"/>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baseline="0"/>
            </a:lvl6pPr>
            <a:lvl7pPr marL="856993" indent="-174573">
              <a:spcBef>
                <a:spcPts val="600"/>
              </a:spcBef>
              <a:buFont typeface="Arial" panose="020B0604020202020204" pitchFamily="34" charset="0"/>
              <a:buChar char="•"/>
              <a:defRPr sz="1600">
                <a:solidFill>
                  <a:schemeClr val="tx2"/>
                </a:solidFill>
              </a:defRPr>
            </a:lvl7pPr>
            <a:lvl8pPr marL="856993" indent="0">
              <a:spcBef>
                <a:spcPts val="600"/>
              </a:spcBef>
              <a:buFont typeface="Arial" panose="020B0604020202020204" pitchFamily="34" charset="0"/>
              <a:buNone/>
              <a:defRPr sz="1600">
                <a:solidFill>
                  <a:schemeClr val="tx2"/>
                </a:solidFill>
              </a:defRPr>
            </a:lvl8pPr>
            <a:lvl9pPr marL="1202964" indent="-172986">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endParaRPr lang="en-US"/>
          </a:p>
        </p:txBody>
      </p:sp>
    </p:spTree>
    <p:extLst>
      <p:ext uri="{BB962C8B-B14F-4D97-AF65-F5344CB8AC3E}">
        <p14:creationId xmlns:p14="http://schemas.microsoft.com/office/powerpoint/2010/main" val="55398677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three-column layout</a:t>
            </a:r>
          </a:p>
        </p:txBody>
      </p:sp>
      <p:sp>
        <p:nvSpPr>
          <p:cNvPr id="6" name="Content Placeholder 2"/>
          <p:cNvSpPr>
            <a:spLocks noGrp="1"/>
          </p:cNvSpPr>
          <p:nvPr>
            <p:ph idx="15" hasCustomPrompt="1"/>
          </p:nvPr>
        </p:nvSpPr>
        <p:spPr bwMode="gray">
          <a:xfrm>
            <a:off x="570062" y="1773936"/>
            <a:ext cx="3461080" cy="3975080"/>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a:lvl6pPr>
            <a:lvl7pPr marL="856993" indent="-174573">
              <a:spcBef>
                <a:spcPts val="600"/>
              </a:spcBef>
              <a:buFont typeface="Arial" panose="020B0604020202020204" pitchFamily="34" charset="0"/>
              <a:buChar char="•"/>
              <a:defRPr sz="1600">
                <a:solidFill>
                  <a:schemeClr val="tx2"/>
                </a:solidFill>
              </a:defRPr>
            </a:lvl7pPr>
            <a:lvl8pPr marL="1029979" indent="-172986">
              <a:spcBef>
                <a:spcPts val="600"/>
              </a:spcBef>
              <a:buFont typeface="Arial" panose="020B0604020202020204" pitchFamily="34" charset="0"/>
              <a:buChar char="–"/>
              <a:defRPr sz="1600">
                <a:solidFill>
                  <a:schemeClr val="tx2"/>
                </a:solidFill>
              </a:defRPr>
            </a:lvl8pPr>
            <a:lvl9pPr marL="1202964" indent="-172986">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2"/>
          <p:cNvSpPr>
            <a:spLocks noGrp="1"/>
          </p:cNvSpPr>
          <p:nvPr>
            <p:ph idx="16" hasCustomPrompt="1"/>
          </p:nvPr>
        </p:nvSpPr>
        <p:spPr bwMode="gray">
          <a:xfrm>
            <a:off x="4362278" y="1773936"/>
            <a:ext cx="3461080" cy="3975080"/>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baseline="0"/>
            </a:lvl6pPr>
            <a:lvl7pPr marL="856993" indent="-174573">
              <a:spcBef>
                <a:spcPts val="600"/>
              </a:spcBef>
              <a:buFont typeface="Arial" panose="020B0604020202020204" pitchFamily="34" charset="0"/>
              <a:buChar char="•"/>
              <a:defRPr sz="1600">
                <a:solidFill>
                  <a:schemeClr val="tx2"/>
                </a:solidFill>
              </a:defRPr>
            </a:lvl7pPr>
            <a:lvl8pPr marL="1029979" indent="-172986">
              <a:spcBef>
                <a:spcPts val="600"/>
              </a:spcBef>
              <a:buFont typeface="Arial" panose="020B0604020202020204" pitchFamily="34" charset="0"/>
              <a:buChar char="–"/>
              <a:defRPr sz="1600">
                <a:solidFill>
                  <a:schemeClr val="tx2"/>
                </a:solidFill>
              </a:defRPr>
            </a:lvl8pPr>
            <a:lvl9pPr marL="1202964" indent="-174573">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2"/>
          <p:cNvSpPr>
            <a:spLocks noGrp="1"/>
          </p:cNvSpPr>
          <p:nvPr>
            <p:ph idx="17" hasCustomPrompt="1"/>
          </p:nvPr>
        </p:nvSpPr>
        <p:spPr bwMode="gray">
          <a:xfrm>
            <a:off x="8154491" y="1773936"/>
            <a:ext cx="3461080" cy="3975080"/>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a:lvl6pPr>
            <a:lvl7pPr marL="682420" indent="0">
              <a:spcBef>
                <a:spcPts val="600"/>
              </a:spcBef>
              <a:buFont typeface="Arial" panose="020B0604020202020204" pitchFamily="34" charset="0"/>
              <a:buNone/>
              <a:defRPr sz="1600">
                <a:solidFill>
                  <a:schemeClr val="tx2"/>
                </a:solidFill>
              </a:defRPr>
            </a:lvl7pPr>
            <a:lvl8pPr marL="1029979" indent="-172986">
              <a:spcBef>
                <a:spcPts val="600"/>
              </a:spcBef>
              <a:buFont typeface="Arial" panose="020B0604020202020204" pitchFamily="34" charset="0"/>
              <a:buChar char="–"/>
              <a:defRPr sz="1600">
                <a:solidFill>
                  <a:schemeClr val="tx2"/>
                </a:solidFill>
              </a:defRPr>
            </a:lvl8pPr>
            <a:lvl9pPr marL="1202964" indent="-174573">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5038259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1764792"/>
            <a:ext cx="4701240" cy="1463040"/>
          </a:xfrm>
        </p:spPr>
        <p:txBody>
          <a:bodyPr rIns="0" anchor="b"/>
          <a:lstStyle>
            <a:lvl1pPr marL="171450" indent="-171450">
              <a:lnSpc>
                <a:spcPct val="95000"/>
              </a:lnSpc>
              <a:tabLst>
                <a:tab pos="171450" algn="l"/>
              </a:tabLst>
              <a:defRPr>
                <a:solidFill>
                  <a:schemeClr val="tx2"/>
                </a:solidFill>
              </a:defRPr>
            </a:lvl1pPr>
          </a:lstStyle>
          <a:p>
            <a:r>
              <a:rPr lang="en-US"/>
              <a:t>“	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713418" y="3590383"/>
            <a:ext cx="4573191" cy="161925"/>
          </a:xfrm>
          <a:prstGeom prst="rect">
            <a:avLst/>
          </a:prstGeom>
          <a:noFill/>
        </p:spPr>
        <p:txBody>
          <a:bodyPr>
            <a:noAutofit/>
          </a:bodyPr>
          <a:lstStyle>
            <a:lvl1pPr>
              <a:defRPr sz="1300" cap="none" baseline="0">
                <a:solidFill>
                  <a:schemeClr val="tx2"/>
                </a:solidFill>
              </a:defRPr>
            </a:lvl1pPr>
          </a:lstStyle>
          <a:p>
            <a:pPr lvl="0"/>
            <a:r>
              <a:rPr lang="en-US"/>
              <a:t>Click to add author</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5C21479B-88BC-46B4-90DB-3F9721D742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9E3B51F8-BBA2-6431-1208-C1175BCD73C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87927629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73846"/>
            <a:ext cx="2506109" cy="3988781"/>
          </a:xfrm>
        </p:spPr>
        <p:txBody>
          <a:bodyPr vert="horz" lIns="0" tIns="0" rIns="0" bIns="0" rtlCol="0">
            <a:noAutofit/>
          </a:bodyPr>
          <a:lstStyle>
            <a:lvl1pPr>
              <a:buClr>
                <a:schemeClr val="tx1"/>
              </a:buClr>
              <a:defRPr lang="en-US" sz="1999" b="1" cap="none" baseline="0" dirty="0" smtClean="0">
                <a:solidFill>
                  <a:schemeClr val="tx2"/>
                </a:solidFill>
              </a:defRPr>
            </a:lvl1pPr>
            <a:lvl2pPr marL="0" indent="0">
              <a:buClr>
                <a:schemeClr val="tx1"/>
              </a:buClr>
              <a:buNone/>
              <a:defRPr lang="en-US" sz="1500" dirty="0" smtClean="0">
                <a:solidFill>
                  <a:schemeClr val="tx2"/>
                </a:solidFill>
              </a:defRPr>
            </a:lvl2pPr>
            <a:lvl3pPr marL="174573" indent="-174573">
              <a:spcBef>
                <a:spcPts val="1200"/>
              </a:spcBef>
              <a:buClr>
                <a:schemeClr val="tx1"/>
              </a:buClr>
              <a:buFont typeface="Arial" panose="020B0604020202020204" pitchFamily="34" charset="0"/>
              <a:buChar char="•"/>
              <a:defRPr lang="en-US" sz="1500" dirty="0" smtClean="0">
                <a:solidFill>
                  <a:schemeClr val="tx2"/>
                </a:solidFill>
              </a:defRPr>
            </a:lvl3pPr>
            <a:lvl4pPr marL="347559" indent="-172986">
              <a:buClr>
                <a:schemeClr val="tx1"/>
              </a:buClr>
              <a:buFont typeface="Arial" panose="020B0604020202020204" pitchFamily="34" charset="0"/>
              <a:buChar char="–"/>
              <a:defRPr lang="en-US" sz="1500" dirty="0" smtClean="0">
                <a:solidFill>
                  <a:schemeClr val="tx2"/>
                </a:solidFill>
              </a:defRPr>
            </a:lvl4pPr>
            <a:lvl5pPr marL="511022" indent="-163464">
              <a:buClr>
                <a:schemeClr val="tx1"/>
              </a:buClr>
              <a:buFont typeface="Arial" panose="020B0604020202020204" pitchFamily="34" charset="0"/>
              <a:buChar char="•"/>
              <a:defRPr lang="en-US" sz="1500" dirty="0">
                <a:solidFill>
                  <a:schemeClr val="tx2"/>
                </a:solidFill>
              </a:defRPr>
            </a:lvl5pPr>
            <a:lvl6pPr marL="685594" indent="-174573">
              <a:buClr>
                <a:schemeClr val="tx1"/>
              </a:buClr>
              <a:buFont typeface="Arial" panose="020B0604020202020204" pitchFamily="34" charset="0"/>
              <a:buChar char="–"/>
              <a:defRPr sz="15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3"/>
          <p:cNvSpPr>
            <a:spLocks noGrp="1"/>
          </p:cNvSpPr>
          <p:nvPr>
            <p:ph sz="half" idx="2" hasCustomPrompt="1"/>
          </p:nvPr>
        </p:nvSpPr>
        <p:spPr bwMode="gray">
          <a:xfrm>
            <a:off x="3406744" y="1773846"/>
            <a:ext cx="2506109" cy="3988781"/>
          </a:xfrm>
        </p:spPr>
        <p:txBody>
          <a:bodyPr vert="horz" lIns="0" tIns="0" rIns="0" bIns="0" rtlCol="0">
            <a:noAutofit/>
          </a:bodyPr>
          <a:lstStyle>
            <a:lvl1pPr>
              <a:buClr>
                <a:schemeClr val="tx1"/>
              </a:buClr>
              <a:defRPr lang="en-US" sz="1999" b="1" cap="none" baseline="0" dirty="0" smtClean="0">
                <a:solidFill>
                  <a:schemeClr val="tx2"/>
                </a:solidFill>
              </a:defRPr>
            </a:lvl1pPr>
            <a:lvl2pPr marL="0" indent="0">
              <a:buClr>
                <a:schemeClr val="tx1"/>
              </a:buClr>
              <a:buNone/>
              <a:defRPr lang="en-US" sz="1500" dirty="0" smtClean="0">
                <a:solidFill>
                  <a:schemeClr val="tx2"/>
                </a:solidFill>
              </a:defRPr>
            </a:lvl2pPr>
            <a:lvl3pPr marL="174573" indent="-174573">
              <a:spcBef>
                <a:spcPts val="1200"/>
              </a:spcBef>
              <a:buClr>
                <a:schemeClr val="tx1"/>
              </a:buClr>
              <a:buFont typeface="Arial" panose="020B0604020202020204" pitchFamily="34" charset="0"/>
              <a:buChar char="•"/>
              <a:defRPr lang="en-US" sz="1500" dirty="0" smtClean="0">
                <a:solidFill>
                  <a:schemeClr val="tx2"/>
                </a:solidFill>
              </a:defRPr>
            </a:lvl3pPr>
            <a:lvl4pPr marL="347559" indent="-172986">
              <a:buClr>
                <a:schemeClr val="tx1"/>
              </a:buClr>
              <a:buFont typeface="Arial" panose="020B0604020202020204" pitchFamily="34" charset="0"/>
              <a:buChar char="–"/>
              <a:defRPr lang="en-US" sz="1500" dirty="0" smtClean="0">
                <a:solidFill>
                  <a:schemeClr val="tx2"/>
                </a:solidFill>
              </a:defRPr>
            </a:lvl4pPr>
            <a:lvl5pPr marL="511022" indent="-163464">
              <a:buClr>
                <a:schemeClr val="tx1"/>
              </a:buClr>
              <a:buFont typeface="Arial" panose="020B0604020202020204" pitchFamily="34" charset="0"/>
              <a:buChar char="•"/>
              <a:defRPr lang="en-US" sz="1500" baseline="0" dirty="0">
                <a:solidFill>
                  <a:schemeClr val="tx2"/>
                </a:solidFill>
              </a:defRPr>
            </a:lvl5pPr>
            <a:lvl6pPr marL="685594" indent="-174573">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p:cNvSpPr>
            <a:spLocks noGrp="1"/>
          </p:cNvSpPr>
          <p:nvPr>
            <p:ph sz="half" idx="18" hasCustomPrompt="1"/>
          </p:nvPr>
        </p:nvSpPr>
        <p:spPr bwMode="gray">
          <a:xfrm>
            <a:off x="6255558" y="1773846"/>
            <a:ext cx="2506109" cy="3988781"/>
          </a:xfrm>
        </p:spPr>
        <p:txBody>
          <a:bodyPr vert="horz" lIns="0" tIns="0" rIns="0" bIns="0" rtlCol="0">
            <a:noAutofit/>
          </a:bodyPr>
          <a:lstStyle>
            <a:lvl1pPr>
              <a:buClr>
                <a:schemeClr val="tx1"/>
              </a:buClr>
              <a:defRPr lang="en-US" sz="1999" b="1" cap="none" baseline="0" dirty="0" smtClean="0">
                <a:solidFill>
                  <a:schemeClr val="tx2"/>
                </a:solidFill>
              </a:defRPr>
            </a:lvl1pPr>
            <a:lvl2pPr marL="0" indent="0" algn="l">
              <a:buClr>
                <a:schemeClr val="tx1"/>
              </a:buClr>
              <a:buNone/>
              <a:defRPr lang="en-US" sz="1500" dirty="0" smtClean="0">
                <a:solidFill>
                  <a:schemeClr val="tx2"/>
                </a:solidFill>
              </a:defRPr>
            </a:lvl2pPr>
            <a:lvl3pPr marL="174573" indent="-174573">
              <a:spcBef>
                <a:spcPts val="1200"/>
              </a:spcBef>
              <a:buClr>
                <a:schemeClr val="tx1"/>
              </a:buClr>
              <a:buFont typeface="Arial" panose="020B0604020202020204" pitchFamily="34" charset="0"/>
              <a:buChar char="•"/>
              <a:defRPr lang="en-US" sz="1500" dirty="0" smtClean="0">
                <a:solidFill>
                  <a:schemeClr val="tx2"/>
                </a:solidFill>
              </a:defRPr>
            </a:lvl3pPr>
            <a:lvl4pPr marL="347559" indent="-172986">
              <a:buClr>
                <a:schemeClr val="tx1"/>
              </a:buClr>
              <a:buFont typeface="Arial" panose="020B0604020202020204" pitchFamily="34" charset="0"/>
              <a:buChar char="–"/>
              <a:defRPr lang="en-US" sz="1500" dirty="0" smtClean="0">
                <a:solidFill>
                  <a:schemeClr val="tx2"/>
                </a:solidFill>
              </a:defRPr>
            </a:lvl4pPr>
            <a:lvl5pPr marL="511022" indent="-165050">
              <a:buClr>
                <a:schemeClr val="tx1"/>
              </a:buClr>
              <a:buFont typeface="Arial" panose="020B0604020202020204" pitchFamily="34" charset="0"/>
              <a:buChar char="•"/>
              <a:defRPr lang="en-US" sz="1500" dirty="0">
                <a:solidFill>
                  <a:schemeClr val="tx2"/>
                </a:solidFill>
              </a:defRPr>
            </a:lvl5pPr>
            <a:lvl6pPr marL="685594" indent="-174573">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p:cNvSpPr>
            <a:spLocks noGrp="1"/>
          </p:cNvSpPr>
          <p:nvPr>
            <p:ph sz="half" idx="23" hasCustomPrompt="1"/>
          </p:nvPr>
        </p:nvSpPr>
        <p:spPr bwMode="gray">
          <a:xfrm>
            <a:off x="9104372" y="1773846"/>
            <a:ext cx="2506109" cy="3988781"/>
          </a:xfrm>
        </p:spPr>
        <p:txBody>
          <a:bodyPr vert="horz" lIns="0" tIns="0" rIns="0" bIns="0" rtlCol="0">
            <a:noAutofit/>
          </a:bodyPr>
          <a:lstStyle>
            <a:lvl1pPr>
              <a:buClr>
                <a:schemeClr val="tx1"/>
              </a:buClr>
              <a:defRPr lang="en-US" sz="1999" b="1" cap="none" baseline="0" dirty="0" smtClean="0">
                <a:solidFill>
                  <a:schemeClr val="tx2"/>
                </a:solidFill>
              </a:defRPr>
            </a:lvl1pPr>
            <a:lvl2pPr marL="0" indent="0" algn="l">
              <a:buClr>
                <a:schemeClr val="tx1"/>
              </a:buClr>
              <a:buNone/>
              <a:defRPr lang="en-US" sz="1500" dirty="0" smtClean="0">
                <a:solidFill>
                  <a:schemeClr val="tx2"/>
                </a:solidFill>
              </a:defRPr>
            </a:lvl2pPr>
            <a:lvl3pPr marL="174573" indent="-174573">
              <a:spcBef>
                <a:spcPts val="1200"/>
              </a:spcBef>
              <a:buClr>
                <a:schemeClr val="tx1"/>
              </a:buClr>
              <a:buFont typeface="Arial" panose="020B0604020202020204" pitchFamily="34" charset="0"/>
              <a:buChar char="•"/>
              <a:defRPr lang="en-US" sz="1500" dirty="0" smtClean="0">
                <a:solidFill>
                  <a:schemeClr val="tx2"/>
                </a:solidFill>
              </a:defRPr>
            </a:lvl3pPr>
            <a:lvl4pPr marL="347559" indent="-172986">
              <a:buClr>
                <a:schemeClr val="tx1"/>
              </a:buClr>
              <a:buFont typeface="Arial" panose="020B0604020202020204" pitchFamily="34" charset="0"/>
              <a:buChar char="–"/>
              <a:defRPr lang="en-US" sz="1500" dirty="0" smtClean="0">
                <a:solidFill>
                  <a:schemeClr val="tx2"/>
                </a:solidFill>
              </a:defRPr>
            </a:lvl4pPr>
            <a:lvl5pPr marL="511022" indent="-165050">
              <a:buClr>
                <a:schemeClr val="tx1"/>
              </a:buClr>
              <a:buFont typeface="Arial" panose="020B0604020202020204" pitchFamily="34" charset="0"/>
              <a:buChar char="•"/>
              <a:defRPr lang="en-US" sz="1500" dirty="0">
                <a:solidFill>
                  <a:schemeClr val="tx2"/>
                </a:solidFill>
              </a:defRPr>
            </a:lvl5pPr>
            <a:lvl6pPr marL="685594" indent="-174573">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23798104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lvl1pPr>
          </a:lstStyle>
          <a:p>
            <a:r>
              <a:rPr lang="en-US"/>
              <a:t>Click to add title</a:t>
            </a:r>
          </a:p>
        </p:txBody>
      </p:sp>
    </p:spTree>
    <p:extLst>
      <p:ext uri="{BB962C8B-B14F-4D97-AF65-F5344CB8AC3E}">
        <p14:creationId xmlns:p14="http://schemas.microsoft.com/office/powerpoint/2010/main" val="4260181005"/>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 Gray background">
    <p:spTree>
      <p:nvGrpSpPr>
        <p:cNvPr id="1" name=""/>
        <p:cNvGrpSpPr/>
        <p:nvPr/>
      </p:nvGrpSpPr>
      <p:grpSpPr>
        <a:xfrm>
          <a:off x="0" y="0"/>
          <a:ext cx="0" cy="0"/>
          <a:chOff x="0" y="0"/>
          <a:chExt cx="0" cy="0"/>
        </a:xfrm>
      </p:grpSpPr>
      <p:sp>
        <p:nvSpPr>
          <p:cNvPr id="4" name="Rectangle 3"/>
          <p:cNvSpPr/>
          <p:nvPr userDrawn="1"/>
        </p:nvSpPr>
        <p:spPr>
          <a:xfrm>
            <a:off x="381002" y="384048"/>
            <a:ext cx="11430000"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2" name="Title 1"/>
          <p:cNvSpPr>
            <a:spLocks noGrp="1"/>
          </p:cNvSpPr>
          <p:nvPr>
            <p:ph type="title" hasCustomPrompt="1"/>
          </p:nvPr>
        </p:nvSpPr>
        <p:spPr>
          <a:xfrm>
            <a:off x="713418" y="649224"/>
            <a:ext cx="9667726" cy="713232"/>
          </a:xfrm>
        </p:spPr>
        <p:txBody>
          <a:bodyPr/>
          <a:lstStyle>
            <a:lvl1pPr>
              <a:defRPr/>
            </a:lvl1pPr>
          </a:lstStyle>
          <a:p>
            <a:r>
              <a:rPr lang="en-US"/>
              <a:t>Click to add title</a:t>
            </a:r>
          </a:p>
        </p:txBody>
      </p:sp>
    </p:spTree>
    <p:extLst>
      <p:ext uri="{BB962C8B-B14F-4D97-AF65-F5344CB8AC3E}">
        <p14:creationId xmlns:p14="http://schemas.microsoft.com/office/powerpoint/2010/main" val="100436427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6448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C78D-4F6B-45F8-AB04-A56A0B1F36D6}"/>
              </a:ext>
            </a:extLst>
          </p:cNvPr>
          <p:cNvSpPr>
            <a:spLocks noGrp="1"/>
          </p:cNvSpPr>
          <p:nvPr>
            <p:ph type="title" hasCustomPrompt="1"/>
          </p:nvPr>
        </p:nvSpPr>
        <p:spPr>
          <a:xfrm>
            <a:off x="557929" y="-347472"/>
            <a:ext cx="9667726" cy="262719"/>
          </a:xfrm>
        </p:spPr>
        <p:txBody>
          <a:bodyPr anchor="b"/>
          <a:lstStyle>
            <a:lvl1pPr>
              <a:defRPr sz="1400"/>
            </a:lvl1pPr>
          </a:lstStyle>
          <a:p>
            <a:r>
              <a:rPr lang="en-US"/>
              <a:t>Title for slide built on the blank accessibility master</a:t>
            </a:r>
          </a:p>
        </p:txBody>
      </p:sp>
    </p:spTree>
    <p:extLst>
      <p:ext uri="{BB962C8B-B14F-4D97-AF65-F5344CB8AC3E}">
        <p14:creationId xmlns:p14="http://schemas.microsoft.com/office/powerpoint/2010/main" val="2387470640"/>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165B92E-6E75-4AE3-9A66-2BE7D7974FA8}"/>
              </a:ext>
            </a:extLst>
          </p:cNvPr>
          <p:cNvSpPr>
            <a:spLocks noGrp="1"/>
          </p:cNvSpPr>
          <p:nvPr>
            <p:ph type="pic" sz="quarter" idx="12"/>
          </p:nvPr>
        </p:nvSpPr>
        <p:spPr>
          <a:xfrm>
            <a:off x="1" y="0"/>
            <a:ext cx="12191999" cy="6858000"/>
          </a:xfrm>
          <a:solidFill>
            <a:schemeClr val="bg1">
              <a:lumMod val="75000"/>
            </a:schemeClr>
          </a:solidFill>
        </p:spPr>
        <p:txBody>
          <a:bodyPr/>
          <a:lstStyle>
            <a:lvl1pPr algn="ctr">
              <a:defRPr b="0"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9A83F15B-6875-4795-A8F5-FC92953B6659}"/>
              </a:ext>
            </a:extLst>
          </p:cNvPr>
          <p:cNvSpPr>
            <a:spLocks noGrp="1"/>
          </p:cNvSpPr>
          <p:nvPr>
            <p:ph type="ctrTitle" hasCustomPrompt="1"/>
          </p:nvPr>
        </p:nvSpPr>
        <p:spPr>
          <a:xfrm>
            <a:off x="1069336" y="1207608"/>
            <a:ext cx="3395987" cy="3538233"/>
          </a:xfrm>
        </p:spPr>
        <p:txBody>
          <a:bodyPr anchor="ctr">
            <a:noAutofit/>
          </a:bodyPr>
          <a:lstStyle>
            <a:lvl1pPr algn="l">
              <a:lnSpc>
                <a:spcPct val="90000"/>
              </a:lnSpc>
              <a:defRPr sz="6598" baseline="0">
                <a:solidFill>
                  <a:schemeClr val="bg1"/>
                </a:solidFill>
              </a:defRPr>
            </a:lvl1pPr>
          </a:lstStyle>
          <a:p>
            <a:r>
              <a:rPr lang="en-US"/>
              <a:t>Closing text</a:t>
            </a:r>
          </a:p>
        </p:txBody>
      </p:sp>
      <p:pic>
        <p:nvPicPr>
          <p:cNvPr id="12" name="Graphic 11" descr="CVS Health logo">
            <a:extLst>
              <a:ext uri="{FF2B5EF4-FFF2-40B4-BE49-F238E27FC236}">
                <a16:creationId xmlns:a16="http://schemas.microsoft.com/office/drawing/2014/main" id="{74D3A37F-E0DA-446E-B173-2DDBFF7349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84896999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189628956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2" y="0"/>
            <a:ext cx="12192000"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1" name="Title 1">
            <a:extLst>
              <a:ext uri="{FF2B5EF4-FFF2-40B4-BE49-F238E27FC236}">
                <a16:creationId xmlns:a16="http://schemas.microsoft.com/office/drawing/2014/main" id="{0C1C0A90-CD75-4DD6-80F4-EDD3FD0CF49A}"/>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red background</a:t>
            </a:r>
          </a:p>
        </p:txBody>
      </p:sp>
      <p:pic>
        <p:nvPicPr>
          <p:cNvPr id="12" name="Graphic 11" descr="CVS Health logo">
            <a:extLst>
              <a:ext uri="{FF2B5EF4-FFF2-40B4-BE49-F238E27FC236}">
                <a16:creationId xmlns:a16="http://schemas.microsoft.com/office/drawing/2014/main" id="{B68A7D5F-95B8-5A4D-95DF-7F1C0D295E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15097730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userDrawn="1">
  <p:cSld name="Everyday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1" y="4379002"/>
            <a:ext cx="3582950" cy="1262324"/>
          </a:xfrm>
        </p:spPr>
        <p:txBody>
          <a:bodyPr/>
          <a:lstStyle>
            <a:lvl1pPr>
              <a:defRPr sz="1500" b="1">
                <a:solidFill>
                  <a:schemeClr val="tx2"/>
                </a:solidFill>
                <a:latin typeface="+mn-lt"/>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pic>
        <p:nvPicPr>
          <p:cNvPr id="21" name="Picture 20" descr="Red outline heart."/>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5169" y="1016181"/>
            <a:ext cx="5222470" cy="4340047"/>
          </a:xfrm>
          <a:prstGeom prst="rect">
            <a:avLst/>
          </a:prstGeom>
        </p:spPr>
      </p:pic>
    </p:spTree>
    <p:extLst>
      <p:ext uri="{BB962C8B-B14F-4D97-AF65-F5344CB8AC3E}">
        <p14:creationId xmlns:p14="http://schemas.microsoft.com/office/powerpoint/2010/main" val="4166400174"/>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Picture Placeholder 5"/>
          <p:cNvSpPr>
            <a:spLocks noGrp="1"/>
          </p:cNvSpPr>
          <p:nvPr>
            <p:ph type="pic" sz="quarter" idx="12" hasCustomPrompt="1"/>
          </p:nvPr>
        </p:nvSpPr>
        <p:spPr>
          <a:xfrm>
            <a:off x="-1587" y="0"/>
            <a:ext cx="12195175" cy="6858000"/>
          </a:xfrm>
          <a:solidFill>
            <a:schemeClr val="bg1">
              <a:lumMod val="75000"/>
            </a:schemeClr>
          </a:solidFill>
        </p:spPr>
        <p:txBody>
          <a:bodyPr rIns="457200"/>
          <a:lstStyle>
            <a:lvl1pPr algn="r">
              <a:defRPr sz="2000" b="1" baseline="0">
                <a:solidFill>
                  <a:schemeClr val="bg1"/>
                </a:solidFill>
              </a:defRPr>
            </a:lvl1pPr>
          </a:lstStyle>
          <a:p>
            <a:br>
              <a:rPr lang="en-US"/>
            </a:br>
            <a:br>
              <a:rPr lang="en-US"/>
            </a:br>
            <a:br>
              <a:rPr lang="en-US"/>
            </a:br>
            <a:r>
              <a:rPr lang="en-US"/>
              <a:t>Click icon to add picture</a:t>
            </a:r>
          </a:p>
        </p:txBody>
      </p:sp>
      <p:sp>
        <p:nvSpPr>
          <p:cNvPr id="29" name="Title 1"/>
          <p:cNvSpPr>
            <a:spLocks noGrp="1"/>
          </p:cNvSpPr>
          <p:nvPr>
            <p:ph type="ctrTitle" hasCustomPrompt="1"/>
          </p:nvPr>
        </p:nvSpPr>
        <p:spPr>
          <a:xfrm>
            <a:off x="568818" y="850392"/>
            <a:ext cx="4179897" cy="5157216"/>
          </a:xfrm>
          <a:solidFill>
            <a:srgbClr val="CC0000">
              <a:alpha val="74902"/>
            </a:srgbClr>
          </a:solidFill>
        </p:spPr>
        <p:txBody>
          <a:bodyPr lIns="402336" tIns="457200" rIns="365760" bIns="182880" anchor="t">
            <a:noAutofit/>
          </a:bodyPr>
          <a:lstStyle>
            <a:lvl1pPr algn="l">
              <a:defRPr sz="3600">
                <a:solidFill>
                  <a:schemeClr val="bg1"/>
                </a:solidFill>
              </a:defRPr>
            </a:lvl1pPr>
          </a:lstStyle>
          <a:p>
            <a:r>
              <a:rPr lang="en-US"/>
              <a:t>Presentation title here</a:t>
            </a:r>
          </a:p>
        </p:txBody>
      </p:sp>
      <p:cxnSp>
        <p:nvCxnSpPr>
          <p:cNvPr id="13" name="Straight Connector 12">
            <a:extLs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6" hasCustomPrompt="1"/>
          </p:nvPr>
        </p:nvSpPr>
        <p:spPr>
          <a:xfrm>
            <a:off x="991965" y="3063240"/>
            <a:ext cx="3283551" cy="1262324"/>
          </a:xfrm>
        </p:spPr>
        <p:txBody>
          <a:bodyPr/>
          <a:lstStyle>
            <a:lvl1pPr>
              <a:defRPr sz="1500" b="1">
                <a:solidFill>
                  <a:schemeClr val="bg1"/>
                </a:solidFill>
              </a:defRPr>
            </a:lvl1pPr>
            <a:lvl2pPr marL="0" indent="0">
              <a:spcBef>
                <a:spcPts val="0"/>
              </a:spcBef>
              <a:spcAft>
                <a:spcPts val="2400"/>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DCA7CAE5-6AC5-9442-BDF8-6E9A04A35E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spTree>
    <p:extLst>
      <p:ext uri="{BB962C8B-B14F-4D97-AF65-F5344CB8AC3E}">
        <p14:creationId xmlns:p14="http://schemas.microsoft.com/office/powerpoint/2010/main" val="35071471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868" y="2180108"/>
            <a:ext cx="7170763"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867" y="4020922"/>
            <a:ext cx="4573191"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pic>
        <p:nvPicPr>
          <p:cNvPr id="3" name="Picture 2">
            <a:extLst>
              <a:ext uri="{FF2B5EF4-FFF2-40B4-BE49-F238E27FC236}">
                <a16:creationId xmlns:a16="http://schemas.microsoft.com/office/drawing/2014/main" id="{CAEED960-9412-E7C3-4EB0-471F4044E3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14377360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0" name="Picture Placeholder 5"/>
          <p:cNvSpPr>
            <a:spLocks noGrp="1"/>
          </p:cNvSpPr>
          <p:nvPr>
            <p:ph type="pic" sz="quarter" idx="12" hasCustomPrompt="1"/>
          </p:nvPr>
        </p:nvSpPr>
        <p:spPr>
          <a:xfrm>
            <a:off x="-1587" y="0"/>
            <a:ext cx="12195175" cy="6858000"/>
          </a:xfrm>
          <a:solidFill>
            <a:schemeClr val="bg1">
              <a:lumMod val="75000"/>
            </a:schemeClr>
          </a:solidFill>
        </p:spPr>
        <p:txBody>
          <a:bodyPr rIns="457200"/>
          <a:lstStyle>
            <a:lvl1pPr algn="r">
              <a:defRPr sz="2000" b="1" baseline="0">
                <a:solidFill>
                  <a:schemeClr val="bg1"/>
                </a:solidFill>
              </a:defRPr>
            </a:lvl1pPr>
          </a:lstStyle>
          <a:p>
            <a:br>
              <a:rPr lang="en-US"/>
            </a:br>
            <a:br>
              <a:rPr lang="en-US"/>
            </a:br>
            <a:br>
              <a:rPr lang="en-US"/>
            </a:br>
            <a:r>
              <a:rPr lang="en-US"/>
              <a:t>Click icon to add picture</a:t>
            </a:r>
          </a:p>
        </p:txBody>
      </p:sp>
      <p:sp>
        <p:nvSpPr>
          <p:cNvPr id="24" name="Title 1"/>
          <p:cNvSpPr>
            <a:spLocks noGrp="1"/>
          </p:cNvSpPr>
          <p:nvPr>
            <p:ph type="ctrTitle" hasCustomPrompt="1"/>
          </p:nvPr>
        </p:nvSpPr>
        <p:spPr>
          <a:xfrm>
            <a:off x="568818" y="850392"/>
            <a:ext cx="4179897" cy="5157216"/>
          </a:xfrm>
          <a:solidFill>
            <a:srgbClr val="FFFFFF">
              <a:alpha val="89804"/>
            </a:srgbClr>
          </a:solidFill>
        </p:spPr>
        <p:txBody>
          <a:bodyPr lIns="402336" tIns="457200" rIns="365760" bIns="182880" anchor="t">
            <a:noAutofit/>
          </a:bodyPr>
          <a:lstStyle>
            <a:lvl1pPr algn="l">
              <a:defRPr sz="3600">
                <a:solidFill>
                  <a:schemeClr val="tx2"/>
                </a:solidFill>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spTree>
    <p:extLst>
      <p:ext uri="{BB962C8B-B14F-4D97-AF65-F5344CB8AC3E}">
        <p14:creationId xmlns:p14="http://schemas.microsoft.com/office/powerpoint/2010/main" val="229488460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2717805" y="389319"/>
            <a:ext cx="9101035"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6" name="Picture Placeholder 15"/>
          <p:cNvSpPr>
            <a:spLocks noGrp="1"/>
          </p:cNvSpPr>
          <p:nvPr>
            <p:ph type="pic" sz="quarter" idx="15"/>
          </p:nvPr>
        </p:nvSpPr>
        <p:spPr>
          <a:xfrm>
            <a:off x="384048" y="1024128"/>
            <a:ext cx="5806440" cy="444398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7" name="Title 1"/>
          <p:cNvSpPr>
            <a:spLocks noGrp="1"/>
          </p:cNvSpPr>
          <p:nvPr>
            <p:ph type="title" hasCustomPrompt="1"/>
          </p:nvPr>
        </p:nvSpPr>
        <p:spPr>
          <a:xfrm>
            <a:off x="7223762" y="1167898"/>
            <a:ext cx="3685665" cy="890028"/>
          </a:xfrm>
        </p:spPr>
        <p:txBody>
          <a:bodyPr anchor="b">
            <a:noAutofit/>
          </a:bodyPr>
          <a:lstStyle>
            <a:lvl1pPr>
              <a:defRPr sz="3200">
                <a:solidFill>
                  <a:schemeClr val="tx2"/>
                </a:solidFill>
              </a:defRPr>
            </a:lvl1pPr>
          </a:lstStyle>
          <a:p>
            <a:r>
              <a:rPr lang="en-US"/>
              <a:t>Agenda</a:t>
            </a:r>
          </a:p>
        </p:txBody>
      </p:sp>
      <p:sp>
        <p:nvSpPr>
          <p:cNvPr id="9" name="Text Placeholder 8"/>
          <p:cNvSpPr>
            <a:spLocks noGrp="1"/>
          </p:cNvSpPr>
          <p:nvPr>
            <p:ph type="body" sz="quarter" idx="16" hasCustomPrompt="1"/>
          </p:nvPr>
        </p:nvSpPr>
        <p:spPr>
          <a:xfrm>
            <a:off x="7223761" y="2825587"/>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Tree>
    <p:extLst>
      <p:ext uri="{BB962C8B-B14F-4D97-AF65-F5344CB8AC3E}">
        <p14:creationId xmlns:p14="http://schemas.microsoft.com/office/powerpoint/2010/main" val="2070008106"/>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ivider with image_red">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1" y="1"/>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CC0000">
              <a:alpha val="69804"/>
            </a:srgbClr>
          </a:solidFill>
        </p:spPr>
        <p:txBody>
          <a:bodyPr rIns="0" anchor="ctr"/>
          <a:lstStyle>
            <a:lvl1pPr algn="ctr">
              <a:defRPr sz="3600">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bg1"/>
              </a:solidFill>
            </a:endParaRPr>
          </a:p>
        </p:txBody>
      </p:sp>
    </p:spTree>
    <p:extLst>
      <p:ext uri="{BB962C8B-B14F-4D97-AF65-F5344CB8AC3E}">
        <p14:creationId xmlns:p14="http://schemas.microsoft.com/office/powerpoint/2010/main" val="1151801533"/>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ivider with image_gray">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1" y="1"/>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chemeClr val="accent5">
              <a:alpha val="69804"/>
            </a:schemeClr>
          </a:solidFill>
        </p:spPr>
        <p:txBody>
          <a:bodyPr rIns="0" anchor="ctr"/>
          <a:lstStyle>
            <a:lvl1pPr algn="ctr">
              <a:defRPr sz="3600">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bg1"/>
              </a:solidFill>
            </a:endParaRPr>
          </a:p>
        </p:txBody>
      </p:sp>
    </p:spTree>
    <p:extLst>
      <p:ext uri="{BB962C8B-B14F-4D97-AF65-F5344CB8AC3E}">
        <p14:creationId xmlns:p14="http://schemas.microsoft.com/office/powerpoint/2010/main" val="86204262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Divider with image_blue">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1" y="1"/>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0B315E">
              <a:alpha val="69804"/>
            </a:srgbClr>
          </a:solidFill>
        </p:spPr>
        <p:txBody>
          <a:bodyPr rIns="0" anchor="ctr"/>
          <a:lstStyle>
            <a:lvl1pPr algn="ctr">
              <a:defRPr sz="3600">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b="1">
              <a:solidFill>
                <a:schemeClr val="bg1"/>
              </a:solidFill>
            </a:endParaRPr>
          </a:p>
        </p:txBody>
      </p:sp>
    </p:spTree>
    <p:extLst>
      <p:ext uri="{BB962C8B-B14F-4D97-AF65-F5344CB8AC3E}">
        <p14:creationId xmlns:p14="http://schemas.microsoft.com/office/powerpoint/2010/main" val="3784381316"/>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341922516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58771512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1"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97249852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Content with Graphic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B6C09C-1569-4654-BB41-00C9680D23C8}"/>
              </a:ext>
            </a:extLst>
          </p:cNvPr>
          <p:cNvSpPr>
            <a:spLocks noGrp="1"/>
          </p:cNvSpPr>
          <p:nvPr>
            <p:ph type="title" hasCustomPrompt="1"/>
          </p:nvPr>
        </p:nvSpPr>
        <p:spPr>
          <a:xfrm>
            <a:off x="557929" y="649224"/>
            <a:ext cx="10382997" cy="767080"/>
          </a:xfrm>
        </p:spPr>
        <p:txBody>
          <a:bodyPr anchor="t"/>
          <a:lstStyle>
            <a:lvl1pPr>
              <a:defRPr baseline="0"/>
            </a:lvl1pPr>
          </a:lstStyle>
          <a:p>
            <a:r>
              <a:rPr lang="en-US"/>
              <a:t>Click to add title for three-column with text and pictograms</a:t>
            </a:r>
          </a:p>
        </p:txBody>
      </p:sp>
      <p:sp>
        <p:nvSpPr>
          <p:cNvPr id="4" name="Content Placeholder 5">
            <a:extLst>
              <a:ext uri="{FF2B5EF4-FFF2-40B4-BE49-F238E27FC236}">
                <a16:creationId xmlns:a16="http://schemas.microsoft.com/office/drawing/2014/main" id="{876397E4-B71C-46AA-956F-3D980F86C3DA}"/>
              </a:ext>
            </a:extLst>
          </p:cNvPr>
          <p:cNvSpPr>
            <a:spLocks noGrp="1"/>
          </p:cNvSpPr>
          <p:nvPr>
            <p:ph sz="quarter" idx="12" hasCustomPrompt="1"/>
          </p:nvPr>
        </p:nvSpPr>
        <p:spPr>
          <a:xfrm>
            <a:off x="1114332" y="3474720"/>
            <a:ext cx="2926080" cy="2278380"/>
          </a:xfrm>
        </p:spPr>
        <p:txBody>
          <a:bodyPr/>
          <a:lstStyle>
            <a:lvl1pPr algn="ctr">
              <a:spcBef>
                <a:spcPts val="1200"/>
              </a:spcBef>
              <a:defRPr sz="2000" b="1"/>
            </a:lvl1pPr>
            <a:lvl2pPr marL="0" indent="0" algn="ctr">
              <a:spcBef>
                <a:spcPts val="1200"/>
              </a:spcBef>
              <a:buFontTx/>
              <a:buNone/>
              <a:defRPr sz="1500" baseline="0"/>
            </a:lvl2pPr>
          </a:lstStyle>
          <a:p>
            <a:pPr lvl="0"/>
            <a:r>
              <a:rPr lang="en-US"/>
              <a:t>Header</a:t>
            </a:r>
          </a:p>
          <a:p>
            <a:pPr lvl="1"/>
            <a:r>
              <a:rPr lang="en-US"/>
              <a:t>Descriptor text</a:t>
            </a:r>
          </a:p>
        </p:txBody>
      </p:sp>
      <p:sp>
        <p:nvSpPr>
          <p:cNvPr id="5" name="Content Placeholder 5">
            <a:extLst>
              <a:ext uri="{FF2B5EF4-FFF2-40B4-BE49-F238E27FC236}">
                <a16:creationId xmlns:a16="http://schemas.microsoft.com/office/drawing/2014/main" id="{69553113-2B4B-401B-B370-4B3C744FACE9}"/>
              </a:ext>
            </a:extLst>
          </p:cNvPr>
          <p:cNvSpPr>
            <a:spLocks noGrp="1"/>
          </p:cNvSpPr>
          <p:nvPr>
            <p:ph sz="quarter" idx="14" hasCustomPrompt="1"/>
          </p:nvPr>
        </p:nvSpPr>
        <p:spPr>
          <a:xfrm>
            <a:off x="4629476" y="3474720"/>
            <a:ext cx="2926080" cy="2278380"/>
          </a:xfrm>
        </p:spPr>
        <p:txBody>
          <a:bodyPr/>
          <a:lstStyle>
            <a:lvl1pPr algn="ctr">
              <a:spcBef>
                <a:spcPts val="1200"/>
              </a:spcBef>
              <a:defRPr sz="2000" b="1"/>
            </a:lvl1pPr>
            <a:lvl2pPr marL="0" indent="0" algn="ctr">
              <a:spcBef>
                <a:spcPts val="1200"/>
              </a:spcBef>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9357CE74-CA0B-4C5C-9F24-0A4DDE0192E7}"/>
              </a:ext>
            </a:extLst>
          </p:cNvPr>
          <p:cNvSpPr>
            <a:spLocks noGrp="1"/>
          </p:cNvSpPr>
          <p:nvPr>
            <p:ph sz="quarter" idx="15" hasCustomPrompt="1"/>
          </p:nvPr>
        </p:nvSpPr>
        <p:spPr>
          <a:xfrm>
            <a:off x="8144620" y="3474720"/>
            <a:ext cx="2926080" cy="2278380"/>
          </a:xfrm>
        </p:spPr>
        <p:txBody>
          <a:bodyPr/>
          <a:lstStyle>
            <a:lvl1pPr algn="ctr">
              <a:spcBef>
                <a:spcPts val="1200"/>
              </a:spcBef>
              <a:defRPr sz="2000" b="1"/>
            </a:lvl1pPr>
            <a:lvl2pPr marL="0" indent="0" algn="ctr">
              <a:spcBef>
                <a:spcPts val="1200"/>
              </a:spcBef>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350714279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ive Content with Journey">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6CF014F-B23E-4DD0-8A88-40A65BDAD142}"/>
              </a:ext>
            </a:extLst>
          </p:cNvPr>
          <p:cNvSpPr>
            <a:spLocks noGrp="1"/>
          </p:cNvSpPr>
          <p:nvPr>
            <p:ph type="pic" sz="quarter" idx="18"/>
          </p:nvPr>
        </p:nvSpPr>
        <p:spPr>
          <a:xfrm>
            <a:off x="381001" y="384048"/>
            <a:ext cx="11430000" cy="5723065"/>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26009B7-5F33-4D7E-A4F7-6CA681DDEE57}"/>
              </a:ext>
            </a:extLst>
          </p:cNvPr>
          <p:cNvSpPr>
            <a:spLocks noGrp="1"/>
          </p:cNvSpPr>
          <p:nvPr>
            <p:ph type="title" hasCustomPrompt="1"/>
          </p:nvPr>
        </p:nvSpPr>
        <p:spPr>
          <a:xfrm>
            <a:off x="713417" y="645676"/>
            <a:ext cx="9590735" cy="501558"/>
          </a:xfrm>
        </p:spPr>
        <p:txBody>
          <a:bodyPr>
            <a:noAutofit/>
          </a:bodyPr>
          <a:lstStyle>
            <a:lvl1pPr>
              <a:defRPr sz="3200">
                <a:solidFill>
                  <a:schemeClr val="bg1"/>
                </a:solidFill>
              </a:defRPr>
            </a:lvl1pPr>
          </a:lstStyle>
          <a:p>
            <a:r>
              <a:rPr lang="en-US"/>
              <a:t>Click to add title for five-column journey layout</a:t>
            </a:r>
          </a:p>
        </p:txBody>
      </p:sp>
      <p:sp>
        <p:nvSpPr>
          <p:cNvPr id="10" name="Text Placeholder 26">
            <a:extLst>
              <a:ext uri="{FF2B5EF4-FFF2-40B4-BE49-F238E27FC236}">
                <a16:creationId xmlns:a16="http://schemas.microsoft.com/office/drawing/2014/main" id="{956EEDF9-B18F-4AFB-9E04-CA990EBDD68B}"/>
              </a:ext>
            </a:extLst>
          </p:cNvPr>
          <p:cNvSpPr>
            <a:spLocks noGrp="1"/>
          </p:cNvSpPr>
          <p:nvPr>
            <p:ph type="body" sz="quarter" idx="21" hasCustomPrompt="1"/>
          </p:nvPr>
        </p:nvSpPr>
        <p:spPr>
          <a:xfrm>
            <a:off x="713418" y="1147235"/>
            <a:ext cx="4502150" cy="663575"/>
          </a:xfrm>
        </p:spPr>
        <p:txBody>
          <a:bodyPr>
            <a:noAutofit/>
          </a:bodyPr>
          <a:lstStyle>
            <a:lvl1pPr>
              <a:defRPr sz="1600" b="0" baseline="0">
                <a:solidFill>
                  <a:schemeClr val="bg1"/>
                </a:solidFill>
              </a:defRPr>
            </a:lvl1pPr>
          </a:lstStyle>
          <a:p>
            <a:pPr lvl="0"/>
            <a:r>
              <a:rPr lang="en-US"/>
              <a:t>Subtitle</a:t>
            </a:r>
          </a:p>
        </p:txBody>
      </p:sp>
      <p:sp>
        <p:nvSpPr>
          <p:cNvPr id="5" name="Content Placeholder 5">
            <a:extLst>
              <a:ext uri="{FF2B5EF4-FFF2-40B4-BE49-F238E27FC236}">
                <a16:creationId xmlns:a16="http://schemas.microsoft.com/office/drawing/2014/main" id="{7C11469D-9EC8-4519-836A-687F6608159F}"/>
              </a:ext>
            </a:extLst>
          </p:cNvPr>
          <p:cNvSpPr>
            <a:spLocks noGrp="1"/>
          </p:cNvSpPr>
          <p:nvPr>
            <p:ph sz="quarter" idx="12" hasCustomPrompt="1"/>
          </p:nvPr>
        </p:nvSpPr>
        <p:spPr>
          <a:xfrm>
            <a:off x="375002" y="3794760"/>
            <a:ext cx="11442124" cy="2312352"/>
          </a:xfrm>
          <a:solidFill>
            <a:srgbClr val="FFFFFF">
              <a:alpha val="89804"/>
            </a:srgbClr>
          </a:solidFill>
        </p:spPr>
        <p:txBody>
          <a:bodyPr lIns="731520" tIns="292608" rIns="9144000" bIns="365760"/>
          <a:lstStyle>
            <a:lvl1pPr>
              <a:defRPr sz="2000" b="1"/>
            </a:lvl1pPr>
            <a:lvl2pPr marL="0" indent="0">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B0A75E45-8148-442F-822D-E9C73BA8CBE6}"/>
              </a:ext>
            </a:extLst>
          </p:cNvPr>
          <p:cNvSpPr>
            <a:spLocks noGrp="1"/>
          </p:cNvSpPr>
          <p:nvPr>
            <p:ph sz="quarter" idx="14" hasCustomPrompt="1"/>
          </p:nvPr>
        </p:nvSpPr>
        <p:spPr>
          <a:xfrm>
            <a:off x="3181494" y="4087368"/>
            <a:ext cx="1554480" cy="1647866"/>
          </a:xfrm>
        </p:spPr>
        <p:txBody>
          <a:bodyPr/>
          <a:lstStyle>
            <a:lvl1pPr>
              <a:defRPr sz="2000" b="1"/>
            </a:lvl1pPr>
            <a:lvl2pPr marL="0" indent="0">
              <a:buFontTx/>
              <a:buNone/>
              <a:defRPr sz="1500"/>
            </a:lvl2pPr>
          </a:lstStyle>
          <a:p>
            <a:pPr lvl="0"/>
            <a:r>
              <a:rPr lang="en-US"/>
              <a:t>Header</a:t>
            </a:r>
          </a:p>
          <a:p>
            <a:pPr lvl="1"/>
            <a:r>
              <a:rPr lang="en-US"/>
              <a:t>Descriptor text</a:t>
            </a:r>
          </a:p>
        </p:txBody>
      </p:sp>
      <p:sp>
        <p:nvSpPr>
          <p:cNvPr id="7" name="Content Placeholder 5">
            <a:extLst>
              <a:ext uri="{FF2B5EF4-FFF2-40B4-BE49-F238E27FC236}">
                <a16:creationId xmlns:a16="http://schemas.microsoft.com/office/drawing/2014/main" id="{1E5F229D-5445-4481-B37A-7C803D7A4E29}"/>
              </a:ext>
            </a:extLst>
          </p:cNvPr>
          <p:cNvSpPr>
            <a:spLocks noGrp="1"/>
          </p:cNvSpPr>
          <p:nvPr>
            <p:ph sz="quarter" idx="15" hasCustomPrompt="1"/>
          </p:nvPr>
        </p:nvSpPr>
        <p:spPr>
          <a:xfrm>
            <a:off x="5292104" y="4087368"/>
            <a:ext cx="1554480" cy="1647866"/>
          </a:xfrm>
        </p:spPr>
        <p:txBody>
          <a:bodyPr/>
          <a:lstStyle>
            <a:lvl1pPr>
              <a:defRPr sz="2000" b="1"/>
            </a:lvl1pPr>
            <a:lvl2pPr marL="0" indent="0">
              <a:buFontTx/>
              <a:buNone/>
              <a:defRPr sz="1500"/>
            </a:lvl2pPr>
          </a:lstStyle>
          <a:p>
            <a:pPr lvl="0"/>
            <a:r>
              <a:rPr lang="en-US"/>
              <a:t>Header</a:t>
            </a:r>
          </a:p>
          <a:p>
            <a:pPr lvl="1"/>
            <a:r>
              <a:rPr lang="en-US"/>
              <a:t>Descriptor text</a:t>
            </a:r>
          </a:p>
        </p:txBody>
      </p:sp>
      <p:sp>
        <p:nvSpPr>
          <p:cNvPr id="8" name="Content Placeholder 5">
            <a:extLst>
              <a:ext uri="{FF2B5EF4-FFF2-40B4-BE49-F238E27FC236}">
                <a16:creationId xmlns:a16="http://schemas.microsoft.com/office/drawing/2014/main" id="{13FBD4EE-F77B-494E-85B2-43537170634A}"/>
              </a:ext>
            </a:extLst>
          </p:cNvPr>
          <p:cNvSpPr>
            <a:spLocks noGrp="1"/>
          </p:cNvSpPr>
          <p:nvPr>
            <p:ph sz="quarter" idx="16" hasCustomPrompt="1"/>
          </p:nvPr>
        </p:nvSpPr>
        <p:spPr>
          <a:xfrm>
            <a:off x="7410332" y="4087368"/>
            <a:ext cx="1552597" cy="1647866"/>
          </a:xfrm>
        </p:spPr>
        <p:txBody>
          <a:bodyPr/>
          <a:lstStyle>
            <a:lvl1pPr>
              <a:defRPr sz="2000" b="1"/>
            </a:lvl1pPr>
            <a:lvl2pPr marL="0" indent="0">
              <a:buFontTx/>
              <a:buNone/>
              <a:defRPr sz="1500"/>
            </a:lvl2pPr>
          </a:lstStyle>
          <a:p>
            <a:pPr lvl="0"/>
            <a:r>
              <a:rPr lang="en-US"/>
              <a:t>Header</a:t>
            </a:r>
          </a:p>
          <a:p>
            <a:pPr lvl="1"/>
            <a:r>
              <a:rPr lang="en-US"/>
              <a:t>Descriptor text</a:t>
            </a:r>
          </a:p>
        </p:txBody>
      </p:sp>
      <p:sp>
        <p:nvSpPr>
          <p:cNvPr id="9" name="Content Placeholder 5">
            <a:extLst>
              <a:ext uri="{FF2B5EF4-FFF2-40B4-BE49-F238E27FC236}">
                <a16:creationId xmlns:a16="http://schemas.microsoft.com/office/drawing/2014/main" id="{ABAA180E-9385-446C-8FE0-5A75D6AC5FA7}"/>
              </a:ext>
            </a:extLst>
          </p:cNvPr>
          <p:cNvSpPr>
            <a:spLocks noGrp="1"/>
          </p:cNvSpPr>
          <p:nvPr>
            <p:ph sz="quarter" idx="20" hasCustomPrompt="1"/>
          </p:nvPr>
        </p:nvSpPr>
        <p:spPr>
          <a:xfrm>
            <a:off x="9522127" y="4087368"/>
            <a:ext cx="1600200" cy="1647866"/>
          </a:xfrm>
        </p:spPr>
        <p:txBody>
          <a:bodyPr/>
          <a:lstStyle>
            <a:lvl1pPr>
              <a:defRPr sz="2000" b="1"/>
            </a:lvl1pPr>
            <a:lvl2pPr marL="0" indent="0">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26277144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CE5400-9551-4441-A3A1-727FA1855083}"/>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Next steps</a:t>
            </a:r>
          </a:p>
        </p:txBody>
      </p:sp>
      <p:sp>
        <p:nvSpPr>
          <p:cNvPr id="5" name="Content Placeholder 2"/>
          <p:cNvSpPr>
            <a:spLocks noGrp="1"/>
          </p:cNvSpPr>
          <p:nvPr>
            <p:ph sz="half" idx="1" hasCustomPrompt="1"/>
          </p:nvPr>
        </p:nvSpPr>
        <p:spPr bwMode="gray">
          <a:xfrm>
            <a:off x="1970635" y="2110424"/>
            <a:ext cx="2506109"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20143" y="2110424"/>
            <a:ext cx="2506109"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4668" y="2110424"/>
            <a:ext cx="2506109" cy="3630620"/>
          </a:xfrm>
        </p:spPr>
        <p:txBody>
          <a:bodyPr vert="horz" lIns="0" tIns="0" rIns="0" bIns="0" rtlCol="0">
            <a:noAutofit/>
          </a:bodyPr>
          <a:lstStyle>
            <a:lvl1pPr algn="ctr">
              <a:lnSpc>
                <a:spcPct val="105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pic>
        <p:nvPicPr>
          <p:cNvPr id="2" name="Picture 1">
            <a:extLst>
              <a:ext uri="{FF2B5EF4-FFF2-40B4-BE49-F238E27FC236}">
                <a16:creationId xmlns:a16="http://schemas.microsoft.com/office/drawing/2014/main" id="{4337110E-89AB-2E02-5F19-E4079B2434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88165200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Image with lef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D01347EA-A5E7-49A1-A514-68318CFEBCF8}"/>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702D166E-0ECA-42FC-92B4-4E1210F30CA8}"/>
              </a:ext>
            </a:extLst>
          </p:cNvPr>
          <p:cNvSpPr>
            <a:spLocks noGrp="1"/>
          </p:cNvSpPr>
          <p:nvPr>
            <p:ph type="title" hasCustomPrompt="1"/>
          </p:nvPr>
        </p:nvSpPr>
        <p:spPr>
          <a:xfrm>
            <a:off x="777442" y="0"/>
            <a:ext cx="5318557" cy="5724144"/>
          </a:xfrm>
          <a:solidFill>
            <a:srgbClr val="CC0000">
              <a:alpha val="74902"/>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91844AFB-2CD7-4A47-A791-8BD9C1F3A6E1}"/>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48016271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Image with righ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A4D12A02-A360-46A7-8D87-07E27C95D1F0}"/>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75" indent="0" algn="l">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3A5028E0-B9C4-4F1E-B493-C01E09985013}"/>
              </a:ext>
            </a:extLst>
          </p:cNvPr>
          <p:cNvSpPr>
            <a:spLocks noGrp="1"/>
          </p:cNvSpPr>
          <p:nvPr>
            <p:ph type="title" hasCustomPrompt="1"/>
          </p:nvPr>
        </p:nvSpPr>
        <p:spPr>
          <a:xfrm>
            <a:off x="6096000" y="0"/>
            <a:ext cx="5323194" cy="5724144"/>
          </a:xfrm>
          <a:solidFill>
            <a:srgbClr val="CC0000">
              <a:alpha val="74902"/>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7BB2D2B8-9FB8-4A09-A965-EDE29B294B69}"/>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542878920"/>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Image with lef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D055086-58AC-42CE-888E-C815208128DD}"/>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FE6573A-5FD6-4334-99D2-D89E563A343B}"/>
              </a:ext>
            </a:extLst>
          </p:cNvPr>
          <p:cNvSpPr>
            <a:spLocks noGrp="1"/>
          </p:cNvSpPr>
          <p:nvPr>
            <p:ph type="title" hasCustomPrompt="1"/>
          </p:nvPr>
        </p:nvSpPr>
        <p:spPr>
          <a:xfrm>
            <a:off x="777442" y="0"/>
            <a:ext cx="5318557" cy="5724144"/>
          </a:xfrm>
          <a:solidFill>
            <a:srgbClr val="FFFFFF">
              <a:alpha val="89804"/>
            </a:srgbClr>
          </a:solidFill>
        </p:spPr>
        <p:txBody>
          <a:bodyPr lIns="566928" tIns="822960" rIns="182880" bIns="182880" anchor="t">
            <a:noAutofit/>
          </a:bodyPr>
          <a:lstStyle>
            <a:lvl1pPr>
              <a:defRPr sz="3200">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5C96A496-EE5B-40C6-8F1E-8D08A089A294}"/>
              </a:ext>
            </a:extLst>
          </p:cNvPr>
          <p:cNvSpPr>
            <a:spLocks noGrp="1"/>
          </p:cNvSpPr>
          <p:nvPr>
            <p:ph idx="1" hasCustomPrompt="1"/>
          </p:nvPr>
        </p:nvSpPr>
        <p:spPr bwMode="gray">
          <a:xfrm>
            <a:off x="1344518" y="2103120"/>
            <a:ext cx="4115872" cy="3154680"/>
          </a:xfrm>
        </p:spPr>
        <p:txBody>
          <a:bodyPr/>
          <a:lstStyle>
            <a:lvl1pPr>
              <a:defRPr sz="1500" cap="none" baseline="0">
                <a:solidFill>
                  <a:schemeClr val="tx2"/>
                </a:solidFill>
              </a:defRPr>
            </a:lvl1pPr>
            <a:lvl2pPr marL="171450" indent="-171450">
              <a:defRPr sz="1500">
                <a:solidFill>
                  <a:schemeClr val="tx2"/>
                </a:solidFill>
              </a:defRPr>
            </a:lvl2pPr>
            <a:lvl3pPr marL="347663" indent="-176213">
              <a:spcBef>
                <a:spcPts val="600"/>
              </a:spcBef>
              <a:buFont typeface="Arial" panose="020B0604020202020204" pitchFamily="34" charset="0"/>
              <a:buChar char="–"/>
              <a:defRPr sz="1500">
                <a:solidFill>
                  <a:schemeClr val="tx2"/>
                </a:solidFill>
              </a:defRPr>
            </a:lvl3pPr>
            <a:lvl4pPr marL="509588" indent="-161925">
              <a:spcBef>
                <a:spcPts val="600"/>
              </a:spcBef>
              <a:defRPr sz="1500">
                <a:solidFill>
                  <a:schemeClr val="tx2"/>
                </a:solidFill>
              </a:defRPr>
            </a:lvl4pPr>
            <a:lvl5pPr marL="682625" indent="-173038">
              <a:spcBef>
                <a:spcPts val="600"/>
              </a:spcBef>
              <a:defRPr sz="1500">
                <a:solidFill>
                  <a:schemeClr val="tx2"/>
                </a:solidFill>
              </a:defRPr>
            </a:lvl5pPr>
            <a:lvl6pPr marL="857250" indent="-174625">
              <a:defRPr sz="1500">
                <a:solidFill>
                  <a:schemeClr val="tx2"/>
                </a:solidFill>
              </a:defRPr>
            </a:lvl6pPr>
            <a:lvl7pPr marL="1030288" indent="-173038">
              <a:spcBef>
                <a:spcPts val="600"/>
              </a:spcBef>
              <a:buFont typeface="Arial" panose="020B0604020202020204" pitchFamily="34" charset="0"/>
              <a:buChar char="–"/>
              <a:defRPr sz="1500" baseline="0">
                <a:solidFill>
                  <a:schemeClr val="tx2"/>
                </a:solidFill>
              </a:defRPr>
            </a:lvl7pPr>
            <a:lvl8pPr marL="1203325" indent="-174625">
              <a:spcBef>
                <a:spcPts val="600"/>
              </a:spcBef>
              <a:buFont typeface="Arial" panose="020B0604020202020204" pitchFamily="34" charset="0"/>
              <a:buChar char="•"/>
              <a:defRPr sz="1500">
                <a:solidFill>
                  <a:schemeClr val="tx2"/>
                </a:solidFill>
              </a:defRPr>
            </a:lvl8pPr>
            <a:lvl9pPr marL="1377950" indent="-174625">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230025619"/>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Image with righ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54CB2024-EDB7-4027-B7B3-F640F2EC12ED}"/>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75" indent="0" algn="l">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8866DF86-B4A3-42B6-8919-C55C8B157749}"/>
              </a:ext>
            </a:extLst>
          </p:cNvPr>
          <p:cNvSpPr>
            <a:spLocks noGrp="1"/>
          </p:cNvSpPr>
          <p:nvPr>
            <p:ph type="title" hasCustomPrompt="1"/>
          </p:nvPr>
        </p:nvSpPr>
        <p:spPr>
          <a:xfrm>
            <a:off x="6096000" y="0"/>
            <a:ext cx="5323194" cy="5724144"/>
          </a:xfrm>
          <a:solidFill>
            <a:srgbClr val="FFFFFF">
              <a:alpha val="89804"/>
            </a:srgbClr>
          </a:solidFill>
        </p:spPr>
        <p:txBody>
          <a:bodyPr lIns="566928" tIns="822960" rIns="182880" bIns="182880" anchor="t">
            <a:noAutofit/>
          </a:bodyPr>
          <a:lstStyle>
            <a:lvl1pPr>
              <a:defRPr sz="3200">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B60552F6-0A47-41DD-9EA5-4D6D279BD2A6}"/>
              </a:ext>
            </a:extLst>
          </p:cNvPr>
          <p:cNvSpPr>
            <a:spLocks noGrp="1"/>
          </p:cNvSpPr>
          <p:nvPr>
            <p:ph idx="1" hasCustomPrompt="1"/>
          </p:nvPr>
        </p:nvSpPr>
        <p:spPr bwMode="gray">
          <a:xfrm>
            <a:off x="6667712" y="2103120"/>
            <a:ext cx="4115872" cy="3154680"/>
          </a:xfrm>
        </p:spPr>
        <p:txBody>
          <a:bodyPr/>
          <a:lstStyle>
            <a:lvl1pPr>
              <a:defRPr sz="1500" cap="none" baseline="0">
                <a:solidFill>
                  <a:schemeClr val="tx2"/>
                </a:solidFill>
              </a:defRPr>
            </a:lvl1pPr>
            <a:lvl2pPr marL="171450" indent="-171450">
              <a:defRPr sz="1500">
                <a:solidFill>
                  <a:schemeClr val="tx2"/>
                </a:solidFill>
              </a:defRPr>
            </a:lvl2pPr>
            <a:lvl3pPr marL="347663" indent="-176213">
              <a:spcBef>
                <a:spcPts val="600"/>
              </a:spcBef>
              <a:buFont typeface="Arial" panose="020B0604020202020204" pitchFamily="34" charset="0"/>
              <a:buChar char="–"/>
              <a:defRPr sz="1500">
                <a:solidFill>
                  <a:schemeClr val="tx2"/>
                </a:solidFill>
              </a:defRPr>
            </a:lvl3pPr>
            <a:lvl4pPr marL="509588" indent="-161925">
              <a:spcBef>
                <a:spcPts val="600"/>
              </a:spcBef>
              <a:defRPr sz="1500">
                <a:solidFill>
                  <a:schemeClr val="tx2"/>
                </a:solidFill>
              </a:defRPr>
            </a:lvl4pPr>
            <a:lvl5pPr marL="682625" indent="-173038">
              <a:spcBef>
                <a:spcPts val="600"/>
              </a:spcBef>
              <a:defRPr sz="1500">
                <a:solidFill>
                  <a:schemeClr val="tx2"/>
                </a:solidFill>
              </a:defRPr>
            </a:lvl5pPr>
            <a:lvl6pPr marL="857250" indent="-174625">
              <a:defRPr sz="1500">
                <a:solidFill>
                  <a:schemeClr val="tx2"/>
                </a:solidFill>
              </a:defRPr>
            </a:lvl6pPr>
            <a:lvl7pPr marL="1030288" indent="-173038">
              <a:spcBef>
                <a:spcPts val="600"/>
              </a:spcBef>
              <a:buFont typeface="Arial" panose="020B0604020202020204" pitchFamily="34" charset="0"/>
              <a:buChar char="–"/>
              <a:defRPr sz="1500" baseline="0">
                <a:solidFill>
                  <a:schemeClr val="tx2"/>
                </a:solidFill>
              </a:defRPr>
            </a:lvl7pPr>
            <a:lvl8pPr marL="1203325" indent="-174625">
              <a:spcBef>
                <a:spcPts val="600"/>
              </a:spcBef>
              <a:buFont typeface="Arial" panose="020B0604020202020204" pitchFamily="34" charset="0"/>
              <a:buChar char="•"/>
              <a:defRPr sz="1500">
                <a:solidFill>
                  <a:schemeClr val="tx2"/>
                </a:solidFill>
              </a:defRPr>
            </a:lvl8pPr>
            <a:lvl9pPr marL="1377950" indent="-174625">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74991413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Image with lef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4EB3AA7B-BFA1-4F3B-8433-5B996FE1106C}"/>
              </a:ext>
            </a:extLst>
          </p:cNvPr>
          <p:cNvSpPr>
            <a:spLocks noGrp="1"/>
          </p:cNvSpPr>
          <p:nvPr>
            <p:ph type="title" hasCustomPrompt="1"/>
          </p:nvPr>
        </p:nvSpPr>
        <p:spPr>
          <a:xfrm>
            <a:off x="777442" y="0"/>
            <a:ext cx="5318557" cy="5724144"/>
          </a:xfrm>
          <a:solidFill>
            <a:srgbClr val="0B315E">
              <a:alpha val="85098"/>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10" name="Content Placeholder 2">
            <a:extLst>
              <a:ext uri="{FF2B5EF4-FFF2-40B4-BE49-F238E27FC236}">
                <a16:creationId xmlns:a16="http://schemas.microsoft.com/office/drawing/2014/main" id="{47D4864B-4462-4B16-A8C6-1DC8862069AA}"/>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3160747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Image with righ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a:lstStyle>
            <a:lvl1pPr marL="231775" indent="0" algn="l">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93148CBB-91E1-498A-B884-AECB778C0018}"/>
              </a:ext>
            </a:extLst>
          </p:cNvPr>
          <p:cNvSpPr>
            <a:spLocks noGrp="1"/>
          </p:cNvSpPr>
          <p:nvPr>
            <p:ph type="title" hasCustomPrompt="1"/>
          </p:nvPr>
        </p:nvSpPr>
        <p:spPr>
          <a:xfrm>
            <a:off x="6096000" y="0"/>
            <a:ext cx="5323194" cy="5724144"/>
          </a:xfrm>
          <a:solidFill>
            <a:srgbClr val="0B315E">
              <a:alpha val="85098"/>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9" name="Content Placeholder 2">
            <a:extLst>
              <a:ext uri="{FF2B5EF4-FFF2-40B4-BE49-F238E27FC236}">
                <a16:creationId xmlns:a16="http://schemas.microsoft.com/office/drawing/2014/main" id="{DF62E717-3D00-4196-812F-72CF9487567D}"/>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71957121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Key point with white box_photo">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18986E69-701C-42B3-B14B-5B9A1444F1AD}"/>
              </a:ext>
            </a:extLst>
          </p:cNvPr>
          <p:cNvSpPr>
            <a:spLocks noGrp="1"/>
          </p:cNvSpPr>
          <p:nvPr>
            <p:ph type="pic" sz="quarter" idx="18"/>
          </p:nvPr>
        </p:nvSpPr>
        <p:spPr>
          <a:xfrm>
            <a:off x="381001" y="384048"/>
            <a:ext cx="11430000" cy="572414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28BE8D4-0273-4958-B950-4410BF4CC9B3}"/>
              </a:ext>
            </a:extLst>
          </p:cNvPr>
          <p:cNvSpPr>
            <a:spLocks noGrp="1"/>
          </p:cNvSpPr>
          <p:nvPr>
            <p:ph type="title" hasCustomPrompt="1"/>
          </p:nvPr>
        </p:nvSpPr>
        <p:spPr>
          <a:xfrm>
            <a:off x="896346" y="3081528"/>
            <a:ext cx="4774411" cy="2551176"/>
          </a:xfrm>
          <a:solidFill>
            <a:srgbClr val="FFFFFF"/>
          </a:solidFill>
        </p:spPr>
        <p:txBody>
          <a:bodyPr lIns="182880" tIns="457200" rIns="182880" anchor="t">
            <a:noAutofit/>
          </a:bodyPr>
          <a:lstStyle>
            <a:lvl1pPr algn="ctr">
              <a:defRPr sz="3200">
                <a:solidFill>
                  <a:schemeClr val="tx2"/>
                </a:solidFill>
              </a:defRPr>
            </a:lvl1pPr>
          </a:lstStyle>
          <a:p>
            <a:r>
              <a:rPr lang="en-US"/>
              <a:t>Main key point here</a:t>
            </a:r>
          </a:p>
        </p:txBody>
      </p:sp>
      <p:sp>
        <p:nvSpPr>
          <p:cNvPr id="5" name="Text Placeholder 26">
            <a:extLst>
              <a:ext uri="{FF2B5EF4-FFF2-40B4-BE49-F238E27FC236}">
                <a16:creationId xmlns:a16="http://schemas.microsoft.com/office/drawing/2014/main" id="{B6FFC798-0A25-41EF-9946-E74888704EB3}"/>
              </a:ext>
            </a:extLst>
          </p:cNvPr>
          <p:cNvSpPr>
            <a:spLocks noGrp="1"/>
          </p:cNvSpPr>
          <p:nvPr>
            <p:ph type="body" sz="quarter" idx="21" hasCustomPrompt="1"/>
          </p:nvPr>
        </p:nvSpPr>
        <p:spPr>
          <a:xfrm>
            <a:off x="1182294" y="4332244"/>
            <a:ext cx="4200808" cy="663575"/>
          </a:xfrm>
        </p:spPr>
        <p:txBody>
          <a:bodyPr>
            <a:noAutofit/>
          </a:bodyPr>
          <a:lstStyle>
            <a:lvl1pPr algn="ctr">
              <a:defRPr sz="1800" b="0">
                <a:solidFill>
                  <a:schemeClr val="tx2"/>
                </a:solidFill>
              </a:defRPr>
            </a:lvl1pPr>
          </a:lstStyle>
          <a:p>
            <a:pPr lvl="0"/>
            <a:r>
              <a:rPr lang="en-US"/>
              <a:t>Descriptor text</a:t>
            </a:r>
          </a:p>
        </p:txBody>
      </p:sp>
    </p:spTree>
    <p:extLst>
      <p:ext uri="{BB962C8B-B14F-4D97-AF65-F5344CB8AC3E}">
        <p14:creationId xmlns:p14="http://schemas.microsoft.com/office/powerpoint/2010/main" val="320622788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Data slide whi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A63108-01D5-41AB-9EF7-B337048006D0}"/>
              </a:ext>
            </a:extLst>
          </p:cNvPr>
          <p:cNvSpPr>
            <a:spLocks noGrp="1"/>
          </p:cNvSpPr>
          <p:nvPr>
            <p:ph type="title" hasCustomPrompt="1"/>
          </p:nvPr>
        </p:nvSpPr>
        <p:spPr>
          <a:xfrm>
            <a:off x="1348952" y="2500845"/>
            <a:ext cx="4187136" cy="1208557"/>
          </a:xfrm>
        </p:spPr>
        <p:txBody>
          <a:bodyPr anchor="ctr">
            <a:noAutofit/>
          </a:bodyPr>
          <a:lstStyle>
            <a:lvl1pPr algn="r">
              <a:defRPr sz="3200" baseline="0">
                <a:solidFill>
                  <a:schemeClr val="tx2"/>
                </a:solidFill>
              </a:defRPr>
            </a:lvl1pPr>
          </a:lstStyle>
          <a:p>
            <a:r>
              <a:rPr lang="en-US"/>
              <a:t>Data slide title</a:t>
            </a:r>
          </a:p>
        </p:txBody>
      </p:sp>
    </p:spTree>
    <p:extLst>
      <p:ext uri="{BB962C8B-B14F-4D97-AF65-F5344CB8AC3E}">
        <p14:creationId xmlns:p14="http://schemas.microsoft.com/office/powerpoint/2010/main" val="59409809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99ADB1-05D5-4EAD-9BF8-BCE2304A7465}"/>
              </a:ext>
            </a:extLst>
          </p:cNvPr>
          <p:cNvSpPr/>
          <p:nvPr userDrawn="1"/>
        </p:nvSpPr>
        <p:spPr>
          <a:xfrm>
            <a:off x="393294"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VS Health Sans" panose="020B05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D5E8922E-C133-4E9D-8AE5-B9A88B509E38}"/>
              </a:ext>
            </a:extLst>
          </p:cNvPr>
          <p:cNvSpPr>
            <a:spLocks noGrp="1"/>
          </p:cNvSpPr>
          <p:nvPr>
            <p:ph type="body" sz="quarter" idx="19" hasCustomPrompt="1"/>
          </p:nvPr>
        </p:nvSpPr>
        <p:spPr>
          <a:xfrm>
            <a:off x="851247" y="3611880"/>
            <a:ext cx="2734859" cy="606582"/>
          </a:xfrm>
        </p:spPr>
        <p:txBody>
          <a:bodyPr anchor="t"/>
          <a:lstStyle>
            <a:lvl1pPr marL="117475" indent="-117475">
              <a:spcBef>
                <a:spcPts val="1200"/>
              </a:spcBef>
              <a:tabLst>
                <a:tab pos="117475" algn="l"/>
              </a:tabLst>
              <a:defRPr sz="2000"/>
            </a:lvl1pPr>
            <a:lvl2pPr marL="117475" indent="0">
              <a:buFontTx/>
              <a:buNone/>
              <a:defRPr/>
            </a:lvl2pPr>
            <a:lvl3pPr marL="117475" indent="0">
              <a:defRPr/>
            </a:lvl3pPr>
          </a:lstStyle>
          <a:p>
            <a:pPr lvl="1"/>
            <a:r>
              <a:rPr lang="en-US"/>
              <a:t>Author here</a:t>
            </a:r>
          </a:p>
        </p:txBody>
      </p:sp>
      <p:sp>
        <p:nvSpPr>
          <p:cNvPr id="5" name="Picture Placeholder 15">
            <a:extLst>
              <a:ext uri="{FF2B5EF4-FFF2-40B4-BE49-F238E27FC236}">
                <a16:creationId xmlns:a16="http://schemas.microsoft.com/office/drawing/2014/main" id="{F3114042-1628-4900-8364-5F3F4EA6D35E}"/>
              </a:ext>
            </a:extLst>
          </p:cNvPr>
          <p:cNvSpPr>
            <a:spLocks noGrp="1"/>
          </p:cNvSpPr>
          <p:nvPr>
            <p:ph type="pic" sz="quarter" idx="18"/>
          </p:nvPr>
        </p:nvSpPr>
        <p:spPr>
          <a:xfrm>
            <a:off x="4265293"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A6BF72BF-6CEF-4ADA-93C8-6FB4194A785F}"/>
              </a:ext>
            </a:extLst>
          </p:cNvPr>
          <p:cNvSpPr>
            <a:spLocks noGrp="1"/>
          </p:cNvSpPr>
          <p:nvPr>
            <p:ph type="title" hasCustomPrompt="1"/>
          </p:nvPr>
        </p:nvSpPr>
        <p:spPr>
          <a:xfrm>
            <a:off x="851246" y="841248"/>
            <a:ext cx="2734859" cy="2651760"/>
          </a:xfrm>
        </p:spPr>
        <p:txBody>
          <a:bodyPr anchor="b"/>
          <a:lstStyle>
            <a:lvl1pPr marL="117475" indent="-117475">
              <a:lnSpc>
                <a:spcPct val="100000"/>
              </a:lnSpc>
              <a:tabLst>
                <a:tab pos="117475" algn="l"/>
              </a:tabLst>
              <a:defRPr sz="2000" b="0"/>
            </a:lvl1pPr>
          </a:lstStyle>
          <a:p>
            <a:r>
              <a:rPr lang="en-US"/>
              <a:t>“	Add a quote here. Make sure to include closing quote mark.”</a:t>
            </a:r>
          </a:p>
        </p:txBody>
      </p:sp>
    </p:spTree>
    <p:extLst>
      <p:ext uri="{BB962C8B-B14F-4D97-AF65-F5344CB8AC3E}">
        <p14:creationId xmlns:p14="http://schemas.microsoft.com/office/powerpoint/2010/main" val="272962646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Key point left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96B7D-96F7-4EF1-83A2-1101BEEF3887}"/>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VS Health Sans" panose="020B05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DD13D1E-7E64-42B7-8EA6-D800640A3B59}"/>
              </a:ext>
            </a:extLst>
          </p:cNvPr>
          <p:cNvSpPr>
            <a:spLocks noGrp="1"/>
          </p:cNvSpPr>
          <p:nvPr>
            <p:ph type="title" hasCustomPrompt="1"/>
          </p:nvPr>
        </p:nvSpPr>
        <p:spPr>
          <a:xfrm>
            <a:off x="776057" y="2353322"/>
            <a:ext cx="2864494" cy="1690242"/>
          </a:xfrm>
        </p:spPr>
        <p:txBody>
          <a:bodyPr anchor="ctr"/>
          <a:lstStyle>
            <a:lvl1pPr algn="ctr">
              <a:defRPr sz="3200">
                <a:solidFill>
                  <a:schemeClr val="bg1"/>
                </a:solidFill>
              </a:defRPr>
            </a:lvl1pPr>
          </a:lstStyle>
          <a:p>
            <a:r>
              <a:rPr lang="en-US"/>
              <a:t>Main key point here</a:t>
            </a:r>
          </a:p>
        </p:txBody>
      </p:sp>
      <p:sp>
        <p:nvSpPr>
          <p:cNvPr id="3" name="Picture Placeholder 15">
            <a:extLst>
              <a:ext uri="{FF2B5EF4-FFF2-40B4-BE49-F238E27FC236}">
                <a16:creationId xmlns:a16="http://schemas.microsoft.com/office/drawing/2014/main" id="{E1E31FCE-7759-4235-8803-6826C9DCEC70}"/>
              </a:ext>
            </a:extLst>
          </p:cNvPr>
          <p:cNvSpPr>
            <a:spLocks noGrp="1"/>
          </p:cNvSpPr>
          <p:nvPr>
            <p:ph type="pic" sz="quarter" idx="18"/>
          </p:nvPr>
        </p:nvSpPr>
        <p:spPr>
          <a:xfrm>
            <a:off x="4265293"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Tree>
    <p:extLst>
      <p:ext uri="{BB962C8B-B14F-4D97-AF65-F5344CB8AC3E}">
        <p14:creationId xmlns:p14="http://schemas.microsoft.com/office/powerpoint/2010/main" val="1620184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18200F-1EB3-4B0D-BB1C-940C25A49887}"/>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In closing</a:t>
            </a:r>
          </a:p>
        </p:txBody>
      </p:sp>
      <p:sp>
        <p:nvSpPr>
          <p:cNvPr id="4" name="Content Placeholder 2"/>
          <p:cNvSpPr>
            <a:spLocks noGrp="1"/>
          </p:cNvSpPr>
          <p:nvPr>
            <p:ph idx="1" hasCustomPrompt="1"/>
          </p:nvPr>
        </p:nvSpPr>
        <p:spPr bwMode="gray">
          <a:xfrm>
            <a:off x="557929" y="1767532"/>
            <a:ext cx="8588453" cy="397764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FontTx/>
              <a:buNone/>
              <a:defRPr baseline="0">
                <a:solidFill>
                  <a:schemeClr val="tx2"/>
                </a:solidFill>
              </a:defRPr>
            </a:lvl2pPr>
            <a:lvl3pPr marL="173038" indent="-173038">
              <a:buClrTx/>
              <a:buFont typeface="Arial" panose="020B0604020202020204" pitchFamily="34" charset="0"/>
              <a:buChar char="•"/>
              <a:defRPr baseline="0">
                <a:solidFill>
                  <a:schemeClr val="tx2"/>
                </a:solidFill>
              </a:defRPr>
            </a:lvl3pPr>
            <a:lvl4pPr marL="347663" indent="-174625">
              <a:buClrTx/>
              <a:buFont typeface="Arial" panose="020B0604020202020204" pitchFamily="34" charset="0"/>
              <a:buChar char="–"/>
              <a:defRPr>
                <a:solidFill>
                  <a:schemeClr val="tx2"/>
                </a:solidFill>
              </a:defRPr>
            </a:lvl4pPr>
            <a:lvl5pPr marL="509588" indent="-161925">
              <a:buClrTx/>
              <a:buFont typeface="Arial" panose="020B0604020202020204" pitchFamily="34" charset="0"/>
              <a:buChar char="•"/>
              <a:defRPr baseline="0">
                <a:solidFill>
                  <a:schemeClr val="tx2"/>
                </a:solidFill>
              </a:defRPr>
            </a:lvl5pPr>
            <a:lvl6pPr marL="682625" indent="-173038">
              <a:buClrTx/>
              <a:buFont typeface="Arial" panose="020B0604020202020204" pitchFamily="34" charset="0"/>
              <a:buChar char="–"/>
              <a:defRPr/>
            </a:lvl6pPr>
            <a:lvl7pPr marL="857250" indent="-174625">
              <a:buClrTx/>
              <a:buFont typeface="Arial" panose="020B0604020202020204" pitchFamily="34" charset="0"/>
              <a:buChar char="•"/>
              <a:defRPr/>
            </a:lvl7pPr>
            <a:lvl8pPr marL="1030288" indent="-173038">
              <a:buClrTx/>
              <a:buFont typeface="Arial" panose="020B0604020202020204" pitchFamily="34" charset="0"/>
              <a:buChar char="–"/>
              <a:defRPr/>
            </a:lvl8pPr>
            <a:lvl9pPr marL="1203325" indent="-173038">
              <a:buClrTx/>
              <a:buFont typeface="Arial" panose="020B0604020202020204" pitchFamily="34" charset="0"/>
              <a:buChar char="•"/>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4B586E7D-9FC9-D83A-A744-C696F85BB4D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63943449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Key poin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75D67C-2BF7-49B0-848A-B3B00A9D33BF}"/>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VS Health Sans" panose="020B05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5FFA46B7-5841-498B-82BA-189426FD5A3C}"/>
              </a:ext>
            </a:extLst>
          </p:cNvPr>
          <p:cNvSpPr>
            <a:spLocks noGrp="1"/>
          </p:cNvSpPr>
          <p:nvPr>
            <p:ph type="title" hasCustomPrompt="1"/>
          </p:nvPr>
        </p:nvSpPr>
        <p:spPr>
          <a:xfrm>
            <a:off x="776057" y="2353322"/>
            <a:ext cx="2864494" cy="1690242"/>
          </a:xfrm>
        </p:spPr>
        <p:txBody>
          <a:bodyPr anchor="ctr"/>
          <a:lstStyle>
            <a:lvl1pPr algn="ctr">
              <a:defRPr sz="3200">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A6F1E52-8E2E-4152-9F15-10C9CCB20146}"/>
              </a:ext>
            </a:extLst>
          </p:cNvPr>
          <p:cNvSpPr/>
          <p:nvPr userDrawn="1"/>
        </p:nvSpPr>
        <p:spPr>
          <a:xfrm>
            <a:off x="4265293"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135948634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Key point lef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A5CA1F-4240-4602-9BCE-C5A4DD7D03C9}"/>
              </a:ext>
            </a:extLst>
          </p:cNvPr>
          <p:cNvSpPr/>
          <p:nvPr userDrawn="1"/>
        </p:nvSpPr>
        <p:spPr>
          <a:xfrm>
            <a:off x="393294" y="384048"/>
            <a:ext cx="3639312" cy="5724144"/>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2B703BF-57D7-44B0-A2A6-42286624F999}"/>
              </a:ext>
            </a:extLst>
          </p:cNvPr>
          <p:cNvSpPr>
            <a:spLocks noGrp="1"/>
          </p:cNvSpPr>
          <p:nvPr>
            <p:ph type="title" hasCustomPrompt="1"/>
          </p:nvPr>
        </p:nvSpPr>
        <p:spPr>
          <a:xfrm>
            <a:off x="776057" y="2353322"/>
            <a:ext cx="2864494" cy="1690242"/>
          </a:xfrm>
        </p:spPr>
        <p:txBody>
          <a:bodyPr anchor="ctr"/>
          <a:lstStyle>
            <a:lvl1pPr algn="ctr">
              <a:defRPr sz="3200">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DB03DA0-A7BD-4BF3-A74D-74FF41083AA4}"/>
              </a:ext>
            </a:extLst>
          </p:cNvPr>
          <p:cNvSpPr/>
          <p:nvPr userDrawn="1"/>
        </p:nvSpPr>
        <p:spPr>
          <a:xfrm>
            <a:off x="4265293"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121627702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Key point right with image">
    <p:spTree>
      <p:nvGrpSpPr>
        <p:cNvPr id="1" name=""/>
        <p:cNvGrpSpPr/>
        <p:nvPr/>
      </p:nvGrpSpPr>
      <p:grpSpPr>
        <a:xfrm>
          <a:off x="0" y="0"/>
          <a:ext cx="0" cy="0"/>
          <a:chOff x="0" y="0"/>
          <a:chExt cx="0" cy="0"/>
        </a:xfrm>
      </p:grpSpPr>
      <p:sp>
        <p:nvSpPr>
          <p:cNvPr id="10" name="Picture Placeholder 15"/>
          <p:cNvSpPr>
            <a:spLocks noGrp="1"/>
          </p:cNvSpPr>
          <p:nvPr>
            <p:ph type="pic" sz="quarter" idx="18"/>
          </p:nvPr>
        </p:nvSpPr>
        <p:spPr>
          <a:xfrm>
            <a:off x="393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8" name="Rectangle 7"/>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1FF0497-F9C8-4016-899B-3B35773D1F9F}"/>
              </a:ext>
            </a:extLst>
          </p:cNvPr>
          <p:cNvSpPr>
            <a:spLocks noGrp="1"/>
          </p:cNvSpPr>
          <p:nvPr>
            <p:ph type="title" hasCustomPrompt="1"/>
          </p:nvPr>
        </p:nvSpPr>
        <p:spPr>
          <a:xfrm>
            <a:off x="8568986" y="2353322"/>
            <a:ext cx="2864494" cy="1690242"/>
          </a:xfrm>
        </p:spPr>
        <p:txBody>
          <a:bodyPr anchor="ctr"/>
          <a:lstStyle>
            <a:lvl1pPr algn="ctr">
              <a:defRPr sz="3200">
                <a:solidFill>
                  <a:schemeClr val="bg1"/>
                </a:solidFill>
              </a:defRPr>
            </a:lvl1pPr>
          </a:lstStyle>
          <a:p>
            <a:r>
              <a:rPr lang="en-US"/>
              <a:t>Main key point here</a:t>
            </a:r>
          </a:p>
        </p:txBody>
      </p:sp>
    </p:spTree>
    <p:extLst>
      <p:ext uri="{BB962C8B-B14F-4D97-AF65-F5344CB8AC3E}">
        <p14:creationId xmlns:p14="http://schemas.microsoft.com/office/powerpoint/2010/main" val="521403289"/>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Key point right with image 2">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FCC6671F-C7F4-4670-B18C-6C0DEC86BD84}"/>
              </a:ext>
            </a:extLst>
          </p:cNvPr>
          <p:cNvSpPr>
            <a:spLocks noGrp="1"/>
          </p:cNvSpPr>
          <p:nvPr>
            <p:ph type="pic" sz="quarter" idx="18"/>
          </p:nvPr>
        </p:nvSpPr>
        <p:spPr>
          <a:xfrm>
            <a:off x="570061" y="384048"/>
            <a:ext cx="7368998"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4" name="Rectangle 3">
            <a:extLst>
              <a:ext uri="{FF2B5EF4-FFF2-40B4-BE49-F238E27FC236}">
                <a16:creationId xmlns:a16="http://schemas.microsoft.com/office/drawing/2014/main" id="{199F17DB-23BC-4547-8F26-EF60DE5F906A}"/>
              </a:ext>
            </a:extLst>
          </p:cNvPr>
          <p:cNvSpPr/>
          <p:nvPr userDrawn="1"/>
        </p:nvSpPr>
        <p:spPr>
          <a:xfrm>
            <a:off x="8167719" y="384048"/>
            <a:ext cx="3454221"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398F8E1-81C5-43DF-9E44-7560787FBD43}"/>
              </a:ext>
            </a:extLst>
          </p:cNvPr>
          <p:cNvSpPr>
            <a:spLocks noGrp="1"/>
          </p:cNvSpPr>
          <p:nvPr>
            <p:ph type="title" hasCustomPrompt="1"/>
          </p:nvPr>
        </p:nvSpPr>
        <p:spPr>
          <a:xfrm>
            <a:off x="8568986" y="2353322"/>
            <a:ext cx="2864494" cy="1690242"/>
          </a:xfrm>
        </p:spPr>
        <p:txBody>
          <a:bodyPr anchor="ctr"/>
          <a:lstStyle>
            <a:lvl1pPr algn="ctr">
              <a:defRPr sz="3200">
                <a:solidFill>
                  <a:schemeClr val="accent2"/>
                </a:solidFill>
              </a:defRPr>
            </a:lvl1pPr>
          </a:lstStyle>
          <a:p>
            <a:r>
              <a:rPr lang="en-US"/>
              <a:t>Main key point here</a:t>
            </a:r>
          </a:p>
        </p:txBody>
      </p:sp>
    </p:spTree>
    <p:extLst>
      <p:ext uri="{BB962C8B-B14F-4D97-AF65-F5344CB8AC3E}">
        <p14:creationId xmlns:p14="http://schemas.microsoft.com/office/powerpoint/2010/main" val="264066920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Key point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A90D6A-6A50-4593-8B6E-4ED03D36A1ED}"/>
              </a:ext>
            </a:extLst>
          </p:cNvPr>
          <p:cNvSpPr/>
          <p:nvPr userDrawn="1"/>
        </p:nvSpPr>
        <p:spPr>
          <a:xfrm>
            <a:off x="395726"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4" name="Rectangle 3">
            <a:extLst>
              <a:ext uri="{FF2B5EF4-FFF2-40B4-BE49-F238E27FC236}">
                <a16:creationId xmlns:a16="http://schemas.microsoft.com/office/drawing/2014/main" id="{06AA8204-C754-4229-95F2-FEC283A55893}"/>
              </a:ext>
            </a:extLst>
          </p:cNvPr>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VS Health Sans" panose="020B05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F226EF1E-6A37-420A-83BE-9C74A6B91F27}"/>
              </a:ext>
            </a:extLst>
          </p:cNvPr>
          <p:cNvSpPr>
            <a:spLocks noGrp="1"/>
          </p:cNvSpPr>
          <p:nvPr>
            <p:ph type="title" hasCustomPrompt="1"/>
          </p:nvPr>
        </p:nvSpPr>
        <p:spPr>
          <a:xfrm>
            <a:off x="8568986" y="2353322"/>
            <a:ext cx="2864494" cy="1690242"/>
          </a:xfrm>
        </p:spPr>
        <p:txBody>
          <a:bodyPr anchor="ctr"/>
          <a:lstStyle>
            <a:lvl1pPr algn="ctr">
              <a:defRPr sz="3200">
                <a:solidFill>
                  <a:schemeClr val="bg1"/>
                </a:solidFill>
              </a:defRPr>
            </a:lvl1pPr>
          </a:lstStyle>
          <a:p>
            <a:r>
              <a:rPr lang="en-US"/>
              <a:t>Main key point here</a:t>
            </a:r>
          </a:p>
        </p:txBody>
      </p:sp>
    </p:spTree>
    <p:extLst>
      <p:ext uri="{BB962C8B-B14F-4D97-AF65-F5344CB8AC3E}">
        <p14:creationId xmlns:p14="http://schemas.microsoft.com/office/powerpoint/2010/main" val="1254721020"/>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4880"/>
            <a:ext cx="8588453" cy="3987745"/>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500" baseline="0">
                <a:solidFill>
                  <a:schemeClr val="tx2"/>
                </a:solidFill>
              </a:defRPr>
            </a:lvl7pPr>
            <a:lvl8pPr marL="1030288" indent="-173038">
              <a:spcBef>
                <a:spcPts val="600"/>
              </a:spcBef>
              <a:buFont typeface="Arial" panose="020B0604020202020204" pitchFamily="34" charset="0"/>
              <a:buChar char="–"/>
              <a:defRPr sz="1500" baseline="0">
                <a:solidFill>
                  <a:schemeClr val="tx2"/>
                </a:solidFill>
              </a:defRPr>
            </a:lvl8pPr>
            <a:lvl9pPr marL="1203325" indent="-173038">
              <a:spcBef>
                <a:spcPts val="600"/>
              </a:spcBef>
              <a:buFont typeface="Arial" panose="020B0604020202020204" pitchFamily="34" charset="0"/>
              <a:buChar char="•"/>
              <a:defRPr sz="15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538674170"/>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6585"/>
            <a:ext cx="8588453" cy="3977640"/>
          </a:xfrm>
        </p:spPr>
        <p:txBody>
          <a:bodyPr/>
          <a:lstStyle>
            <a:lvl1pPr>
              <a:defRPr sz="1500" cap="none" baseline="0">
                <a:solidFill>
                  <a:schemeClr val="tx2"/>
                </a:solidFill>
              </a:defRPr>
            </a:lvl1pPr>
            <a:lvl2pPr marL="171450" indent="-171450">
              <a:defRPr sz="1500">
                <a:solidFill>
                  <a:schemeClr val="tx2"/>
                </a:solidFill>
              </a:defRPr>
            </a:lvl2pPr>
            <a:lvl3pPr marL="347663" indent="-176213">
              <a:spcBef>
                <a:spcPts val="600"/>
              </a:spcBef>
              <a:buFont typeface="Arial" panose="020B0604020202020204" pitchFamily="34" charset="0"/>
              <a:buChar char="–"/>
              <a:defRPr sz="1500">
                <a:solidFill>
                  <a:schemeClr val="tx2"/>
                </a:solidFill>
              </a:defRPr>
            </a:lvl3pPr>
            <a:lvl4pPr marL="509588" indent="-161925">
              <a:spcBef>
                <a:spcPts val="600"/>
              </a:spcBef>
              <a:defRPr sz="1500">
                <a:solidFill>
                  <a:schemeClr val="tx2"/>
                </a:solidFill>
              </a:defRPr>
            </a:lvl4pPr>
            <a:lvl5pPr marL="682625" indent="-173038">
              <a:spcBef>
                <a:spcPts val="600"/>
              </a:spcBef>
              <a:defRPr sz="1500">
                <a:solidFill>
                  <a:schemeClr val="tx2"/>
                </a:solidFill>
              </a:defRPr>
            </a:lvl5pPr>
            <a:lvl6pPr marL="857250" indent="-174625">
              <a:defRPr sz="1500"/>
            </a:lvl6pPr>
            <a:lvl7pPr marL="1030288" indent="-173038">
              <a:spcBef>
                <a:spcPts val="600"/>
              </a:spcBef>
              <a:buFont typeface="Arial" panose="020B0604020202020204" pitchFamily="34" charset="0"/>
              <a:buChar char="–"/>
              <a:defRPr sz="1500" baseline="0">
                <a:solidFill>
                  <a:schemeClr val="tx2"/>
                </a:solidFill>
              </a:defRPr>
            </a:lvl7pPr>
            <a:lvl8pPr marL="1203325" indent="-174625">
              <a:spcBef>
                <a:spcPts val="600"/>
              </a:spcBef>
              <a:buFont typeface="Arial" panose="020B0604020202020204" pitchFamily="34" charset="0"/>
              <a:buChar char="•"/>
              <a:defRPr sz="1500">
                <a:solidFill>
                  <a:schemeClr val="tx2"/>
                </a:solidFill>
              </a:defRPr>
            </a:lvl8pPr>
            <a:lvl9pPr marL="1377950" indent="-174625">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108638988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lvl1pPr>
          </a:lstStyle>
          <a:p>
            <a:r>
              <a:rPr lang="en-US"/>
              <a:t>Click to add title for two-column layout</a:t>
            </a:r>
          </a:p>
        </p:txBody>
      </p:sp>
      <p:sp>
        <p:nvSpPr>
          <p:cNvPr id="5" name="Content Placeholder 2"/>
          <p:cNvSpPr>
            <a:spLocks noGrp="1"/>
          </p:cNvSpPr>
          <p:nvPr>
            <p:ph idx="15" hasCustomPrompt="1"/>
          </p:nvPr>
        </p:nvSpPr>
        <p:spPr bwMode="gray">
          <a:xfrm>
            <a:off x="557929" y="1773937"/>
            <a:ext cx="5030510" cy="3984133"/>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3038">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6" name="Content Placeholder 2"/>
          <p:cNvSpPr>
            <a:spLocks noGrp="1"/>
          </p:cNvSpPr>
          <p:nvPr>
            <p:ph idx="16" hasCustomPrompt="1"/>
          </p:nvPr>
        </p:nvSpPr>
        <p:spPr bwMode="gray">
          <a:xfrm>
            <a:off x="6393321" y="1773937"/>
            <a:ext cx="5030510" cy="3984133"/>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600">
                <a:solidFill>
                  <a:schemeClr val="tx2"/>
                </a:solidFill>
              </a:defRPr>
            </a:lvl7pPr>
            <a:lvl8pPr marL="857250" indent="0">
              <a:spcBef>
                <a:spcPts val="600"/>
              </a:spcBef>
              <a:buFont typeface="Arial" panose="020B0604020202020204" pitchFamily="34" charset="0"/>
              <a:buNone/>
              <a:defRPr sz="1600">
                <a:solidFill>
                  <a:schemeClr val="tx2"/>
                </a:solidFill>
              </a:defRPr>
            </a:lvl8pPr>
            <a:lvl9pPr marL="1203325" indent="-173038">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endParaRPr lang="en-US"/>
          </a:p>
        </p:txBody>
      </p:sp>
    </p:spTree>
    <p:extLst>
      <p:ext uri="{BB962C8B-B14F-4D97-AF65-F5344CB8AC3E}">
        <p14:creationId xmlns:p14="http://schemas.microsoft.com/office/powerpoint/2010/main" val="402812474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three-column layout</a:t>
            </a:r>
          </a:p>
        </p:txBody>
      </p:sp>
      <p:sp>
        <p:nvSpPr>
          <p:cNvPr id="6" name="Content Placeholder 2"/>
          <p:cNvSpPr>
            <a:spLocks noGrp="1"/>
          </p:cNvSpPr>
          <p:nvPr>
            <p:ph idx="15" hasCustomPrompt="1"/>
          </p:nvPr>
        </p:nvSpPr>
        <p:spPr bwMode="gray">
          <a:xfrm>
            <a:off x="570062" y="1773936"/>
            <a:ext cx="3461080" cy="3975080"/>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a:lvl6pPr>
            <a:lvl7pPr marL="857250" indent="-174625">
              <a:spcBef>
                <a:spcPts val="600"/>
              </a:spcBef>
              <a:buFont typeface="Arial" panose="020B0604020202020204" pitchFamily="34" charset="0"/>
              <a:buChar char="•"/>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3038">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2"/>
          <p:cNvSpPr>
            <a:spLocks noGrp="1"/>
          </p:cNvSpPr>
          <p:nvPr>
            <p:ph idx="16" hasCustomPrompt="1"/>
          </p:nvPr>
        </p:nvSpPr>
        <p:spPr bwMode="gray">
          <a:xfrm>
            <a:off x="4362277" y="1773936"/>
            <a:ext cx="3461080" cy="3975080"/>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4625">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2"/>
          <p:cNvSpPr>
            <a:spLocks noGrp="1"/>
          </p:cNvSpPr>
          <p:nvPr>
            <p:ph idx="17" hasCustomPrompt="1"/>
          </p:nvPr>
        </p:nvSpPr>
        <p:spPr bwMode="gray">
          <a:xfrm>
            <a:off x="8154491" y="1773936"/>
            <a:ext cx="3461080" cy="3975080"/>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a:lvl6pPr>
            <a:lvl7pPr marL="682625" indent="0">
              <a:spcBef>
                <a:spcPts val="600"/>
              </a:spcBef>
              <a:buFont typeface="Arial" panose="020B0604020202020204" pitchFamily="34" charset="0"/>
              <a:buNone/>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4625">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957041262"/>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3513">
              <a:buClr>
                <a:schemeClr val="tx1"/>
              </a:buClr>
              <a:buFont typeface="Arial" panose="020B0604020202020204" pitchFamily="34" charset="0"/>
              <a:buChar char="•"/>
              <a:defRPr lang="en-US" sz="150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3"/>
          <p:cNvSpPr>
            <a:spLocks noGrp="1"/>
          </p:cNvSpPr>
          <p:nvPr>
            <p:ph sz="half" idx="2" hasCustomPrompt="1"/>
          </p:nvPr>
        </p:nvSpPr>
        <p:spPr bwMode="gray">
          <a:xfrm>
            <a:off x="3406743"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3513">
              <a:buClr>
                <a:schemeClr val="tx1"/>
              </a:buClr>
              <a:buFont typeface="Arial" panose="020B0604020202020204" pitchFamily="34" charset="0"/>
              <a:buChar char="•"/>
              <a:defRPr lang="en-US" sz="1500" baseline="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p:cNvSpPr>
            <a:spLocks noGrp="1"/>
          </p:cNvSpPr>
          <p:nvPr>
            <p:ph sz="half" idx="18" hasCustomPrompt="1"/>
          </p:nvPr>
        </p:nvSpPr>
        <p:spPr bwMode="gray">
          <a:xfrm>
            <a:off x="6255557"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lgn="l">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5100">
              <a:buClr>
                <a:schemeClr val="tx1"/>
              </a:buClr>
              <a:buFont typeface="Arial" panose="020B0604020202020204" pitchFamily="34" charset="0"/>
              <a:buChar char="•"/>
              <a:defRPr lang="en-US" sz="150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p:cNvSpPr>
            <a:spLocks noGrp="1"/>
          </p:cNvSpPr>
          <p:nvPr>
            <p:ph sz="half" idx="23" hasCustomPrompt="1"/>
          </p:nvPr>
        </p:nvSpPr>
        <p:spPr bwMode="gray">
          <a:xfrm>
            <a:off x="9104371"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lgn="l">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5100">
              <a:buClr>
                <a:schemeClr val="tx1"/>
              </a:buClr>
              <a:buFont typeface="Arial" panose="020B0604020202020204" pitchFamily="34" charset="0"/>
              <a:buChar char="•"/>
              <a:defRPr lang="en-US" sz="150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1617686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pic>
        <p:nvPicPr>
          <p:cNvPr id="3" name="Picture 2">
            <a:extLst>
              <a:ext uri="{FF2B5EF4-FFF2-40B4-BE49-F238E27FC236}">
                <a16:creationId xmlns:a16="http://schemas.microsoft.com/office/drawing/2014/main" id="{66E40243-9FE3-18B3-3F64-D2A228AF60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63391609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63231FF-6BD6-77DA-8DB9-D627C2FDC350}"/>
              </a:ext>
            </a:extLst>
          </p:cNvPr>
          <p:cNvGraphicFramePr>
            <a:graphicFrameLocks noChangeAspect="1"/>
          </p:cNvGraphicFramePr>
          <p:nvPr userDrawn="1">
            <p:custDataLst>
              <p:tags r:id="rId1"/>
            </p:custDataLst>
            <p:extLst>
              <p:ext uri="{D42A27DB-BD31-4B8C-83A1-F6EECF244321}">
                <p14:modId xmlns:p14="http://schemas.microsoft.com/office/powerpoint/2010/main" val="1764818635"/>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4" name="think-cell data - do not delete" hidden="1">
                        <a:extLst>
                          <a:ext uri="{FF2B5EF4-FFF2-40B4-BE49-F238E27FC236}">
                            <a16:creationId xmlns:a16="http://schemas.microsoft.com/office/drawing/2014/main" id="{E63231FF-6BD6-77DA-8DB9-D627C2FDC350}"/>
                          </a:ext>
                        </a:extLst>
                      </p:cNvPr>
                      <p:cNvPicPr/>
                      <p:nvPr/>
                    </p:nvPicPr>
                    <p:blipFill>
                      <a:blip r:embed="rId4"/>
                      <a:stretch>
                        <a:fillRect/>
                      </a:stretch>
                    </p:blipFill>
                    <p:spPr>
                      <a:xfrm>
                        <a:off x="1589"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570075" y="649225"/>
            <a:ext cx="11051864" cy="394385"/>
          </a:xfrm>
        </p:spPr>
        <p:txBody>
          <a:bodyPr vert="horz"/>
          <a:lstStyle>
            <a:lvl1pPr>
              <a:lnSpc>
                <a:spcPct val="100000"/>
              </a:lnSpc>
              <a:defRPr sz="2000"/>
            </a:lvl1pPr>
          </a:lstStyle>
          <a:p>
            <a:r>
              <a:rPr lang="en-US"/>
              <a:t>Click to add title</a:t>
            </a:r>
          </a:p>
        </p:txBody>
      </p:sp>
      <p:sp>
        <p:nvSpPr>
          <p:cNvPr id="13" name="Text Placeholder 10">
            <a:extLst>
              <a:ext uri="{FF2B5EF4-FFF2-40B4-BE49-F238E27FC236}">
                <a16:creationId xmlns:a16="http://schemas.microsoft.com/office/drawing/2014/main" id="{E10269E5-796B-659F-0F0F-990A5FBE990C}"/>
              </a:ext>
            </a:extLst>
          </p:cNvPr>
          <p:cNvSpPr>
            <a:spLocks noGrp="1"/>
          </p:cNvSpPr>
          <p:nvPr>
            <p:ph type="body" sz="quarter" idx="10"/>
          </p:nvPr>
        </p:nvSpPr>
        <p:spPr>
          <a:xfrm>
            <a:off x="570061" y="1070108"/>
            <a:ext cx="11039745" cy="755650"/>
          </a:xfrm>
        </p:spPr>
        <p:txBody>
          <a:bodyPr/>
          <a:lstStyle/>
          <a:p>
            <a:pPr lvl="0"/>
            <a:r>
              <a:rPr lang="en-US"/>
              <a:t>Click to edit Master text style</a:t>
            </a:r>
          </a:p>
        </p:txBody>
      </p:sp>
    </p:spTree>
    <p:extLst>
      <p:ext uri="{BB962C8B-B14F-4D97-AF65-F5344CB8AC3E}">
        <p14:creationId xmlns:p14="http://schemas.microsoft.com/office/powerpoint/2010/main" val="2773763462"/>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Only" preserve="1">
  <p:cSld name="Title Only - Gray background">
    <p:spTree>
      <p:nvGrpSpPr>
        <p:cNvPr id="1" name=""/>
        <p:cNvGrpSpPr/>
        <p:nvPr/>
      </p:nvGrpSpPr>
      <p:grpSpPr>
        <a:xfrm>
          <a:off x="0" y="0"/>
          <a:ext cx="0" cy="0"/>
          <a:chOff x="0" y="0"/>
          <a:chExt cx="0" cy="0"/>
        </a:xfrm>
      </p:grpSpPr>
      <p:sp>
        <p:nvSpPr>
          <p:cNvPr id="4" name="Rectangle 3"/>
          <p:cNvSpPr/>
          <p:nvPr userDrawn="1"/>
        </p:nvSpPr>
        <p:spPr>
          <a:xfrm>
            <a:off x="381001" y="384048"/>
            <a:ext cx="11430000"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2" name="Title 1"/>
          <p:cNvSpPr>
            <a:spLocks noGrp="1"/>
          </p:cNvSpPr>
          <p:nvPr>
            <p:ph type="title" hasCustomPrompt="1"/>
          </p:nvPr>
        </p:nvSpPr>
        <p:spPr>
          <a:xfrm>
            <a:off x="713418" y="649224"/>
            <a:ext cx="9667726" cy="713232"/>
          </a:xfrm>
        </p:spPr>
        <p:txBody>
          <a:bodyPr/>
          <a:lstStyle>
            <a:lvl1pPr>
              <a:defRPr/>
            </a:lvl1pPr>
          </a:lstStyle>
          <a:p>
            <a:r>
              <a:rPr lang="en-US"/>
              <a:t>Click to add title</a:t>
            </a:r>
          </a:p>
        </p:txBody>
      </p:sp>
    </p:spTree>
    <p:extLst>
      <p:ext uri="{BB962C8B-B14F-4D97-AF65-F5344CB8AC3E}">
        <p14:creationId xmlns:p14="http://schemas.microsoft.com/office/powerpoint/2010/main" val="272431303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414083"/>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C78D-4F6B-45F8-AB04-A56A0B1F36D6}"/>
              </a:ext>
            </a:extLst>
          </p:cNvPr>
          <p:cNvSpPr>
            <a:spLocks noGrp="1"/>
          </p:cNvSpPr>
          <p:nvPr>
            <p:ph type="title" hasCustomPrompt="1"/>
          </p:nvPr>
        </p:nvSpPr>
        <p:spPr>
          <a:xfrm>
            <a:off x="557929" y="-347472"/>
            <a:ext cx="9667726" cy="262719"/>
          </a:xfrm>
        </p:spPr>
        <p:txBody>
          <a:bodyPr anchor="b"/>
          <a:lstStyle>
            <a:lvl1pPr>
              <a:defRPr sz="1400"/>
            </a:lvl1pPr>
          </a:lstStyle>
          <a:p>
            <a:r>
              <a:rPr lang="en-US"/>
              <a:t>Title for slide built on the blank accessibility master</a:t>
            </a:r>
          </a:p>
        </p:txBody>
      </p:sp>
    </p:spTree>
    <p:extLst>
      <p:ext uri="{BB962C8B-B14F-4D97-AF65-F5344CB8AC3E}">
        <p14:creationId xmlns:p14="http://schemas.microsoft.com/office/powerpoint/2010/main" val="222957837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165B92E-6E75-4AE3-9A66-2BE7D7974FA8}"/>
              </a:ext>
            </a:extLst>
          </p:cNvPr>
          <p:cNvSpPr>
            <a:spLocks noGrp="1"/>
          </p:cNvSpPr>
          <p:nvPr>
            <p:ph type="pic" sz="quarter" idx="12"/>
          </p:nvPr>
        </p:nvSpPr>
        <p:spPr>
          <a:xfrm>
            <a:off x="1" y="0"/>
            <a:ext cx="12191999" cy="6858000"/>
          </a:xfrm>
          <a:solidFill>
            <a:schemeClr val="bg1">
              <a:lumMod val="75000"/>
            </a:schemeClr>
          </a:solidFill>
        </p:spPr>
        <p:txBody>
          <a:bodyPr/>
          <a:lstStyle>
            <a:lvl1pPr algn="ctr">
              <a:defRPr b="0"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9A83F15B-6875-4795-A8F5-FC92953B6659}"/>
              </a:ext>
            </a:extLst>
          </p:cNvPr>
          <p:cNvSpPr>
            <a:spLocks noGrp="1"/>
          </p:cNvSpPr>
          <p:nvPr>
            <p:ph type="ctrTitle" hasCustomPrompt="1"/>
          </p:nvPr>
        </p:nvSpPr>
        <p:spPr>
          <a:xfrm>
            <a:off x="1069335" y="1207606"/>
            <a:ext cx="3395987" cy="3538233"/>
          </a:xfrm>
        </p:spPr>
        <p:txBody>
          <a:bodyPr anchor="ctr">
            <a:noAutofit/>
          </a:bodyPr>
          <a:lstStyle>
            <a:lvl1pPr algn="l">
              <a:lnSpc>
                <a:spcPct val="90000"/>
              </a:lnSpc>
              <a:defRPr sz="6600" baseline="0">
                <a:solidFill>
                  <a:schemeClr val="bg1"/>
                </a:solidFill>
              </a:defRPr>
            </a:lvl1pPr>
          </a:lstStyle>
          <a:p>
            <a:r>
              <a:rPr lang="en-US"/>
              <a:t>Closing text</a:t>
            </a:r>
          </a:p>
        </p:txBody>
      </p:sp>
      <p:pic>
        <p:nvPicPr>
          <p:cNvPr id="12" name="Graphic 11" descr="CVS Health logo">
            <a:extLst>
              <a:ext uri="{FF2B5EF4-FFF2-40B4-BE49-F238E27FC236}">
                <a16:creationId xmlns:a16="http://schemas.microsoft.com/office/drawing/2014/main" id="{74D3A37F-E0DA-446E-B173-2DDBFF7349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352314673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5"/>
            <a:ext cx="6539663" cy="797851"/>
          </a:xfrm>
          <a:prstGeom prst="rect">
            <a:avLst/>
          </a:prstGeom>
        </p:spPr>
      </p:pic>
    </p:spTree>
    <p:extLst>
      <p:ext uri="{BB962C8B-B14F-4D97-AF65-F5344CB8AC3E}">
        <p14:creationId xmlns:p14="http://schemas.microsoft.com/office/powerpoint/2010/main" val="384184945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1" y="0"/>
            <a:ext cx="12192000"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mn-lt"/>
              <a:cs typeface="Arial" panose="020B0604020202020204" pitchFamily="34" charset="0"/>
            </a:endParaRPr>
          </a:p>
        </p:txBody>
      </p:sp>
      <p:sp>
        <p:nvSpPr>
          <p:cNvPr id="11" name="Title 1">
            <a:extLst>
              <a:ext uri="{FF2B5EF4-FFF2-40B4-BE49-F238E27FC236}">
                <a16:creationId xmlns:a16="http://schemas.microsoft.com/office/drawing/2014/main" id="{0C1C0A90-CD75-4DD6-80F4-EDD3FD0CF49A}"/>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red background</a:t>
            </a:r>
          </a:p>
        </p:txBody>
      </p:sp>
      <p:pic>
        <p:nvPicPr>
          <p:cNvPr id="12" name="Graphic 11" descr="CVS Health logo">
            <a:extLst>
              <a:ext uri="{FF2B5EF4-FFF2-40B4-BE49-F238E27FC236}">
                <a16:creationId xmlns:a16="http://schemas.microsoft.com/office/drawing/2014/main" id="{B68A7D5F-95B8-5A4D-95DF-7F1C0D295E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5"/>
            <a:ext cx="6539663" cy="797851"/>
          </a:xfrm>
          <a:prstGeom prst="rect">
            <a:avLst/>
          </a:prstGeom>
        </p:spPr>
      </p:pic>
    </p:spTree>
    <p:extLst>
      <p:ext uri="{BB962C8B-B14F-4D97-AF65-F5344CB8AC3E}">
        <p14:creationId xmlns:p14="http://schemas.microsoft.com/office/powerpoint/2010/main" val="345719889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userDrawn="1">
  <p:cSld name="Everyday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21" name="Picture 20" descr="Red outline heart."/>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5169" y="1016179"/>
            <a:ext cx="5222470" cy="4340047"/>
          </a:xfrm>
          <a:prstGeom prst="rect">
            <a:avLst/>
          </a:prstGeom>
        </p:spPr>
      </p:pic>
    </p:spTree>
    <p:extLst>
      <p:ext uri="{BB962C8B-B14F-4D97-AF65-F5344CB8AC3E}">
        <p14:creationId xmlns:p14="http://schemas.microsoft.com/office/powerpoint/2010/main" val="393219322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1_Everyday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4" name="Picture 3" descr="A group of people wearing white lab coats&#10;&#10;AI-generated content may be incorrect.">
            <a:extLst>
              <a:ext uri="{FF2B5EF4-FFF2-40B4-BE49-F238E27FC236}">
                <a16:creationId xmlns:a16="http://schemas.microsoft.com/office/drawing/2014/main" id="{F95CAC9E-8DC2-FB3F-722F-47705252B14C}"/>
              </a:ext>
            </a:extLst>
          </p:cNvPr>
          <p:cNvPicPr>
            <a:picLocks noChangeAspect="1"/>
          </p:cNvPicPr>
          <p:nvPr userDrawn="1"/>
        </p:nvPicPr>
        <p:blipFill rotWithShape="1">
          <a:blip r:embed="rId4"/>
          <a:srcRect l="14592" r="14592"/>
          <a:stretch>
            <a:fillRect/>
          </a:stretch>
        </p:blipFill>
        <p:spPr>
          <a:xfrm>
            <a:off x="4905787" y="0"/>
            <a:ext cx="7286213" cy="6858000"/>
          </a:xfrm>
          <a:prstGeom prst="rect">
            <a:avLst/>
          </a:prstGeom>
        </p:spPr>
      </p:pic>
    </p:spTree>
    <p:extLst>
      <p:ext uri="{BB962C8B-B14F-4D97-AF65-F5344CB8AC3E}">
        <p14:creationId xmlns:p14="http://schemas.microsoft.com/office/powerpoint/2010/main" val="31187436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2_Everyday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3" name="Picture 2" descr="A person and person looking at a tablet&#10;&#10;AI-generated content may be incorrect.">
            <a:extLst>
              <a:ext uri="{FF2B5EF4-FFF2-40B4-BE49-F238E27FC236}">
                <a16:creationId xmlns:a16="http://schemas.microsoft.com/office/drawing/2014/main" id="{2C30F154-0CB9-3286-E6A3-DC4F31007386}"/>
              </a:ext>
            </a:extLst>
          </p:cNvPr>
          <p:cNvPicPr>
            <a:picLocks noChangeAspect="1"/>
          </p:cNvPicPr>
          <p:nvPr userDrawn="1"/>
        </p:nvPicPr>
        <p:blipFill rotWithShape="1">
          <a:blip r:embed="rId2"/>
          <a:srcRect/>
          <a:stretch>
            <a:fillRect/>
          </a:stretch>
        </p:blipFill>
        <p:spPr>
          <a:xfrm flipH="1">
            <a:off x="0" y="893"/>
            <a:ext cx="12191999" cy="6856214"/>
          </a:xfrm>
          <a:prstGeom prst="rect">
            <a:avLst/>
          </a:prstGeom>
        </p:spPr>
      </p:pic>
      <p:sp>
        <p:nvSpPr>
          <p:cNvPr id="9" name="Rectangle 8">
            <a:extLst>
              <a:ext uri="{FF2B5EF4-FFF2-40B4-BE49-F238E27FC236}">
                <a16:creationId xmlns:a16="http://schemas.microsoft.com/office/drawing/2014/main" id="{6A11EAEF-E734-C73A-6C5C-25C368DAF32C}"/>
              </a:ext>
            </a:extLst>
          </p:cNvPr>
          <p:cNvSpPr/>
          <p:nvPr userDrawn="1"/>
        </p:nvSpPr>
        <p:spPr bwMode="gray">
          <a:xfrm>
            <a:off x="-1" y="0"/>
            <a:ext cx="12192001" cy="6858000"/>
          </a:xfrm>
          <a:prstGeom prst="rect">
            <a:avLst/>
          </a:prstGeom>
          <a:gradFill>
            <a:gsLst>
              <a:gs pos="0">
                <a:srgbClr val="0B315E">
                  <a:shade val="30000"/>
                  <a:satMod val="115000"/>
                  <a:alpha val="73000"/>
                </a:srgbClr>
              </a:gs>
              <a:gs pos="100000">
                <a:srgbClr val="0A4B8C">
                  <a:alpha val="11000"/>
                </a:srgbClr>
              </a:gs>
            </a:gsLst>
            <a:lin ang="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Graphic 5" descr="CVS Health logo">
            <a:extLst>
              <a:ext uri="{FF2B5EF4-FFF2-40B4-BE49-F238E27FC236}">
                <a16:creationId xmlns:a16="http://schemas.microsoft.com/office/drawing/2014/main" id="{338E73C5-3A7D-D21B-7829-64526772826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929" y="430701"/>
            <a:ext cx="2848088" cy="347472"/>
          </a:xfrm>
          <a:prstGeom prst="rect">
            <a:avLst/>
          </a:prstGeom>
        </p:spPr>
      </p:pic>
    </p:spTree>
    <p:extLst>
      <p:ext uri="{BB962C8B-B14F-4D97-AF65-F5344CB8AC3E}">
        <p14:creationId xmlns:p14="http://schemas.microsoft.com/office/powerpoint/2010/main" val="23505818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8BED0-B1F2-E4AF-184F-D9F2175D10D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75806317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5399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930" y="-344516"/>
            <a:ext cx="11026126" cy="264306"/>
          </a:xfrm>
        </p:spPr>
        <p:txBody>
          <a:bodyPr anchor="b"/>
          <a:lstStyle>
            <a:lvl1pPr>
              <a:defRPr sz="1400"/>
            </a:lvl1pPr>
          </a:lstStyle>
          <a:p>
            <a:r>
              <a:rPr lang="en-US"/>
              <a:t>Title for slide built on the blank accessibility master</a:t>
            </a:r>
          </a:p>
        </p:txBody>
      </p:sp>
      <p:pic>
        <p:nvPicPr>
          <p:cNvPr id="3" name="Picture 2">
            <a:extLst>
              <a:ext uri="{FF2B5EF4-FFF2-40B4-BE49-F238E27FC236}">
                <a16:creationId xmlns:a16="http://schemas.microsoft.com/office/drawing/2014/main" id="{9078863A-28AA-1D49-5B73-158F94CDCC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6051160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1" y="0"/>
            <a:ext cx="12192000"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8" name="Title 7">
            <a:extLst>
              <a:ext uri="{FF2B5EF4-FFF2-40B4-BE49-F238E27FC236}">
                <a16:creationId xmlns:a16="http://schemas.microsoft.com/office/drawing/2014/main" id="{1C551DC1-11AC-42C9-8CB3-4FB83FD45BC9}"/>
              </a:ext>
            </a:extLst>
          </p:cNvPr>
          <p:cNvSpPr>
            <a:spLocks noGrp="1"/>
          </p:cNvSpPr>
          <p:nvPr>
            <p:ph type="title" hasCustomPrompt="1"/>
          </p:nvPr>
        </p:nvSpPr>
        <p:spPr>
          <a:xfrm>
            <a:off x="847938" y="1188272"/>
            <a:ext cx="3775713" cy="713232"/>
          </a:xfrm>
        </p:spPr>
        <p:txBody>
          <a:bodyPr/>
          <a:lstStyle>
            <a:lvl1pPr>
              <a:defRPr sz="4800">
                <a:solidFill>
                  <a:schemeClr val="bg1"/>
                </a:solidFill>
              </a:defRPr>
            </a:lvl1pPr>
          </a:lstStyle>
          <a:p>
            <a:r>
              <a:rPr lang="en-US"/>
              <a:t>Closing slide</a:t>
            </a:r>
          </a:p>
        </p:txBody>
      </p:sp>
      <p:pic>
        <p:nvPicPr>
          <p:cNvPr id="4" name="Graphic 3" descr="CVS Health logo.">
            <a:extLst>
              <a:ext uri="{FF2B5EF4-FFF2-40B4-BE49-F238E27FC236}">
                <a16:creationId xmlns:a16="http://schemas.microsoft.com/office/drawing/2014/main" id="{4241CE38-4CEB-4E8B-816C-5C169EC9A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BCFB1F46-2729-CCAA-EE14-CC2A9A9DEDE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25866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4000">
                <a:solidFill>
                  <a:schemeClr val="tx2"/>
                </a:solidFill>
              </a:defRPr>
            </a:lvl1pPr>
          </a:lstStyle>
          <a:p>
            <a:r>
              <a:rPr lang="en-US"/>
              <a:t>Click to add title</a:t>
            </a:r>
          </a:p>
        </p:txBody>
      </p:sp>
      <p:sp>
        <p:nvSpPr>
          <p:cNvPr id="3" name="Subtitle 2"/>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tx2"/>
                </a:solidFill>
              </a:defRPr>
            </a:lvl1pPr>
            <a:lvl2pPr marL="0" indent="0" algn="l">
              <a:spcBef>
                <a:spcPts val="0"/>
              </a:spcBef>
              <a:buNone/>
              <a:defRPr>
                <a:solidFill>
                  <a:schemeClr val="tx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0" y="6371584"/>
            <a:ext cx="2798793" cy="201168"/>
          </a:xfrm>
          <a:prstGeom prst="rect">
            <a:avLst/>
          </a:prstGeom>
        </p:spPr>
        <p:txBody>
          <a:bodyPr>
            <a:noAutofit/>
          </a:bodyPr>
          <a:lstStyle>
            <a:lvl1pPr algn="r">
              <a:defRPr sz="1200" b="0">
                <a:solidFill>
                  <a:schemeClr val="tx2"/>
                </a:solidFill>
                <a:latin typeface="+mn-lt"/>
              </a:defRPr>
            </a:lvl1pPr>
            <a:lvl2pPr algn="r">
              <a:defRPr b="1">
                <a:solidFill>
                  <a:schemeClr val="tx2"/>
                </a:solidFill>
                <a:latin typeface="+mn-lt"/>
              </a:defRPr>
            </a:lvl2pPr>
          </a:lstStyle>
          <a:p>
            <a:pPr lvl="0"/>
            <a:r>
              <a:rPr lang="en-US"/>
              <a:t>Click to add date</a:t>
            </a:r>
          </a:p>
          <a:p>
            <a:pPr lvl="1"/>
            <a:endParaRPr lang="en-US"/>
          </a:p>
        </p:txBody>
      </p:sp>
      <p:sp>
        <p:nvSpPr>
          <p:cNvPr id="6" name="Picture Placeholder 5">
            <a:extLst>
              <a:ext uri="{FF2B5EF4-FFF2-40B4-BE49-F238E27FC236}">
                <a16:creationId xmlns:a16="http://schemas.microsoft.com/office/drawing/2014/main" id="{3F869ED5-AC1E-4039-94B8-07F41FF5B239}"/>
              </a:ext>
            </a:extLst>
          </p:cNvPr>
          <p:cNvSpPr>
            <a:spLocks noGrp="1"/>
          </p:cNvSpPr>
          <p:nvPr>
            <p:ph type="pic" sz="quarter" idx="10" hasCustomPrompt="1"/>
          </p:nvPr>
        </p:nvSpPr>
        <p:spPr>
          <a:xfrm>
            <a:off x="1" y="1"/>
            <a:ext cx="12192000"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pic>
        <p:nvPicPr>
          <p:cNvPr id="5" name="Graphic 4" descr="CVS Health logo in white.">
            <a:extLst>
              <a:ext uri="{FF2B5EF4-FFF2-40B4-BE49-F238E27FC236}">
                <a16:creationId xmlns:a16="http://schemas.microsoft.com/office/drawing/2014/main" id="{463D5C17-C939-4A2E-BEF3-DFD46A1A9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spTree>
    <p:extLst>
      <p:ext uri="{BB962C8B-B14F-4D97-AF65-F5344CB8AC3E}">
        <p14:creationId xmlns:p14="http://schemas.microsoft.com/office/powerpoint/2010/main" val="277990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86AF3C-6D1C-4D8B-80F4-510F140C3483}"/>
              </a:ext>
            </a:extLst>
          </p:cNvPr>
          <p:cNvSpPr>
            <a:spLocks noGrp="1"/>
          </p:cNvSpPr>
          <p:nvPr>
            <p:ph type="title" hasCustomPrompt="1"/>
          </p:nvPr>
        </p:nvSpPr>
        <p:spPr>
          <a:xfrm>
            <a:off x="1098732" y="3017954"/>
            <a:ext cx="9994538" cy="713232"/>
          </a:xfrm>
        </p:spPr>
        <p:txBody>
          <a:bodyPr/>
          <a:lstStyle>
            <a:lvl1pPr algn="ctr">
              <a:defRPr sz="5400">
                <a:solidFill>
                  <a:schemeClr val="accent2"/>
                </a:solidFill>
              </a:defRPr>
            </a:lvl1pPr>
          </a:lstStyle>
          <a:p>
            <a:r>
              <a:rPr lang="en-US"/>
              <a:t>Closing slide</a:t>
            </a:r>
          </a:p>
        </p:txBody>
      </p:sp>
      <p:pic>
        <p:nvPicPr>
          <p:cNvPr id="2" name="Picture 1">
            <a:extLst>
              <a:ext uri="{FF2B5EF4-FFF2-40B4-BE49-F238E27FC236}">
                <a16:creationId xmlns:a16="http://schemas.microsoft.com/office/drawing/2014/main" id="{27F790D1-F747-997F-AA68-9125C15817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5480158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VS logo on white">
    <p:spTree>
      <p:nvGrpSpPr>
        <p:cNvPr id="1" name=""/>
        <p:cNvGrpSpPr/>
        <p:nvPr/>
      </p:nvGrpSpPr>
      <p:grpSpPr>
        <a:xfrm>
          <a:off x="0" y="0"/>
          <a:ext cx="0" cy="0"/>
          <a:chOff x="0" y="0"/>
          <a:chExt cx="0" cy="0"/>
        </a:xfrm>
      </p:grpSpPr>
      <p:pic>
        <p:nvPicPr>
          <p:cNvPr id="12" name="Graphic 11" descr="CVS Health logo.">
            <a:extLst>
              <a:ext uri="{FF2B5EF4-FFF2-40B4-BE49-F238E27FC236}">
                <a16:creationId xmlns:a16="http://schemas.microsoft.com/office/drawing/2014/main" id="{3B724D08-4F05-4A11-9EB9-CD3B1FE611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318" y="3030094"/>
            <a:ext cx="6539366" cy="797815"/>
          </a:xfrm>
          <a:prstGeom prst="rect">
            <a:avLst/>
          </a:prstGeom>
        </p:spPr>
      </p:pic>
      <p:sp>
        <p:nvSpPr>
          <p:cNvPr id="11" name="Rectangle 10">
            <a:extLst>
              <a:ext uri="{FF2B5EF4-FFF2-40B4-BE49-F238E27FC236}">
                <a16:creationId xmlns:a16="http://schemas.microsoft.com/office/drawing/2014/main" id="{E1268719-E45D-4DB9-A5CE-3920E9240B44}"/>
              </a:ext>
            </a:extLst>
          </p:cNvPr>
          <p:cNvSpPr/>
          <p:nvPr userDrawn="1"/>
        </p:nvSpPr>
        <p:spPr>
          <a:xfrm>
            <a:off x="1" y="5779008"/>
            <a:ext cx="12192000"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3" name="Title 1">
            <a:extLst>
              <a:ext uri="{FF2B5EF4-FFF2-40B4-BE49-F238E27FC236}">
                <a16:creationId xmlns:a16="http://schemas.microsoft.com/office/drawing/2014/main" id="{67519E24-EA44-44E4-8587-7A08DC99D588}"/>
              </a:ext>
            </a:extLst>
          </p:cNvPr>
          <p:cNvSpPr>
            <a:spLocks noGrp="1"/>
          </p:cNvSpPr>
          <p:nvPr>
            <p:ph type="title" hasCustomPrompt="1"/>
          </p:nvPr>
        </p:nvSpPr>
        <p:spPr>
          <a:xfrm>
            <a:off x="557930" y="-347472"/>
            <a:ext cx="11026126" cy="264306"/>
          </a:xfrm>
        </p:spPr>
        <p:txBody>
          <a:bodyPr anchor="b"/>
          <a:lstStyle>
            <a:lvl1pPr>
              <a:defRPr sz="1400">
                <a:solidFill>
                  <a:schemeClr val="tx2"/>
                </a:solidFill>
              </a:defRPr>
            </a:lvl1pPr>
          </a:lstStyle>
          <a:p>
            <a:r>
              <a:rPr lang="en-US"/>
              <a:t>CVS Health logo on white background</a:t>
            </a:r>
          </a:p>
        </p:txBody>
      </p:sp>
    </p:spTree>
    <p:extLst>
      <p:ext uri="{BB962C8B-B14F-4D97-AF65-F5344CB8AC3E}">
        <p14:creationId xmlns:p14="http://schemas.microsoft.com/office/powerpoint/2010/main" val="38041350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1" y="0"/>
            <a:ext cx="12192000"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930" y="-347472"/>
            <a:ext cx="11026126" cy="264306"/>
          </a:xfrm>
        </p:spPr>
        <p:txBody>
          <a:bodyPr anchor="b"/>
          <a:lstStyle>
            <a:lvl1pPr>
              <a:defRPr sz="1400">
                <a:solidFill>
                  <a:schemeClr val="tx2"/>
                </a:solidFill>
              </a:defRPr>
            </a:lvl1pPr>
          </a:lstStyle>
          <a:p>
            <a:r>
              <a:rPr lang="en-US"/>
              <a:t>CVS Health logo on red background</a:t>
            </a:r>
          </a:p>
        </p:txBody>
      </p:sp>
      <p:pic>
        <p:nvPicPr>
          <p:cNvPr id="12" name="Graphic 11" descr="CVS Health logo in white.">
            <a:extLst>
              <a:ext uri="{FF2B5EF4-FFF2-40B4-BE49-F238E27FC236}">
                <a16:creationId xmlns:a16="http://schemas.microsoft.com/office/drawing/2014/main" id="{B559DD0B-4B08-444F-A6AA-A5A2ED1474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318" y="3030094"/>
            <a:ext cx="6539366" cy="797815"/>
          </a:xfrm>
          <a:prstGeom prst="rect">
            <a:avLst/>
          </a:prstGeom>
        </p:spPr>
      </p:pic>
    </p:spTree>
    <p:extLst>
      <p:ext uri="{BB962C8B-B14F-4D97-AF65-F5344CB8AC3E}">
        <p14:creationId xmlns:p14="http://schemas.microsoft.com/office/powerpoint/2010/main" val="1097619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7" y="347851"/>
            <a:ext cx="7030439" cy="6858000"/>
          </a:xfrm>
          <a:prstGeom prst="rect">
            <a:avLst/>
          </a:prstGeom>
        </p:spPr>
      </p:pic>
    </p:spTree>
    <p:extLst>
      <p:ext uri="{BB962C8B-B14F-4D97-AF65-F5344CB8AC3E}">
        <p14:creationId xmlns:p14="http://schemas.microsoft.com/office/powerpoint/2010/main" val="6155154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40"/>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4"/>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7"/>
            <a:ext cx="7472822" cy="6199167"/>
          </a:xfrm>
          <a:prstGeom prst="rect">
            <a:avLst/>
          </a:prstGeom>
        </p:spPr>
      </p:pic>
    </p:spTree>
    <p:extLst>
      <p:ext uri="{BB962C8B-B14F-4D97-AF65-F5344CB8AC3E}">
        <p14:creationId xmlns:p14="http://schemas.microsoft.com/office/powerpoint/2010/main" val="3828346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36720119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1040462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80"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4" y="2565801"/>
            <a:ext cx="2577245" cy="2074945"/>
          </a:xfrm>
          <a:prstGeom prst="roundRect">
            <a:avLst>
              <a:gd name="adj" fmla="val 5726"/>
            </a:avLst>
          </a:prstGeom>
          <a:solidFill>
            <a:schemeClr val="bg2">
              <a:lumMod val="20000"/>
              <a:lumOff val="80000"/>
            </a:schemeClr>
          </a:solidFill>
        </p:spPr>
        <p:txBody>
          <a:bodyPr vert="horz" lIns="402231" tIns="457081" rIns="365665" bIns="182832"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799"/>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3883013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4"/>
            <a:ext cx="6495271" cy="2387483"/>
          </a:xfrm>
          <a:prstGeom prst="roundRect">
            <a:avLst>
              <a:gd name="adj" fmla="val 4392"/>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1" y="3276365"/>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7"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2" y="6028401"/>
            <a:ext cx="2277449" cy="277853"/>
          </a:xfrm>
          <a:prstGeom prst="rect">
            <a:avLst/>
          </a:prstGeom>
        </p:spPr>
      </p:pic>
    </p:spTree>
    <p:extLst>
      <p:ext uri="{BB962C8B-B14F-4D97-AF65-F5344CB8AC3E}">
        <p14:creationId xmlns:p14="http://schemas.microsoft.com/office/powerpoint/2010/main" val="2250239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7"/>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101"/>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4"/>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5" y="5468191"/>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5" y="1087017"/>
            <a:ext cx="4227409" cy="1700598"/>
          </a:xfrm>
          <a:prstGeom prst="roundRect">
            <a:avLst>
              <a:gd name="adj" fmla="val 0"/>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Tree>
    <p:extLst>
      <p:ext uri="{BB962C8B-B14F-4D97-AF65-F5344CB8AC3E}">
        <p14:creationId xmlns:p14="http://schemas.microsoft.com/office/powerpoint/2010/main" val="1869158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67FAB20-8704-40ED-BC6D-0EE8309B35A4}"/>
              </a:ext>
            </a:extLst>
          </p:cNvPr>
          <p:cNvSpPr>
            <a:spLocks noGrp="1"/>
          </p:cNvSpPr>
          <p:nvPr>
            <p:ph type="pic" sz="quarter" idx="10" hasCustomPrompt="1"/>
          </p:nvPr>
        </p:nvSpPr>
        <p:spPr>
          <a:xfrm>
            <a:off x="1" y="1"/>
            <a:ext cx="12192000"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sp>
        <p:nvSpPr>
          <p:cNvPr id="14" name="Rectangle 13">
            <a:extLst>
              <a:ext uri="{FF2B5EF4-FFF2-40B4-BE49-F238E27FC236}">
                <a16:creationId xmlns:a16="http://schemas.microsoft.com/office/drawing/2014/main" id="{A8475144-A8AF-4C31-A022-05A109EC64D7}"/>
              </a:ext>
            </a:extLst>
          </p:cNvPr>
          <p:cNvSpPr/>
          <p:nvPr userDrawn="1"/>
        </p:nvSpPr>
        <p:spPr>
          <a:xfrm>
            <a:off x="1" y="4350554"/>
            <a:ext cx="12192000" cy="2507447"/>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a:latin typeface="+mn-lt"/>
            </a:endParaRPr>
          </a:p>
        </p:txBody>
      </p:sp>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4000">
                <a:solidFill>
                  <a:schemeClr val="bg1"/>
                </a:solidFill>
              </a:defRPr>
            </a:lvl1pPr>
          </a:lstStyle>
          <a:p>
            <a:r>
              <a:rPr lang="en-US"/>
              <a:t>Click to add title</a:t>
            </a:r>
          </a:p>
        </p:txBody>
      </p:sp>
      <p:sp>
        <p:nvSpPr>
          <p:cNvPr id="8" name="Subtitle 2">
            <a:extLst>
              <a:ext uri="{FF2B5EF4-FFF2-40B4-BE49-F238E27FC236}">
                <a16:creationId xmlns:a16="http://schemas.microsoft.com/office/drawing/2014/main" id="{85EBBC54-9455-4FAF-8A7A-A2C1CCBAE409}"/>
              </a:ext>
            </a:extLst>
          </p:cNvPr>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bg1"/>
                </a:solidFill>
              </a:defRPr>
            </a:lvl1pPr>
            <a:lvl2pPr marL="0" indent="0" algn="l">
              <a:spcBef>
                <a:spcPts val="0"/>
              </a:spcBef>
              <a:buNone/>
              <a:defRPr>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0" y="6371584"/>
            <a:ext cx="2798793" cy="201168"/>
          </a:xfrm>
          <a:prstGeom prst="rect">
            <a:avLst/>
          </a:prstGeom>
        </p:spPr>
        <p:txBody>
          <a:bodyPr>
            <a:noAutofit/>
          </a:bodyPr>
          <a:lstStyle>
            <a:lvl1pPr algn="r">
              <a:defRPr sz="1200" b="0">
                <a:solidFill>
                  <a:schemeClr val="bg1"/>
                </a:solidFill>
                <a:latin typeface="+mn-lt"/>
              </a:defRPr>
            </a:lvl1pPr>
            <a:lvl2pPr algn="r">
              <a:defRPr b="1">
                <a:solidFill>
                  <a:schemeClr val="bg1"/>
                </a:solidFill>
                <a:latin typeface="+mn-lt"/>
              </a:defRPr>
            </a:lvl2pPr>
          </a:lstStyle>
          <a:p>
            <a:pPr lvl="0"/>
            <a:r>
              <a:rPr lang="en-US"/>
              <a:t>Click to add date</a:t>
            </a:r>
          </a:p>
          <a:p>
            <a:pPr lvl="1"/>
            <a:endParaRPr lang="en-US"/>
          </a:p>
        </p:txBody>
      </p:sp>
      <p:pic>
        <p:nvPicPr>
          <p:cNvPr id="13" name="Graphic 12" descr="CVS Health logo.">
            <a:extLst>
              <a:ext uri="{FF2B5EF4-FFF2-40B4-BE49-F238E27FC236}">
                <a16:creationId xmlns:a16="http://schemas.microsoft.com/office/drawing/2014/main" id="{5669E773-2D25-4E2A-A2CC-EB0688AE5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3" name="Picture 2">
            <a:extLst>
              <a:ext uri="{FF2B5EF4-FFF2-40B4-BE49-F238E27FC236}">
                <a16:creationId xmlns:a16="http://schemas.microsoft.com/office/drawing/2014/main" id="{45763569-482C-0C06-7923-CB4EC73F9AE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10095690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5" y="1167898"/>
            <a:ext cx="3685665" cy="890028"/>
          </a:xfrm>
        </p:spPr>
        <p:txBody>
          <a:bodyPr anchor="b">
            <a:noAutofit/>
          </a:bodyPr>
          <a:lstStyle>
            <a:lvl1pPr>
              <a:defRPr sz="3199" b="0" i="0">
                <a:solidFill>
                  <a:schemeClr val="tx2"/>
                </a:solidFill>
                <a:latin typeface="CVS Health Sans Medium"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4"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4"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11"/>
            <a:ext cx="348199" cy="277853"/>
          </a:xfrm>
          <a:prstGeom prst="rect">
            <a:avLst/>
          </a:prstGeom>
        </p:spPr>
      </p:pic>
    </p:spTree>
    <p:extLst>
      <p:ext uri="{BB962C8B-B14F-4D97-AF65-F5344CB8AC3E}">
        <p14:creationId xmlns:p14="http://schemas.microsoft.com/office/powerpoint/2010/main" val="8981906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199" b="0" i="0">
                <a:solidFill>
                  <a:schemeClr val="tx2"/>
                </a:solidFill>
                <a:latin typeface="CVS Health Sans Medium"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20759207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399" b="0" i="0">
                <a:solidFill>
                  <a:srgbClr val="0B315E"/>
                </a:solidFill>
                <a:latin typeface="CVS Health Sans Light" panose="020B0404020202020204" pitchFamily="34" charset="0"/>
              </a:rPr>
              <a:t>?</a:t>
            </a:r>
          </a:p>
        </p:txBody>
      </p:sp>
    </p:spTree>
    <p:extLst>
      <p:ext uri="{BB962C8B-B14F-4D97-AF65-F5344CB8AC3E}">
        <p14:creationId xmlns:p14="http://schemas.microsoft.com/office/powerpoint/2010/main" val="19393939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29331968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199" b="0" i="0">
                <a:solidFill>
                  <a:schemeClr val="tx2"/>
                </a:solidFill>
                <a:latin typeface="CVS Health Sans Medium"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3"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2"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1"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70"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4" y="1266999"/>
            <a:ext cx="8473107" cy="958850"/>
          </a:xfrm>
        </p:spPr>
        <p:txBody>
          <a:bodyPr/>
          <a:lstStyle>
            <a:lvl1pPr>
              <a:defRPr sz="1799"/>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2" y="0"/>
            <a:ext cx="5223735" cy="6858000"/>
          </a:xfrm>
          <a:prstGeom prst="rect">
            <a:avLst/>
          </a:prstGeom>
        </p:spPr>
      </p:pic>
    </p:spTree>
    <p:extLst>
      <p:ext uri="{BB962C8B-B14F-4D97-AF65-F5344CB8AC3E}">
        <p14:creationId xmlns:p14="http://schemas.microsoft.com/office/powerpoint/2010/main" val="4644680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6"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1"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5941289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41420556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4443121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6" y="1773938"/>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1" y="2009782"/>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78852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6"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356064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7" hasCustomPrompt="1"/>
          </p:nvPr>
        </p:nvSpPr>
        <p:spPr>
          <a:xfrm>
            <a:off x="557930" y="4379002"/>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95320D2B-25CE-401D-AF25-18BF33EDD6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sp>
        <p:nvSpPr>
          <p:cNvPr id="5" name="Picture Placeholder 6">
            <a:extLst>
              <a:ext uri="{FF2B5EF4-FFF2-40B4-BE49-F238E27FC236}">
                <a16:creationId xmlns:a16="http://schemas.microsoft.com/office/drawing/2014/main" id="{9EBE87D4-5164-4D82-9272-C823D804D719}"/>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pic>
        <p:nvPicPr>
          <p:cNvPr id="3" name="Picture 2">
            <a:extLst>
              <a:ext uri="{FF2B5EF4-FFF2-40B4-BE49-F238E27FC236}">
                <a16:creationId xmlns:a16="http://schemas.microsoft.com/office/drawing/2014/main" id="{9006EFCB-86B2-F045-F264-BB46FC18F34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15095262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4"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8"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2"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6660151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0" i="0">
                <a:solidFill>
                  <a:srgbClr val="0A4B8C"/>
                </a:solidFill>
                <a:latin typeface="CVS Health Sans Medium"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2" y="-1"/>
            <a:ext cx="12192000" cy="6858001"/>
          </a:xfrm>
          <a:prstGeom prst="rect">
            <a:avLst/>
          </a:prstGeom>
        </p:spPr>
      </p:pic>
    </p:spTree>
    <p:extLst>
      <p:ext uri="{BB962C8B-B14F-4D97-AF65-F5344CB8AC3E}">
        <p14:creationId xmlns:p14="http://schemas.microsoft.com/office/powerpoint/2010/main" val="12000774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9205645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chemeClr val="bg1"/>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0033681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37055827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799" b="1" cap="none" baseline="0">
                <a:solidFill>
                  <a:schemeClr val="tx2"/>
                </a:solidFill>
                <a:latin typeface="+mn-lt"/>
              </a:defRPr>
            </a:lvl1pPr>
            <a:lvl2pPr marL="0" indent="0">
              <a:buClr>
                <a:schemeClr val="tx1"/>
              </a:buClr>
              <a:buNone/>
              <a:defRPr sz="1300" baseline="0">
                <a:solidFill>
                  <a:schemeClr val="tx2"/>
                </a:solidFill>
              </a:defRPr>
            </a:lvl2pPr>
            <a:lvl3pPr marL="171399" indent="-171399">
              <a:spcBef>
                <a:spcPts val="1200"/>
              </a:spcBef>
              <a:buClr>
                <a:schemeClr val="tx1"/>
              </a:buClr>
              <a:buFont typeface="Arial" panose="020B0604020202020204" pitchFamily="34" charset="0"/>
              <a:buChar char="•"/>
              <a:defRPr sz="1300" baseline="0">
                <a:solidFill>
                  <a:schemeClr val="tx2"/>
                </a:solidFill>
              </a:defRPr>
            </a:lvl3pPr>
            <a:lvl4pPr marL="342797" indent="-171399">
              <a:buClr>
                <a:schemeClr val="tx1"/>
              </a:buClr>
              <a:buFont typeface="Arial" panose="020B0604020202020204" pitchFamily="34" charset="0"/>
              <a:buChar char="–"/>
              <a:defRPr sz="1300" baseline="0">
                <a:solidFill>
                  <a:schemeClr val="tx2"/>
                </a:solidFill>
              </a:defRPr>
            </a:lvl4pPr>
            <a:lvl5pPr marL="515783" indent="-172986">
              <a:buClr>
                <a:schemeClr val="tx1"/>
              </a:buClr>
              <a:buFont typeface="Arial" panose="020B0604020202020204" pitchFamily="34" charset="0"/>
              <a:buChar char="•"/>
              <a:defRPr sz="1300">
                <a:solidFill>
                  <a:schemeClr val="tx2"/>
                </a:solidFill>
              </a:defRPr>
            </a:lvl5pPr>
            <a:lvl6pPr marL="687182" indent="-171399">
              <a:buClr>
                <a:schemeClr val="tx1"/>
              </a:buClr>
              <a:buFont typeface="Arial" panose="020B0604020202020204" pitchFamily="34" charset="0"/>
              <a:buChar char="–"/>
              <a:defRPr sz="1300" baseline="0">
                <a:solidFill>
                  <a:schemeClr val="tx2"/>
                </a:solidFill>
              </a:defRPr>
            </a:lvl6pPr>
            <a:lvl7pPr marL="860167" indent="-172986">
              <a:buFont typeface="Arial" panose="020B0604020202020204" pitchFamily="34" charset="0"/>
              <a:buChar char="•"/>
              <a:defRPr sz="1300"/>
            </a:lvl7pPr>
            <a:lvl8pPr marL="1031565" indent="-171399">
              <a:buFont typeface="Arial" panose="020B0604020202020204" pitchFamily="34" charset="0"/>
              <a:buChar char="–"/>
              <a:defRPr sz="1300"/>
            </a:lvl8pPr>
            <a:lvl9pPr marL="1202964" indent="-171399">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9408682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7" y="347851"/>
            <a:ext cx="7030439" cy="6858000"/>
          </a:xfrm>
          <a:prstGeom prst="rect">
            <a:avLst/>
          </a:prstGeom>
        </p:spPr>
      </p:pic>
      <p:sp>
        <p:nvSpPr>
          <p:cNvPr id="3" name="Content Placeholder 8">
            <a:extLst>
              <a:ext uri="{FF2B5EF4-FFF2-40B4-BE49-F238E27FC236}">
                <a16:creationId xmlns:a16="http://schemas.microsoft.com/office/drawing/2014/main" id="{281AEE52-08C6-3503-D9B3-88168E3F507B}"/>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0569C7B-3A22-0FD0-6360-BD35CADC7797}"/>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26444607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40"/>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4"/>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7"/>
            <a:ext cx="7472822" cy="6199167"/>
          </a:xfrm>
          <a:prstGeom prst="rect">
            <a:avLst/>
          </a:prstGeom>
        </p:spPr>
      </p:pic>
      <p:sp>
        <p:nvSpPr>
          <p:cNvPr id="5" name="Content Placeholder 8">
            <a:extLst>
              <a:ext uri="{FF2B5EF4-FFF2-40B4-BE49-F238E27FC236}">
                <a16:creationId xmlns:a16="http://schemas.microsoft.com/office/drawing/2014/main" id="{3A55EFC0-6BF7-FB8F-7A32-B1F0ABBBFD56}"/>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09C0340-7AC4-300C-0673-0609035FA93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60982242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
        <p:nvSpPr>
          <p:cNvPr id="5" name="Content Placeholder 8">
            <a:extLst>
              <a:ext uri="{FF2B5EF4-FFF2-40B4-BE49-F238E27FC236}">
                <a16:creationId xmlns:a16="http://schemas.microsoft.com/office/drawing/2014/main" id="{0F832026-8819-76F7-2590-8C2B66608CBF}"/>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795ABFE-899B-64C1-E309-4765183E053E}"/>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7389271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
        <p:nvSpPr>
          <p:cNvPr id="5" name="Content Placeholder 8">
            <a:extLst>
              <a:ext uri="{FF2B5EF4-FFF2-40B4-BE49-F238E27FC236}">
                <a16:creationId xmlns:a16="http://schemas.microsoft.com/office/drawing/2014/main" id="{1F85E82A-CCB3-C094-6719-C7A4F02C8537}"/>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F772A0C-C61F-CBA0-747F-82B88789C6E3}"/>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842580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931" y="1637977"/>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930" y="3886593"/>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3" name="Graphic 12" descr="CVS Health logo.">
            <a:extLst>
              <a:ext uri="{FF2B5EF4-FFF2-40B4-BE49-F238E27FC236}">
                <a16:creationId xmlns:a16="http://schemas.microsoft.com/office/drawing/2014/main" id="{23593BEE-172F-4A3B-8A76-6967A64A44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5836063"/>
            <a:ext cx="2872536" cy="350455"/>
          </a:xfrm>
          <a:prstGeom prst="rect">
            <a:avLst/>
          </a:prstGeom>
        </p:spPr>
      </p:pic>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347" y="566377"/>
            <a:ext cx="1463421" cy="649224"/>
          </a:xfrm>
          <a:solidFill>
            <a:schemeClr val="bg2"/>
          </a:solidFill>
        </p:spPr>
        <p:txBody>
          <a:bodyPr anchor="ctr"/>
          <a:lstStyle>
            <a:lvl1pPr algn="ctr">
              <a:defRPr sz="1100"/>
            </a:lvl1pPr>
          </a:lstStyle>
          <a:p>
            <a:r>
              <a:rPr lang="en-US"/>
              <a:t>PARTNER LOGO</a:t>
            </a:r>
          </a:p>
        </p:txBody>
      </p:sp>
      <p:sp>
        <p:nvSpPr>
          <p:cNvPr id="6" name="Picture Placeholder 6">
            <a:extLst>
              <a:ext uri="{FF2B5EF4-FFF2-40B4-BE49-F238E27FC236}">
                <a16:creationId xmlns:a16="http://schemas.microsoft.com/office/drawing/2014/main" id="{466ABCE3-7885-437A-89A0-8897D7868BDE}"/>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2026115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80"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4" y="2565801"/>
            <a:ext cx="2577245" cy="2074945"/>
          </a:xfrm>
          <a:prstGeom prst="roundRect">
            <a:avLst>
              <a:gd name="adj" fmla="val 5726"/>
            </a:avLst>
          </a:prstGeom>
          <a:solidFill>
            <a:schemeClr val="bg2">
              <a:lumMod val="20000"/>
              <a:lumOff val="80000"/>
            </a:schemeClr>
          </a:solidFill>
        </p:spPr>
        <p:txBody>
          <a:bodyPr vert="horz" lIns="402231" tIns="457081" rIns="365665" bIns="182832"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799">
                <a:latin typeface="CVS Health Sans" panose="020B0504020202020204" pitchFamily="34" charset="0"/>
              </a:rPr>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
        <p:nvSpPr>
          <p:cNvPr id="4" name="Content Placeholder 8">
            <a:extLst>
              <a:ext uri="{FF2B5EF4-FFF2-40B4-BE49-F238E27FC236}">
                <a16:creationId xmlns:a16="http://schemas.microsoft.com/office/drawing/2014/main" id="{E37C9586-0F5B-98C4-A160-A28AF383F798}"/>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919F49E-53F9-C938-16F5-0BE4D051663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1048420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4"/>
            <a:ext cx="6495271" cy="2387483"/>
          </a:xfrm>
          <a:prstGeom prst="roundRect">
            <a:avLst>
              <a:gd name="adj" fmla="val 4392"/>
            </a:avLst>
          </a:prstGeom>
          <a:noFill/>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1" y="3276365"/>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7"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2" y="6028401"/>
            <a:ext cx="2277449" cy="277853"/>
          </a:xfrm>
          <a:prstGeom prst="rect">
            <a:avLst/>
          </a:prstGeom>
        </p:spPr>
      </p:pic>
      <p:sp>
        <p:nvSpPr>
          <p:cNvPr id="3" name="Content Placeholder 8">
            <a:extLst>
              <a:ext uri="{FF2B5EF4-FFF2-40B4-BE49-F238E27FC236}">
                <a16:creationId xmlns:a16="http://schemas.microsoft.com/office/drawing/2014/main" id="{7858E439-45DC-EE7D-A8CA-2D3811E38019}"/>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A9A7F9B-515E-FEA6-3FEF-E1F60C889E8E}"/>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277224044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7"/>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101"/>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4"/>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5" y="5468191"/>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5" y="1087017"/>
            <a:ext cx="4227409" cy="1700598"/>
          </a:xfrm>
          <a:prstGeom prst="roundRect">
            <a:avLst>
              <a:gd name="adj" fmla="val 0"/>
            </a:avLst>
          </a:prstGeom>
          <a:noFill/>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Content Placeholder 8">
            <a:extLst>
              <a:ext uri="{FF2B5EF4-FFF2-40B4-BE49-F238E27FC236}">
                <a16:creationId xmlns:a16="http://schemas.microsoft.com/office/drawing/2014/main" id="{6D82B504-AEAC-829A-BFBF-74A8590E0EFA}"/>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451A22-1D62-BBE0-84C4-D181EDB45EAE}"/>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5739003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5" y="1167898"/>
            <a:ext cx="3685665" cy="890028"/>
          </a:xfrm>
        </p:spPr>
        <p:txBody>
          <a:bodyPr anchor="b">
            <a:noAutofit/>
          </a:bodyPr>
          <a:lstStyle>
            <a:lvl1pPr>
              <a:defRPr sz="3199" b="0" i="0">
                <a:solidFill>
                  <a:schemeClr val="tx2"/>
                </a:solidFill>
                <a:latin typeface="CVS Health Sans"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4"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4"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11"/>
            <a:ext cx="348199" cy="277853"/>
          </a:xfrm>
          <a:prstGeom prst="rect">
            <a:avLst/>
          </a:prstGeom>
        </p:spPr>
      </p:pic>
    </p:spTree>
    <p:extLst>
      <p:ext uri="{BB962C8B-B14F-4D97-AF65-F5344CB8AC3E}">
        <p14:creationId xmlns:p14="http://schemas.microsoft.com/office/powerpoint/2010/main" val="1341311317"/>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199" b="0" i="0">
                <a:solidFill>
                  <a:schemeClr val="tx2"/>
                </a:solidFill>
                <a:latin typeface="CVS Health Sans"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324854334"/>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399" b="0" i="0">
                <a:solidFill>
                  <a:srgbClr val="0B315E"/>
                </a:solidFill>
                <a:latin typeface="CVS Health Sans" panose="020B0504020202020204" pitchFamily="34" charset="0"/>
              </a:rPr>
              <a:t>?</a:t>
            </a:r>
          </a:p>
        </p:txBody>
      </p:sp>
    </p:spTree>
    <p:extLst>
      <p:ext uri="{BB962C8B-B14F-4D97-AF65-F5344CB8AC3E}">
        <p14:creationId xmlns:p14="http://schemas.microsoft.com/office/powerpoint/2010/main" val="1065463473"/>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3666545142"/>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199" b="0" i="0">
                <a:solidFill>
                  <a:schemeClr val="tx2"/>
                </a:solidFill>
                <a:latin typeface="CVS Health Sans"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3"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2"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1"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70"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4" y="1266999"/>
            <a:ext cx="8473107" cy="958850"/>
          </a:xfrm>
        </p:spPr>
        <p:txBody>
          <a:bodyPr/>
          <a:lstStyle>
            <a:lvl1pPr>
              <a:defRPr sz="1799"/>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2" y="0"/>
            <a:ext cx="5223735" cy="6858000"/>
          </a:xfrm>
          <a:prstGeom prst="rect">
            <a:avLst/>
          </a:prstGeom>
        </p:spPr>
      </p:pic>
    </p:spTree>
    <p:extLst>
      <p:ext uri="{BB962C8B-B14F-4D97-AF65-F5344CB8AC3E}">
        <p14:creationId xmlns:p14="http://schemas.microsoft.com/office/powerpoint/2010/main" val="3217841962"/>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6"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1"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882206158"/>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95261491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929" y="1755739"/>
            <a:ext cx="8588453" cy="3985305"/>
          </a:xfrm>
        </p:spPr>
        <p:txBody>
          <a:bodyPr/>
          <a:lstStyle>
            <a:lvl1pPr>
              <a:lnSpc>
                <a:spcPct val="100000"/>
              </a:lnSpc>
              <a:spcBef>
                <a:spcPts val="1800"/>
              </a:spcBef>
              <a:spcAft>
                <a:spcPts val="0"/>
              </a:spcAft>
              <a:defRPr sz="1800" b="1">
                <a:solidFill>
                  <a:schemeClr val="tx2"/>
                </a:solidFill>
                <a:latin typeface="+mn-lt"/>
              </a:defRPr>
            </a:lvl1pPr>
            <a:lvl2pPr marL="0" indent="0">
              <a:spcBef>
                <a:spcPts val="0"/>
              </a:spcBef>
              <a:spcAft>
                <a:spcPts val="0"/>
              </a:spcAft>
              <a:buNone/>
              <a:defRPr sz="1300">
                <a:solidFill>
                  <a:schemeClr val="tx2"/>
                </a:solidFill>
                <a:latin typeface="+mn-lt"/>
              </a:defRPr>
            </a:lvl2pPr>
            <a:lvl3pPr marL="177800" indent="-177800">
              <a:spcBef>
                <a:spcPts val="600"/>
              </a:spcBef>
              <a:buFont typeface="Arial" panose="020B0604020202020204" pitchFamily="34" charset="0"/>
              <a:buChar char="•"/>
              <a:defRPr sz="1300" baseline="0">
                <a:latin typeface="+mn-lt"/>
              </a:defRPr>
            </a:lvl3pPr>
            <a:lvl4pPr marL="342900" indent="-165100">
              <a:spcBef>
                <a:spcPts val="600"/>
              </a:spcBef>
              <a:buFont typeface="Arial" panose="020B0604020202020204" pitchFamily="34" charset="0"/>
              <a:buChar char="–"/>
              <a:defRPr sz="1300" baseline="0">
                <a:latin typeface="+mn-lt"/>
              </a:defRPr>
            </a:lvl4pPr>
            <a:lvl5pPr marL="520700" indent="-177800">
              <a:spcBef>
                <a:spcPts val="600"/>
              </a:spcBef>
              <a:buFont typeface="Arial" panose="020B0604020202020204" pitchFamily="34" charset="0"/>
              <a:buChar char="•"/>
              <a:defRPr sz="1300">
                <a:latin typeface="+mn-lt"/>
              </a:defRPr>
            </a:lvl5pPr>
            <a:lvl6pPr marL="685800" indent="-165100">
              <a:spcBef>
                <a:spcPts val="600"/>
              </a:spcBef>
              <a:buFont typeface="Arial" panose="020B0604020202020204" pitchFamily="34" charset="0"/>
              <a:buChar char="–"/>
              <a:defRPr sz="1300" baseline="0">
                <a:latin typeface="+mn-lt"/>
              </a:defRPr>
            </a:lvl6pPr>
            <a:lvl7pPr marL="863600" indent="-177800">
              <a:spcBef>
                <a:spcPts val="600"/>
              </a:spcBef>
              <a:buFont typeface="Arial" panose="020B0604020202020204" pitchFamily="34" charset="0"/>
              <a:buChar char="•"/>
              <a:defRPr sz="1300">
                <a:latin typeface="+mn-lt"/>
              </a:defRPr>
            </a:lvl7pPr>
            <a:lvl8pPr marL="1028700" indent="-165100">
              <a:spcBef>
                <a:spcPts val="600"/>
              </a:spcBef>
              <a:buFont typeface="Arial" panose="020B0604020202020204" pitchFamily="34" charset="0"/>
              <a:buChar char="–"/>
              <a:defRPr sz="1300">
                <a:latin typeface="+mn-lt"/>
              </a:defRPr>
            </a:lvl8pPr>
            <a:lvl9pPr marL="1206500" indent="-177800">
              <a:spcBef>
                <a:spcPts val="600"/>
              </a:spcBef>
              <a:buFont typeface="Arial" panose="020B0604020202020204" pitchFamily="34" charset="0"/>
              <a:buChar char="•"/>
              <a:defRPr sz="1300" baseline="0">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FD52B486-E551-0117-D115-C595B409FA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7988681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4263724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6" y="1773938"/>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1" y="2009782"/>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473005955"/>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6"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830635911"/>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4"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8"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2"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31661304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0" i="0">
                <a:solidFill>
                  <a:srgbClr val="0A4B8C"/>
                </a:solidFill>
                <a:latin typeface="CVS Health Sans"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2" y="-1"/>
            <a:ext cx="12192000" cy="6858001"/>
          </a:xfrm>
          <a:prstGeom prst="rect">
            <a:avLst/>
          </a:prstGeom>
        </p:spPr>
      </p:pic>
    </p:spTree>
    <p:extLst>
      <p:ext uri="{BB962C8B-B14F-4D97-AF65-F5344CB8AC3E}">
        <p14:creationId xmlns:p14="http://schemas.microsoft.com/office/powerpoint/2010/main" val="29725897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39014054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chemeClr val="bg1"/>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971734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288236180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Divider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43000"/>
          </a:blip>
          <a:srcRect l="1911" t="1336" r="1595" b="2145"/>
          <a:stretch/>
        </p:blipFill>
        <p:spPr>
          <a:xfrm>
            <a:off x="2" y="3"/>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panose="020B0504020202020204" pitchFamily="34" charset="0"/>
                <a:ea typeface="+mj-ea"/>
                <a:cs typeface="+mj-cs"/>
              </a:defRPr>
            </a:lvl1pPr>
          </a:lstStyle>
          <a:p>
            <a:r>
              <a:rPr lang="en-US"/>
              <a:t>Click to edit title for divider</a:t>
            </a:r>
          </a:p>
        </p:txBody>
      </p:sp>
      <p:sp>
        <p:nvSpPr>
          <p:cNvPr id="5" name="Content Placeholder 8">
            <a:extLst>
              <a:ext uri="{FF2B5EF4-FFF2-40B4-BE49-F238E27FC236}">
                <a16:creationId xmlns:a16="http://schemas.microsoft.com/office/drawing/2014/main" id="{EC43C94E-935E-88B4-FC15-439B77F110DF}"/>
              </a:ext>
            </a:extLst>
          </p:cNvPr>
          <p:cNvSpPr txBox="1">
            <a:spLocks/>
          </p:cNvSpPr>
          <p:nvPr userDrawn="1"/>
        </p:nvSpPr>
        <p:spPr>
          <a:xfrm>
            <a:off x="557933"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DED0DBE-83D1-9979-610E-DD256DD60826}"/>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9641380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798" b="1" cap="none" baseline="0">
                <a:solidFill>
                  <a:schemeClr val="tx2"/>
                </a:solidFill>
                <a:latin typeface="+mn-lt"/>
              </a:defRPr>
            </a:lvl1pPr>
            <a:lvl2pPr marL="0" indent="0">
              <a:buClr>
                <a:schemeClr val="tx1"/>
              </a:buClr>
              <a:buNone/>
              <a:defRPr sz="1300" baseline="0">
                <a:solidFill>
                  <a:schemeClr val="tx2"/>
                </a:solidFill>
              </a:defRPr>
            </a:lvl2pPr>
            <a:lvl3pPr marL="171348" indent="-171348">
              <a:spcBef>
                <a:spcPts val="1200"/>
              </a:spcBef>
              <a:buClr>
                <a:schemeClr val="tx1"/>
              </a:buClr>
              <a:buFont typeface="Arial" panose="020B0604020202020204" pitchFamily="34" charset="0"/>
              <a:buChar char="•"/>
              <a:defRPr sz="1300" baseline="0">
                <a:solidFill>
                  <a:schemeClr val="tx2"/>
                </a:solidFill>
              </a:defRPr>
            </a:lvl3pPr>
            <a:lvl4pPr marL="342694" indent="-171348">
              <a:buClr>
                <a:schemeClr val="tx1"/>
              </a:buClr>
              <a:buFont typeface="Arial" panose="020B0604020202020204" pitchFamily="34" charset="0"/>
              <a:buChar char="–"/>
              <a:defRPr sz="1300" baseline="0">
                <a:solidFill>
                  <a:schemeClr val="tx2"/>
                </a:solidFill>
              </a:defRPr>
            </a:lvl4pPr>
            <a:lvl5pPr marL="515628" indent="-172934">
              <a:buClr>
                <a:schemeClr val="tx1"/>
              </a:buClr>
              <a:buFont typeface="Arial" panose="020B0604020202020204" pitchFamily="34" charset="0"/>
              <a:buChar char="•"/>
              <a:defRPr sz="1300">
                <a:solidFill>
                  <a:schemeClr val="tx2"/>
                </a:solidFill>
              </a:defRPr>
            </a:lvl5pPr>
            <a:lvl6pPr marL="686976" indent="-171348">
              <a:buClr>
                <a:schemeClr val="tx1"/>
              </a:buClr>
              <a:buFont typeface="Arial" panose="020B0604020202020204" pitchFamily="34" charset="0"/>
              <a:buChar char="–"/>
              <a:defRPr sz="1300" baseline="0">
                <a:solidFill>
                  <a:schemeClr val="tx2"/>
                </a:solidFill>
              </a:defRPr>
            </a:lvl6pPr>
            <a:lvl7pPr marL="859909" indent="-172934">
              <a:buFont typeface="Arial" panose="020B0604020202020204" pitchFamily="34" charset="0"/>
              <a:buChar char="•"/>
              <a:defRPr sz="1300"/>
            </a:lvl7pPr>
            <a:lvl8pPr marL="1031256" indent="-171348">
              <a:buFont typeface="Arial" panose="020B0604020202020204" pitchFamily="34" charset="0"/>
              <a:buChar char="–"/>
              <a:defRPr sz="1300"/>
            </a:lvl8pPr>
            <a:lvl9pPr marL="1202603" indent="-171348">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988088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61DB31-BA0E-469A-88AC-4C37BFB0BE7E}"/>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652" y="1756549"/>
            <a:ext cx="3914652"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3091" y="1756549"/>
            <a:ext cx="3912531"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pic>
        <p:nvPicPr>
          <p:cNvPr id="2" name="Picture 1">
            <a:extLst>
              <a:ext uri="{FF2B5EF4-FFF2-40B4-BE49-F238E27FC236}">
                <a16:creationId xmlns:a16="http://schemas.microsoft.com/office/drawing/2014/main" id="{64FB3396-9FFD-7C74-4CBD-F5D465DC15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3546657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99" b="0" i="0">
                <a:solidFill>
                  <a:schemeClr val="tx1"/>
                </a:solidFill>
                <a:latin typeface="CVS Health Sans Medium"/>
                <a:cs typeface="CVS Health Sans Medium"/>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2/6/2026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8106143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10006848" cy="444348"/>
          </a:xfrm>
        </p:spPr>
        <p:txBody>
          <a:bodyPr anchor="b">
            <a:noAutofit/>
          </a:bodyPr>
          <a:lstStyle>
            <a:lvl1pPr>
              <a:defRPr lang="en-US" sz="2799" b="1" i="0" kern="1200" dirty="0">
                <a:solidFill>
                  <a:schemeClr val="tx2"/>
                </a:solidFill>
                <a:latin typeface="+mj-lt"/>
                <a:ea typeface="+mj-ea"/>
                <a:cs typeface="+mj-cs"/>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25256134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21" name="Picture 20" descr="Red outline heart."/>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5169" y="1016179"/>
            <a:ext cx="5222470" cy="4340047"/>
          </a:xfrm>
          <a:prstGeom prst="rect">
            <a:avLst/>
          </a:prstGeom>
        </p:spPr>
      </p:pic>
      <p:pic>
        <p:nvPicPr>
          <p:cNvPr id="3" name="Picture 2">
            <a:extLst>
              <a:ext uri="{FF2B5EF4-FFF2-40B4-BE49-F238E27FC236}">
                <a16:creationId xmlns:a16="http://schemas.microsoft.com/office/drawing/2014/main" id="{BEA8F23F-117B-042D-9DF1-2DACBDA2F256}"/>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41837348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929" y="1755739"/>
            <a:ext cx="8588453" cy="3985305"/>
          </a:xfrm>
        </p:spPr>
        <p:txBody>
          <a:bodyPr/>
          <a:lstStyle>
            <a:lvl1pPr>
              <a:lnSpc>
                <a:spcPct val="100000"/>
              </a:lnSpc>
              <a:spcBef>
                <a:spcPts val="1800"/>
              </a:spcBef>
              <a:spcAft>
                <a:spcPts val="0"/>
              </a:spcAft>
              <a:defRPr sz="1800" b="1">
                <a:solidFill>
                  <a:schemeClr val="tx2"/>
                </a:solidFill>
                <a:latin typeface="+mn-lt"/>
              </a:defRPr>
            </a:lvl1pPr>
            <a:lvl2pPr marL="0" indent="0">
              <a:spcBef>
                <a:spcPts val="0"/>
              </a:spcBef>
              <a:spcAft>
                <a:spcPts val="0"/>
              </a:spcAft>
              <a:buNone/>
              <a:defRPr sz="1300">
                <a:solidFill>
                  <a:schemeClr val="tx2"/>
                </a:solidFill>
                <a:latin typeface="+mn-lt"/>
              </a:defRPr>
            </a:lvl2pPr>
            <a:lvl3pPr marL="177800" indent="-177800">
              <a:spcBef>
                <a:spcPts val="600"/>
              </a:spcBef>
              <a:buFont typeface="Arial" panose="020B0604020202020204" pitchFamily="34" charset="0"/>
              <a:buChar char="•"/>
              <a:defRPr sz="1300" baseline="0">
                <a:latin typeface="+mn-lt"/>
              </a:defRPr>
            </a:lvl3pPr>
            <a:lvl4pPr marL="342900" indent="-165100">
              <a:spcBef>
                <a:spcPts val="600"/>
              </a:spcBef>
              <a:buFont typeface="Arial" panose="020B0604020202020204" pitchFamily="34" charset="0"/>
              <a:buChar char="–"/>
              <a:defRPr sz="1300" baseline="0">
                <a:latin typeface="+mn-lt"/>
              </a:defRPr>
            </a:lvl4pPr>
            <a:lvl5pPr marL="520700" indent="-177800">
              <a:spcBef>
                <a:spcPts val="600"/>
              </a:spcBef>
              <a:buFont typeface="Arial" panose="020B0604020202020204" pitchFamily="34" charset="0"/>
              <a:buChar char="•"/>
              <a:defRPr sz="1300">
                <a:latin typeface="+mn-lt"/>
              </a:defRPr>
            </a:lvl5pPr>
            <a:lvl6pPr marL="685800" indent="-165100">
              <a:spcBef>
                <a:spcPts val="600"/>
              </a:spcBef>
              <a:buFont typeface="Arial" panose="020B0604020202020204" pitchFamily="34" charset="0"/>
              <a:buChar char="–"/>
              <a:defRPr sz="1300" baseline="0">
                <a:latin typeface="+mn-lt"/>
              </a:defRPr>
            </a:lvl6pPr>
            <a:lvl7pPr marL="863600" indent="-177800">
              <a:spcBef>
                <a:spcPts val="600"/>
              </a:spcBef>
              <a:buFont typeface="Arial" panose="020B0604020202020204" pitchFamily="34" charset="0"/>
              <a:buChar char="•"/>
              <a:defRPr sz="1300">
                <a:latin typeface="+mn-lt"/>
              </a:defRPr>
            </a:lvl7pPr>
            <a:lvl8pPr marL="1028700" indent="-165100">
              <a:spcBef>
                <a:spcPts val="600"/>
              </a:spcBef>
              <a:buFont typeface="Arial" panose="020B0604020202020204" pitchFamily="34" charset="0"/>
              <a:buChar char="–"/>
              <a:defRPr sz="1300">
                <a:latin typeface="+mn-lt"/>
              </a:defRPr>
            </a:lvl8pPr>
            <a:lvl9pPr marL="1206500" indent="-177800">
              <a:spcBef>
                <a:spcPts val="600"/>
              </a:spcBef>
              <a:buFont typeface="Arial" panose="020B0604020202020204" pitchFamily="34" charset="0"/>
              <a:buChar char="•"/>
              <a:defRPr sz="1300" baseline="0">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FD52B486-E551-0117-D115-C595B409FA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0305888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a:srcRect l="444" t="-1" b="507"/>
          <a:stretch/>
        </p:blipFill>
        <p:spPr>
          <a:xfrm>
            <a:off x="-64" y="0"/>
            <a:ext cx="12192127"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156638614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73" y="-9144"/>
            <a:ext cx="12222945"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7545523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pic>
        <p:nvPicPr>
          <p:cNvPr id="4" name="Picture 3">
            <a:extLst>
              <a:ext uri="{FF2B5EF4-FFF2-40B4-BE49-F238E27FC236}">
                <a16:creationId xmlns:a16="http://schemas.microsoft.com/office/drawing/2014/main" id="{D1137CA3-3432-D769-52A7-B6566B8366C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4383514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1_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2" y="0"/>
            <a:ext cx="12192000" cy="6858000"/>
          </a:xfrm>
          <a:prstGeom prst="rect">
            <a:avLst/>
          </a:prstGeom>
          <a:solidFill>
            <a:schemeClr val="bg1">
              <a:lumMod val="85000"/>
            </a:schemeClr>
          </a:solidFill>
        </p:spPr>
        <p:txBody>
          <a:bodyPr anchor="ctr"/>
          <a:lstStyle>
            <a:lvl1pPr marL="0" marR="0" indent="0" algn="ctr" defTabSz="457063"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931" y="4379002"/>
            <a:ext cx="3582950" cy="1262324"/>
          </a:xfrm>
        </p:spPr>
        <p:txBody>
          <a:bodyPr/>
          <a:lstStyle>
            <a:lvl1pPr>
              <a:defRPr sz="1500" b="1">
                <a:solidFill>
                  <a:schemeClr val="bg1"/>
                </a:solidFill>
                <a:latin typeface="+mn-lt"/>
              </a:defRPr>
            </a:lvl1pPr>
            <a:lvl2pPr marL="0" indent="0">
              <a:spcBef>
                <a:spcPts val="0"/>
              </a:spcBef>
              <a:spcAft>
                <a:spcPts val="2399"/>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Tree>
    <p:extLst>
      <p:ext uri="{BB962C8B-B14F-4D97-AF65-F5344CB8AC3E}">
        <p14:creationId xmlns:p14="http://schemas.microsoft.com/office/powerpoint/2010/main" val="36543707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929" y="530351"/>
            <a:ext cx="9667726" cy="713232"/>
          </a:xfrm>
        </p:spPr>
        <p:txBody>
          <a:bodyPr/>
          <a:lstStyle>
            <a:lvl1pPr>
              <a:defRPr sz="4799">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929" y="1755739"/>
            <a:ext cx="8588453" cy="3985305"/>
          </a:xfrm>
        </p:spPr>
        <p:txBody>
          <a:bodyPr/>
          <a:lstStyle>
            <a:lvl1pPr>
              <a:lnSpc>
                <a:spcPct val="100000"/>
              </a:lnSpc>
              <a:spcBef>
                <a:spcPts val="1799"/>
              </a:spcBef>
              <a:spcAft>
                <a:spcPts val="0"/>
              </a:spcAft>
              <a:defRPr sz="1799" b="1">
                <a:solidFill>
                  <a:schemeClr val="tx2"/>
                </a:solidFill>
                <a:latin typeface="+mn-lt"/>
              </a:defRPr>
            </a:lvl1pPr>
            <a:lvl2pPr marL="0" indent="0">
              <a:spcBef>
                <a:spcPts val="0"/>
              </a:spcBef>
              <a:spcAft>
                <a:spcPts val="0"/>
              </a:spcAft>
              <a:buNone/>
              <a:defRPr sz="1300">
                <a:solidFill>
                  <a:schemeClr val="tx2"/>
                </a:solidFill>
                <a:latin typeface="+mn-lt"/>
              </a:defRPr>
            </a:lvl2pPr>
            <a:lvl3pPr marL="177747" indent="-177747">
              <a:spcBef>
                <a:spcPts val="600"/>
              </a:spcBef>
              <a:buFont typeface="Arial" panose="020B0604020202020204" pitchFamily="34" charset="0"/>
              <a:buChar char="•"/>
              <a:defRPr sz="1300" baseline="0">
                <a:latin typeface="+mn-lt"/>
              </a:defRPr>
            </a:lvl3pPr>
            <a:lvl4pPr marL="342797" indent="-165050">
              <a:spcBef>
                <a:spcPts val="600"/>
              </a:spcBef>
              <a:buFont typeface="Arial" panose="020B0604020202020204" pitchFamily="34" charset="0"/>
              <a:buChar char="–"/>
              <a:defRPr sz="1300" baseline="0">
                <a:latin typeface="+mn-lt"/>
              </a:defRPr>
            </a:lvl4pPr>
            <a:lvl5pPr marL="520544" indent="-177747">
              <a:spcBef>
                <a:spcPts val="600"/>
              </a:spcBef>
              <a:buFont typeface="Arial" panose="020B0604020202020204" pitchFamily="34" charset="0"/>
              <a:buChar char="•"/>
              <a:defRPr sz="1300">
                <a:latin typeface="+mn-lt"/>
              </a:defRPr>
            </a:lvl5pPr>
            <a:lvl6pPr marL="685594" indent="-165050">
              <a:spcBef>
                <a:spcPts val="600"/>
              </a:spcBef>
              <a:buFont typeface="Arial" panose="020B0604020202020204" pitchFamily="34" charset="0"/>
              <a:buChar char="–"/>
              <a:defRPr sz="1300" baseline="0">
                <a:latin typeface="+mn-lt"/>
              </a:defRPr>
            </a:lvl6pPr>
            <a:lvl7pPr marL="863341" indent="-177747">
              <a:spcBef>
                <a:spcPts val="600"/>
              </a:spcBef>
              <a:buFont typeface="Arial" panose="020B0604020202020204" pitchFamily="34" charset="0"/>
              <a:buChar char="•"/>
              <a:defRPr sz="1300">
                <a:latin typeface="+mn-lt"/>
              </a:defRPr>
            </a:lvl7pPr>
            <a:lvl8pPr marL="1028391" indent="-165050">
              <a:spcBef>
                <a:spcPts val="600"/>
              </a:spcBef>
              <a:buFont typeface="Arial" panose="020B0604020202020204" pitchFamily="34" charset="0"/>
              <a:buChar char="–"/>
              <a:defRPr sz="1300">
                <a:latin typeface="+mn-lt"/>
              </a:defRPr>
            </a:lvl8pPr>
            <a:lvl9pPr marL="1206138" indent="-177747">
              <a:spcBef>
                <a:spcPts val="600"/>
              </a:spcBef>
              <a:buFont typeface="Arial" panose="020B0604020202020204" pitchFamily="34" charset="0"/>
              <a:buChar char="•"/>
              <a:defRPr sz="1300" baseline="0">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37854474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90119206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heme" Target="../theme/theme10.xml"/><Relationship Id="rId1" Type="http://schemas.openxmlformats.org/officeDocument/2006/relationships/slideLayout" Target="../slideLayouts/slideLayout284.xml"/><Relationship Id="rId6" Type="http://schemas.openxmlformats.org/officeDocument/2006/relationships/image" Target="../media/image58.emf"/><Relationship Id="rId5" Type="http://schemas.openxmlformats.org/officeDocument/2006/relationships/oleObject" Target="../embeddings/oleObject1.bin"/><Relationship Id="rId4" Type="http://schemas.openxmlformats.org/officeDocument/2006/relationships/tags" Target="../tags/tag11.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theme" Target="../theme/theme11.xml"/><Relationship Id="rId7" Type="http://schemas.openxmlformats.org/officeDocument/2006/relationships/image" Target="../media/image1.png"/><Relationship Id="rId2" Type="http://schemas.openxmlformats.org/officeDocument/2006/relationships/slideLayout" Target="../slideLayouts/slideLayout286.xml"/><Relationship Id="rId1" Type="http://schemas.openxmlformats.org/officeDocument/2006/relationships/slideLayout" Target="../slideLayouts/slideLayout285.xml"/><Relationship Id="rId6" Type="http://schemas.openxmlformats.org/officeDocument/2006/relationships/image" Target="../media/image59.emf"/><Relationship Id="rId5" Type="http://schemas.openxmlformats.org/officeDocument/2006/relationships/oleObject" Target="../embeddings/oleObject2.bin"/><Relationship Id="rId4" Type="http://schemas.openxmlformats.org/officeDocument/2006/relationships/tags" Target="../tags/tag1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99.xml"/><Relationship Id="rId18" Type="http://schemas.openxmlformats.org/officeDocument/2006/relationships/slideLayout" Target="../slideLayouts/slideLayout304.xml"/><Relationship Id="rId26" Type="http://schemas.openxmlformats.org/officeDocument/2006/relationships/slideLayout" Target="../slideLayouts/slideLayout312.xml"/><Relationship Id="rId39" Type="http://schemas.openxmlformats.org/officeDocument/2006/relationships/slideLayout" Target="../slideLayouts/slideLayout325.xml"/><Relationship Id="rId21" Type="http://schemas.openxmlformats.org/officeDocument/2006/relationships/slideLayout" Target="../slideLayouts/slideLayout307.xml"/><Relationship Id="rId34" Type="http://schemas.openxmlformats.org/officeDocument/2006/relationships/slideLayout" Target="../slideLayouts/slideLayout320.xml"/><Relationship Id="rId42" Type="http://schemas.openxmlformats.org/officeDocument/2006/relationships/slideLayout" Target="../slideLayouts/slideLayout328.xml"/><Relationship Id="rId7" Type="http://schemas.openxmlformats.org/officeDocument/2006/relationships/slideLayout" Target="../slideLayouts/slideLayout293.xml"/><Relationship Id="rId2" Type="http://schemas.openxmlformats.org/officeDocument/2006/relationships/slideLayout" Target="../slideLayouts/slideLayout288.xml"/><Relationship Id="rId16" Type="http://schemas.openxmlformats.org/officeDocument/2006/relationships/slideLayout" Target="../slideLayouts/slideLayout302.xml"/><Relationship Id="rId29" Type="http://schemas.openxmlformats.org/officeDocument/2006/relationships/slideLayout" Target="../slideLayouts/slideLayout315.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24" Type="http://schemas.openxmlformats.org/officeDocument/2006/relationships/slideLayout" Target="../slideLayouts/slideLayout310.xml"/><Relationship Id="rId32" Type="http://schemas.openxmlformats.org/officeDocument/2006/relationships/slideLayout" Target="../slideLayouts/slideLayout318.xml"/><Relationship Id="rId37" Type="http://schemas.openxmlformats.org/officeDocument/2006/relationships/slideLayout" Target="../slideLayouts/slideLayout323.xml"/><Relationship Id="rId40" Type="http://schemas.openxmlformats.org/officeDocument/2006/relationships/slideLayout" Target="../slideLayouts/slideLayout326.xml"/><Relationship Id="rId45" Type="http://schemas.openxmlformats.org/officeDocument/2006/relationships/image" Target="../media/image2.svg"/><Relationship Id="rId5" Type="http://schemas.openxmlformats.org/officeDocument/2006/relationships/slideLayout" Target="../slideLayouts/slideLayout291.xml"/><Relationship Id="rId15" Type="http://schemas.openxmlformats.org/officeDocument/2006/relationships/slideLayout" Target="../slideLayouts/slideLayout301.xml"/><Relationship Id="rId23" Type="http://schemas.openxmlformats.org/officeDocument/2006/relationships/slideLayout" Target="../slideLayouts/slideLayout309.xml"/><Relationship Id="rId28" Type="http://schemas.openxmlformats.org/officeDocument/2006/relationships/slideLayout" Target="../slideLayouts/slideLayout314.xml"/><Relationship Id="rId36" Type="http://schemas.openxmlformats.org/officeDocument/2006/relationships/slideLayout" Target="../slideLayouts/slideLayout322.xml"/><Relationship Id="rId10" Type="http://schemas.openxmlformats.org/officeDocument/2006/relationships/slideLayout" Target="../slideLayouts/slideLayout296.xml"/><Relationship Id="rId19" Type="http://schemas.openxmlformats.org/officeDocument/2006/relationships/slideLayout" Target="../slideLayouts/slideLayout305.xml"/><Relationship Id="rId31" Type="http://schemas.openxmlformats.org/officeDocument/2006/relationships/slideLayout" Target="../slideLayouts/slideLayout317.xml"/><Relationship Id="rId44" Type="http://schemas.openxmlformats.org/officeDocument/2006/relationships/image" Target="../media/image1.png"/><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slideLayout" Target="../slideLayouts/slideLayout300.xml"/><Relationship Id="rId22" Type="http://schemas.openxmlformats.org/officeDocument/2006/relationships/slideLayout" Target="../slideLayouts/slideLayout308.xml"/><Relationship Id="rId27" Type="http://schemas.openxmlformats.org/officeDocument/2006/relationships/slideLayout" Target="../slideLayouts/slideLayout313.xml"/><Relationship Id="rId30" Type="http://schemas.openxmlformats.org/officeDocument/2006/relationships/slideLayout" Target="../slideLayouts/slideLayout316.xml"/><Relationship Id="rId35" Type="http://schemas.openxmlformats.org/officeDocument/2006/relationships/slideLayout" Target="../slideLayouts/slideLayout321.xml"/><Relationship Id="rId43" Type="http://schemas.openxmlformats.org/officeDocument/2006/relationships/theme" Target="../theme/theme12.xml"/><Relationship Id="rId8" Type="http://schemas.openxmlformats.org/officeDocument/2006/relationships/slideLayout" Target="../slideLayouts/slideLayout294.xml"/><Relationship Id="rId3" Type="http://schemas.openxmlformats.org/officeDocument/2006/relationships/slideLayout" Target="../slideLayouts/slideLayout289.xml"/><Relationship Id="rId12" Type="http://schemas.openxmlformats.org/officeDocument/2006/relationships/slideLayout" Target="../slideLayouts/slideLayout298.xml"/><Relationship Id="rId17" Type="http://schemas.openxmlformats.org/officeDocument/2006/relationships/slideLayout" Target="../slideLayouts/slideLayout303.xml"/><Relationship Id="rId25" Type="http://schemas.openxmlformats.org/officeDocument/2006/relationships/slideLayout" Target="../slideLayouts/slideLayout311.xml"/><Relationship Id="rId33" Type="http://schemas.openxmlformats.org/officeDocument/2006/relationships/slideLayout" Target="../slideLayouts/slideLayout319.xml"/><Relationship Id="rId38" Type="http://schemas.openxmlformats.org/officeDocument/2006/relationships/slideLayout" Target="../slideLayouts/slideLayout324.xml"/><Relationship Id="rId20" Type="http://schemas.openxmlformats.org/officeDocument/2006/relationships/slideLayout" Target="../slideLayouts/slideLayout306.xml"/><Relationship Id="rId41" Type="http://schemas.openxmlformats.org/officeDocument/2006/relationships/slideLayout" Target="../slideLayouts/slideLayout32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26" Type="http://schemas.openxmlformats.org/officeDocument/2006/relationships/slideLayout" Target="../slideLayouts/slideLayout354.xml"/><Relationship Id="rId39" Type="http://schemas.openxmlformats.org/officeDocument/2006/relationships/slideLayout" Target="../slideLayouts/slideLayout367.xml"/><Relationship Id="rId21" Type="http://schemas.openxmlformats.org/officeDocument/2006/relationships/slideLayout" Target="../slideLayouts/slideLayout349.xml"/><Relationship Id="rId34" Type="http://schemas.openxmlformats.org/officeDocument/2006/relationships/slideLayout" Target="../slideLayouts/slideLayout362.xml"/><Relationship Id="rId42" Type="http://schemas.openxmlformats.org/officeDocument/2006/relationships/slideLayout" Target="../slideLayouts/slideLayout370.xml"/><Relationship Id="rId47" Type="http://schemas.openxmlformats.org/officeDocument/2006/relationships/image" Target="../media/image1.png"/><Relationship Id="rId7" Type="http://schemas.openxmlformats.org/officeDocument/2006/relationships/slideLayout" Target="../slideLayouts/slideLayout335.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9" Type="http://schemas.openxmlformats.org/officeDocument/2006/relationships/slideLayout" Target="../slideLayouts/slideLayout357.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slideLayout" Target="../slideLayouts/slideLayout352.xml"/><Relationship Id="rId32" Type="http://schemas.openxmlformats.org/officeDocument/2006/relationships/slideLayout" Target="../slideLayouts/slideLayout360.xml"/><Relationship Id="rId37" Type="http://schemas.openxmlformats.org/officeDocument/2006/relationships/slideLayout" Target="../slideLayouts/slideLayout365.xml"/><Relationship Id="rId40" Type="http://schemas.openxmlformats.org/officeDocument/2006/relationships/slideLayout" Target="../slideLayouts/slideLayout368.xml"/><Relationship Id="rId45" Type="http://schemas.openxmlformats.org/officeDocument/2006/relationships/oleObject" Target="../embeddings/oleObject3.bin"/><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28" Type="http://schemas.openxmlformats.org/officeDocument/2006/relationships/slideLayout" Target="../slideLayouts/slideLayout356.xml"/><Relationship Id="rId36" Type="http://schemas.openxmlformats.org/officeDocument/2006/relationships/slideLayout" Target="../slideLayouts/slideLayout364.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31" Type="http://schemas.openxmlformats.org/officeDocument/2006/relationships/slideLayout" Target="../slideLayouts/slideLayout359.xml"/><Relationship Id="rId44" Type="http://schemas.openxmlformats.org/officeDocument/2006/relationships/tags" Target="../tags/tag13.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 Id="rId27" Type="http://schemas.openxmlformats.org/officeDocument/2006/relationships/slideLayout" Target="../slideLayouts/slideLayout355.xml"/><Relationship Id="rId30" Type="http://schemas.openxmlformats.org/officeDocument/2006/relationships/slideLayout" Target="../slideLayouts/slideLayout358.xml"/><Relationship Id="rId35" Type="http://schemas.openxmlformats.org/officeDocument/2006/relationships/slideLayout" Target="../slideLayouts/slideLayout363.xml"/><Relationship Id="rId43" Type="http://schemas.openxmlformats.org/officeDocument/2006/relationships/theme" Target="../theme/theme13.xml"/><Relationship Id="rId48" Type="http://schemas.openxmlformats.org/officeDocument/2006/relationships/image" Target="../media/image2.svg"/><Relationship Id="rId8" Type="http://schemas.openxmlformats.org/officeDocument/2006/relationships/slideLayout" Target="../slideLayouts/slideLayout336.xml"/><Relationship Id="rId3" Type="http://schemas.openxmlformats.org/officeDocument/2006/relationships/slideLayout" Target="../slideLayouts/slideLayout331.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slideLayout" Target="../slideLayouts/slideLayout353.xml"/><Relationship Id="rId33" Type="http://schemas.openxmlformats.org/officeDocument/2006/relationships/slideLayout" Target="../slideLayouts/slideLayout361.xml"/><Relationship Id="rId38" Type="http://schemas.openxmlformats.org/officeDocument/2006/relationships/slideLayout" Target="../slideLayouts/slideLayout366.xml"/><Relationship Id="rId46" Type="http://schemas.openxmlformats.org/officeDocument/2006/relationships/image" Target="../media/image60.emf"/><Relationship Id="rId20" Type="http://schemas.openxmlformats.org/officeDocument/2006/relationships/slideLayout" Target="../slideLayouts/slideLayout348.xml"/><Relationship Id="rId41" Type="http://schemas.openxmlformats.org/officeDocument/2006/relationships/slideLayout" Target="../slideLayouts/slideLayout36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heme" Target="../theme/theme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image" Target="../media/image1.png"/><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theme" Target="../theme/theme4.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19" Type="http://schemas.openxmlformats.org/officeDocument/2006/relationships/image" Target="../media/image2.svg"/><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heme" Target="../theme/theme5.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9" Type="http://schemas.openxmlformats.org/officeDocument/2006/relationships/slideLayout" Target="../slideLayouts/slideLayout170.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42" Type="http://schemas.openxmlformats.org/officeDocument/2006/relationships/slideLayout" Target="../slideLayouts/slideLayout173.xml"/><Relationship Id="rId47" Type="http://schemas.openxmlformats.org/officeDocument/2006/relationships/slideLayout" Target="../slideLayouts/slideLayout178.xml"/><Relationship Id="rId50" Type="http://schemas.openxmlformats.org/officeDocument/2006/relationships/image" Target="../media/image1.png"/><Relationship Id="rId7" Type="http://schemas.openxmlformats.org/officeDocument/2006/relationships/slideLayout" Target="../slideLayouts/slideLayout13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9" Type="http://schemas.openxmlformats.org/officeDocument/2006/relationships/slideLayout" Target="../slideLayouts/slideLayout160.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slideLayout" Target="../slideLayouts/slideLayout168.xml"/><Relationship Id="rId40" Type="http://schemas.openxmlformats.org/officeDocument/2006/relationships/slideLayout" Target="../slideLayouts/slideLayout171.xml"/><Relationship Id="rId45" Type="http://schemas.openxmlformats.org/officeDocument/2006/relationships/slideLayout" Target="../slideLayouts/slideLayout176.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49" Type="http://schemas.openxmlformats.org/officeDocument/2006/relationships/theme" Target="../theme/theme6.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4" Type="http://schemas.openxmlformats.org/officeDocument/2006/relationships/slideLayout" Target="../slideLayouts/slideLayout175.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43" Type="http://schemas.openxmlformats.org/officeDocument/2006/relationships/slideLayout" Target="../slideLayouts/slideLayout174.xml"/><Relationship Id="rId48" Type="http://schemas.openxmlformats.org/officeDocument/2006/relationships/slideLayout" Target="../slideLayouts/slideLayout179.xml"/><Relationship Id="rId8" Type="http://schemas.openxmlformats.org/officeDocument/2006/relationships/slideLayout" Target="../slideLayouts/slideLayout139.xml"/><Relationship Id="rId51" Type="http://schemas.openxmlformats.org/officeDocument/2006/relationships/image" Target="../media/image2.svg"/><Relationship Id="rId3" Type="http://schemas.openxmlformats.org/officeDocument/2006/relationships/slideLayout" Target="../slideLayouts/slideLayout134.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38" Type="http://schemas.openxmlformats.org/officeDocument/2006/relationships/slideLayout" Target="../slideLayouts/slideLayout169.xml"/><Relationship Id="rId46" Type="http://schemas.openxmlformats.org/officeDocument/2006/relationships/slideLayout" Target="../slideLayouts/slideLayout177.xml"/><Relationship Id="rId20" Type="http://schemas.openxmlformats.org/officeDocument/2006/relationships/slideLayout" Target="../slideLayouts/slideLayout151.xml"/><Relationship Id="rId41" Type="http://schemas.openxmlformats.org/officeDocument/2006/relationships/slideLayout" Target="../slideLayouts/slideLayout172.xml"/><Relationship Id="rId1" Type="http://schemas.openxmlformats.org/officeDocument/2006/relationships/slideLayout" Target="../slideLayouts/slideLayout132.xml"/><Relationship Id="rId6"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theme" Target="../theme/theme7.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image" Target="../media/image2.svg"/><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image" Target="../media/image1.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theme" Target="../theme/theme8.xml"/><Relationship Id="rId8" Type="http://schemas.openxmlformats.org/officeDocument/2006/relationships/slideLayout" Target="../slideLayouts/slideLayout209.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20" Type="http://schemas.openxmlformats.org/officeDocument/2006/relationships/slideLayout" Target="../slideLayouts/slideLayout221.xml"/><Relationship Id="rId41" Type="http://schemas.openxmlformats.org/officeDocument/2006/relationships/slideLayout" Target="../slideLayouts/slideLayout24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9" Type="http://schemas.openxmlformats.org/officeDocument/2006/relationships/slideLayout" Target="../slideLayouts/slideLayout282.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42" Type="http://schemas.openxmlformats.org/officeDocument/2006/relationships/tags" Target="../tags/tag1.xml"/><Relationship Id="rId7" Type="http://schemas.openxmlformats.org/officeDocument/2006/relationships/slideLayout" Target="../slideLayouts/slideLayout25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29" Type="http://schemas.openxmlformats.org/officeDocument/2006/relationships/slideLayout" Target="../slideLayouts/slideLayout272.xml"/><Relationship Id="rId41" Type="http://schemas.openxmlformats.org/officeDocument/2006/relationships/theme" Target="../theme/theme9.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slideLayout" Target="../slideLayouts/slideLayout280.xml"/><Relationship Id="rId40" Type="http://schemas.openxmlformats.org/officeDocument/2006/relationships/slideLayout" Target="../slideLayouts/slideLayout283.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slideLayout" Target="../slideLayouts/slideLayout279.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slideLayout" Target="../slideLayouts/slideLayout278.xml"/><Relationship Id="rId43" Type="http://schemas.openxmlformats.org/officeDocument/2006/relationships/tags" Target="../tags/tag2.xml"/><Relationship Id="rId8" Type="http://schemas.openxmlformats.org/officeDocument/2006/relationships/slideLayout" Target="../slideLayouts/slideLayout251.xml"/><Relationship Id="rId3" Type="http://schemas.openxmlformats.org/officeDocument/2006/relationships/slideLayout" Target="../slideLayouts/slideLayout246.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38" Type="http://schemas.openxmlformats.org/officeDocument/2006/relationships/slideLayout" Target="../slideLayouts/slideLayout2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530351"/>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67532"/>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6118871-4A8C-4517-9A46-8863C34DC7FC}"/>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mn-lt"/>
              </a:rPr>
              <a:t>©2025 CVS Health and/or one of its affiliates. Confidential and proprietary.</a:t>
            </a: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1695679966"/>
      </p:ext>
    </p:extLst>
  </p:cSld>
  <p:clrMap bg1="lt1" tx1="dk1" bg2="lt2" tx2="dk2" accent1="accent1" accent2="accent2" accent3="accent3" accent4="accent4" accent5="accent5" accent6="accent6" hlink="hlink" folHlink="folHlink"/>
  <p:sldLayoutIdLst>
    <p:sldLayoutId id="2147483869" r:id="rId1"/>
    <p:sldLayoutId id="2147483882" r:id="rId2"/>
    <p:sldLayoutId id="2147483883" r:id="rId3"/>
    <p:sldLayoutId id="2147483884" r:id="rId4"/>
    <p:sldLayoutId id="2147483887" r:id="rId5"/>
    <p:sldLayoutId id="2147483886" r:id="rId6"/>
    <p:sldLayoutId id="2147483923" r:id="rId7"/>
    <p:sldLayoutId id="2147483870" r:id="rId8"/>
    <p:sldLayoutId id="2147483888" r:id="rId9"/>
    <p:sldLayoutId id="2147483889" r:id="rId10"/>
    <p:sldLayoutId id="2147483891" r:id="rId11"/>
    <p:sldLayoutId id="2147483926" r:id="rId12"/>
    <p:sldLayoutId id="2147483892" r:id="rId13"/>
    <p:sldLayoutId id="2147483930" r:id="rId14"/>
    <p:sldLayoutId id="2147483871" r:id="rId15"/>
    <p:sldLayoutId id="2147483893" r:id="rId16"/>
    <p:sldLayoutId id="2147483894" r:id="rId17"/>
    <p:sldLayoutId id="2147483896" r:id="rId18"/>
    <p:sldLayoutId id="2147483898" r:id="rId19"/>
    <p:sldLayoutId id="2147483900" r:id="rId20"/>
    <p:sldLayoutId id="2147483901" r:id="rId21"/>
    <p:sldLayoutId id="2147483902" r:id="rId22"/>
    <p:sldLayoutId id="2147483904" r:id="rId23"/>
    <p:sldLayoutId id="2147483932" r:id="rId24"/>
    <p:sldLayoutId id="2147483905" r:id="rId25"/>
    <p:sldLayoutId id="2147483907" r:id="rId26"/>
    <p:sldLayoutId id="2147483909" r:id="rId27"/>
    <p:sldLayoutId id="2147483906" r:id="rId28"/>
    <p:sldLayoutId id="2147483908" r:id="rId29"/>
    <p:sldLayoutId id="2147483927" r:id="rId30"/>
    <p:sldLayoutId id="2147483928" r:id="rId31"/>
    <p:sldLayoutId id="2147483910" r:id="rId32"/>
    <p:sldLayoutId id="2147483911" r:id="rId33"/>
    <p:sldLayoutId id="2147483912" r:id="rId34"/>
    <p:sldLayoutId id="2147483913" r:id="rId35"/>
    <p:sldLayoutId id="2147483878" r:id="rId36"/>
    <p:sldLayoutId id="2147483879" r:id="rId37"/>
    <p:sldLayoutId id="2147483925" r:id="rId38"/>
    <p:sldLayoutId id="2147483920" r:id="rId39"/>
    <p:sldLayoutId id="2147483922" r:id="rId40"/>
    <p:sldLayoutId id="2147483914" r:id="rId41"/>
    <p:sldLayoutId id="2147483915" r:id="rId42"/>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userDrawn="1">
          <p15:clr>
            <a:srgbClr val="F26B43"/>
          </p15:clr>
        </p15:guide>
        <p15:guide id="2" pos="362" userDrawn="1">
          <p15:clr>
            <a:srgbClr val="F26B43"/>
          </p15:clr>
        </p15:guide>
        <p15:guide id="3" pos="7321" userDrawn="1">
          <p15:clr>
            <a:srgbClr val="F26B43"/>
          </p15:clr>
        </p15:guide>
        <p15:guide id="4" orient="horz" pos="360" userDrawn="1">
          <p15:clr>
            <a:srgbClr val="F26B43"/>
          </p15:clr>
        </p15:guide>
        <p15:guide id="5" orient="horz" pos="3622" userDrawn="1">
          <p15:clr>
            <a:srgbClr val="F26B43"/>
          </p15:clr>
        </p15:guide>
        <p15:guide id="6" orient="horz" pos="41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22C6EBF-9667-E6B2-0ADA-6B31C344C95D}"/>
              </a:ext>
            </a:extLst>
          </p:cNvPr>
          <p:cNvGraphicFramePr>
            <a:graphicFrameLocks noChangeAspect="1"/>
          </p:cNvGraphicFramePr>
          <p:nvPr userDrawn="1">
            <p:custDataLst>
              <p:tags r:id="rId3"/>
            </p:custDataLst>
            <p:extLst>
              <p:ext uri="{D42A27DB-BD31-4B8C-83A1-F6EECF244321}">
                <p14:modId xmlns:p14="http://schemas.microsoft.com/office/powerpoint/2010/main" val="33141711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422C6EBF-9667-E6B2-0ADA-6B31C344C95D}"/>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4"/>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Confidential </a:t>
            </a: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lumMod val="65000"/>
                  </a:prstClr>
                </a:solidFill>
                <a:effectLst/>
                <a:uLnTx/>
                <a:uFillTx/>
                <a:latin typeface="Arial" panose="020B0604020202020204"/>
                <a:ea typeface="+mn-ea"/>
                <a:cs typeface="+mn-cs"/>
              </a:rPr>
              <a:t>© 2024 KPMG LLP, a Delaware limited liability partnership and a member firm of the KPMG global organization of independent member firms affiliated with KPMG International Limited, a private English company limited by guarantee. All rights reserved. NDP317425-1A</a:t>
            </a:r>
            <a:endParaRPr kumimoji="0" lang="en-GB" sz="600" b="0" i="0" u="none" strike="noStrike" kern="1200" cap="none" spc="0" normalizeH="0" baseline="0" noProof="0">
              <a:ln>
                <a:noFill/>
              </a:ln>
              <a:solidFill>
                <a:prstClr val="white">
                  <a:lumMod val="65000"/>
                </a:prstClr>
              </a:solidFill>
              <a:effectLst/>
              <a:uLnTx/>
              <a:uFillTx/>
              <a:latin typeface="Arial" panose="020B0604020202020204"/>
              <a:ea typeface="+mn-ea"/>
              <a:cs typeface="+mn-cs"/>
            </a:endParaRP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088752430"/>
      </p:ext>
    </p:extLst>
  </p:cSld>
  <p:clrMap bg1="lt1" tx1="dk1" bg2="lt2" tx2="dk2" accent1="accent1" accent2="accent2" accent3="accent3" accent4="accent4" accent5="accent5" accent6="accent6" hlink="hlink" folHlink="folHlink"/>
  <p:sldLayoutIdLst>
    <p:sldLayoutId id="2147484190" r:id="rId1"/>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guide id="7" orient="horz" pos="370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2C708EE-7BB8-93BD-A6FF-53DEF7FA5B92}"/>
              </a:ext>
            </a:extLst>
          </p:cNvPr>
          <p:cNvGraphicFramePr>
            <a:graphicFrameLocks noChangeAspect="1"/>
          </p:cNvGraphicFramePr>
          <p:nvPr userDrawn="1">
            <p:custDataLst>
              <p:tags r:id="rId4"/>
            </p:custDataLst>
            <p:extLst>
              <p:ext uri="{D42A27DB-BD31-4B8C-83A1-F6EECF244321}">
                <p14:modId xmlns:p14="http://schemas.microsoft.com/office/powerpoint/2010/main" val="3445537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6" progId="TCLayout.ActiveDocument.1">
                  <p:embed/>
                </p:oleObj>
              </mc:Choice>
              <mc:Fallback>
                <p:oleObj name="think-cell Slide" r:id="rId5" imgW="416" imgH="416" progId="TCLayout.ActiveDocument.1">
                  <p:embed/>
                  <p:pic>
                    <p:nvPicPr>
                      <p:cNvPr id="5" name="think-cell data - do not delete" hidden="1">
                        <a:extLst>
                          <a:ext uri="{FF2B5EF4-FFF2-40B4-BE49-F238E27FC236}">
                            <a16:creationId xmlns:a16="http://schemas.microsoft.com/office/drawing/2014/main" id="{22C708EE-7BB8-93BD-A6FF-53DEF7FA5B9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57929" y="530351"/>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67532"/>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tab pos="1201738" algn="l"/>
              </a:tabLst>
              <a:defRPr/>
            </a:pPr>
            <a:fld id="{38743595-4496-5147-A886-7D133864DF76}" type="slidenum">
              <a:rPr kumimoji="0" lang="en-US" sz="1000" b="0" i="0" u="none" strike="noStrike" kern="1200" cap="none" spc="0" normalizeH="0" baseline="0" noProof="0" smtClean="0">
                <a:ln>
                  <a:noFill/>
                </a:ln>
                <a:solidFill>
                  <a:srgbClr val="3F3F3F"/>
                </a:solidFill>
                <a:effectLst/>
                <a:uLnTx/>
                <a:uFillTx/>
                <a:latin typeface="CVS Health Sans Medium" panose="020B0504020202020204" pitchFamily="34" charset="0"/>
                <a:ea typeface="Open Sans" panose="020B0606030504020204" pitchFamily="34" charset="0"/>
                <a:cs typeface="Arial" panose="020B0604020202020204" pitchFamily="34" charset="0"/>
              </a:rPr>
              <a:pPr marL="0" marR="0" lvl="0" indent="0" algn="l" defTabSz="914400" rtl="0" eaLnBrk="1" fontAlgn="auto" latinLnBrk="0" hangingPunct="1">
                <a:lnSpc>
                  <a:spcPct val="100000"/>
                </a:lnSpc>
                <a:spcBef>
                  <a:spcPts val="600"/>
                </a:spcBef>
                <a:spcAft>
                  <a:spcPts val="0"/>
                </a:spcAft>
                <a:buClrTx/>
                <a:buSzTx/>
                <a:buFontTx/>
                <a:buNone/>
                <a:tabLst>
                  <a:tab pos="1201738" algn="l"/>
                </a:tabLst>
                <a:defRPr/>
              </a:pPr>
              <a:t>‹#›</a:t>
            </a:fld>
            <a:endParaRPr kumimoji="0" lang="en-US" sz="1000" b="0" i="0" u="none" strike="noStrike" kern="1200" cap="none" spc="0" normalizeH="0" baseline="0" noProof="0">
              <a:ln>
                <a:noFill/>
              </a:ln>
              <a:solidFill>
                <a:srgbClr val="3F3F3F"/>
              </a:solidFill>
              <a:effectLst/>
              <a:uLnTx/>
              <a:uFillTx/>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1877865412"/>
      </p:ext>
    </p:extLst>
  </p:cSld>
  <p:clrMap bg1="lt1" tx1="dk1" bg2="lt2" tx2="dk2" accent1="accent1" accent2="accent2" accent3="accent3" accent4="accent4" accent5="accent5" accent6="accent6" hlink="hlink" folHlink="folHlink"/>
  <p:sldLayoutIdLst>
    <p:sldLayoutId id="2147484192" r:id="rId1"/>
    <p:sldLayoutId id="2147484193" r:id="rId2"/>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19">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2B9F1AC-7982-48A5-A9F4-F49F09D2E693}"/>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pic>
        <p:nvPicPr>
          <p:cNvPr id="14" name="Graphic 13" descr="CVS Health logo">
            <a:extLst>
              <a:ext uri="{FF2B5EF4-FFF2-40B4-BE49-F238E27FC236}">
                <a16:creationId xmlns:a16="http://schemas.microsoft.com/office/drawing/2014/main" id="{227358BE-2134-5C4A-824D-B02F786DC51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068231633"/>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 id="2147484211" r:id="rId17"/>
    <p:sldLayoutId id="2147484212" r:id="rId18"/>
    <p:sldLayoutId id="2147484213" r:id="rId19"/>
    <p:sldLayoutId id="2147484214" r:id="rId20"/>
    <p:sldLayoutId id="2147484215" r:id="rId21"/>
    <p:sldLayoutId id="2147484216" r:id="rId22"/>
    <p:sldLayoutId id="2147484217" r:id="rId23"/>
    <p:sldLayoutId id="2147484218" r:id="rId24"/>
    <p:sldLayoutId id="2147484219" r:id="rId25"/>
    <p:sldLayoutId id="2147484220" r:id="rId26"/>
    <p:sldLayoutId id="2147484221" r:id="rId27"/>
    <p:sldLayoutId id="2147484222" r:id="rId28"/>
    <p:sldLayoutId id="2147484223" r:id="rId29"/>
    <p:sldLayoutId id="2147484224" r:id="rId30"/>
    <p:sldLayoutId id="2147484225" r:id="rId31"/>
    <p:sldLayoutId id="2147484226" r:id="rId32"/>
    <p:sldLayoutId id="2147484227" r:id="rId33"/>
    <p:sldLayoutId id="2147484228" r:id="rId34"/>
    <p:sldLayoutId id="2147484229" r:id="rId35"/>
    <p:sldLayoutId id="2147484230" r:id="rId36"/>
    <p:sldLayoutId id="2147484231" r:id="rId37"/>
    <p:sldLayoutId id="2147484232" r:id="rId38"/>
    <p:sldLayoutId id="2147484233" r:id="rId39"/>
    <p:sldLayoutId id="2147484234" r:id="rId40"/>
    <p:sldLayoutId id="2147484235" r:id="rId41"/>
    <p:sldLayoutId id="2147484236" r:id="rId42"/>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50DFE60-D4BD-AC01-6B4B-41C13DFC2901}"/>
              </a:ext>
            </a:extLst>
          </p:cNvPr>
          <p:cNvGraphicFramePr>
            <a:graphicFrameLocks noChangeAspect="1"/>
          </p:cNvGraphicFramePr>
          <p:nvPr userDrawn="1">
            <p:custDataLst>
              <p:tags r:id="rId44"/>
            </p:custDataLst>
            <p:extLst>
              <p:ext uri="{D42A27DB-BD31-4B8C-83A1-F6EECF244321}">
                <p14:modId xmlns:p14="http://schemas.microsoft.com/office/powerpoint/2010/main" val="535227655"/>
              </p:ext>
            </p:extLst>
          </p:nvPr>
        </p:nvGraphicFramePr>
        <p:xfrm>
          <a:off x="1589" y="1588"/>
          <a:ext cx="1588" cy="1588"/>
        </p:xfrm>
        <a:graphic>
          <a:graphicData uri="http://schemas.openxmlformats.org/presentationml/2006/ole">
            <mc:AlternateContent xmlns:mc="http://schemas.openxmlformats.org/markup-compatibility/2006">
              <mc:Choice xmlns:v="urn:schemas-microsoft-com:vml" Requires="v">
                <p:oleObj name="think-cell Slide" r:id="rId45" imgW="425" imgH="424" progId="TCLayout.ActiveDocument.1">
                  <p:embed/>
                </p:oleObj>
              </mc:Choice>
              <mc:Fallback>
                <p:oleObj name="think-cell Slide" r:id="rId45" imgW="425" imgH="424" progId="TCLayout.ActiveDocument.1">
                  <p:embed/>
                  <p:pic>
                    <p:nvPicPr>
                      <p:cNvPr id="5" name="think-cell data - do not delete" hidden="1">
                        <a:extLst>
                          <a:ext uri="{FF2B5EF4-FFF2-40B4-BE49-F238E27FC236}">
                            <a16:creationId xmlns:a16="http://schemas.microsoft.com/office/drawing/2014/main" id="{250DFE60-D4BD-AC01-6B4B-41C13DFC2901}"/>
                          </a:ext>
                        </a:extLst>
                      </p:cNvPr>
                      <p:cNvPicPr/>
                      <p:nvPr/>
                    </p:nvPicPr>
                    <p:blipFill>
                      <a:blip r:embed="rId46"/>
                      <a:stretch>
                        <a:fillRect/>
                      </a:stretch>
                    </p:blipFill>
                    <p:spPr>
                      <a:xfrm>
                        <a:off x="1589"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2B9F1AC-7982-48A5-A9F4-F49F09D2E693}"/>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pic>
        <p:nvPicPr>
          <p:cNvPr id="14" name="Graphic 13" descr="CVS Health logo">
            <a:extLst>
              <a:ext uri="{FF2B5EF4-FFF2-40B4-BE49-F238E27FC236}">
                <a16:creationId xmlns:a16="http://schemas.microsoft.com/office/drawing/2014/main" id="{227358BE-2134-5C4A-824D-B02F786DC512}"/>
              </a:ext>
            </a:extLst>
          </p:cNvPr>
          <p:cNvPicPr>
            <a:picLocks noChangeAspect="1"/>
          </p:cNvPicPr>
          <p:nvPr userDrawn="1"/>
        </p:nvPicPr>
        <p:blipFill>
          <a:blip r:embed="rId47">
            <a:extLst>
              <a:ext uri="{96DAC541-7B7A-43D3-8B79-37D633B846F1}">
                <asvg:svgBlip xmlns:asvg="http://schemas.microsoft.com/office/drawing/2016/SVG/main" r:embed="rId48"/>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2635809868"/>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49" r:id="rId12"/>
    <p:sldLayoutId id="2147484250" r:id="rId13"/>
    <p:sldLayoutId id="2147484251" r:id="rId14"/>
    <p:sldLayoutId id="2147484252" r:id="rId15"/>
    <p:sldLayoutId id="2147484253" r:id="rId16"/>
    <p:sldLayoutId id="2147484254" r:id="rId17"/>
    <p:sldLayoutId id="2147484255" r:id="rId18"/>
    <p:sldLayoutId id="2147484256" r:id="rId19"/>
    <p:sldLayoutId id="2147484257" r:id="rId20"/>
    <p:sldLayoutId id="2147484258" r:id="rId21"/>
    <p:sldLayoutId id="2147484259" r:id="rId22"/>
    <p:sldLayoutId id="2147484260" r:id="rId23"/>
    <p:sldLayoutId id="2147484261" r:id="rId24"/>
    <p:sldLayoutId id="2147484262" r:id="rId25"/>
    <p:sldLayoutId id="2147484263" r:id="rId26"/>
    <p:sldLayoutId id="2147484264" r:id="rId27"/>
    <p:sldLayoutId id="2147484265" r:id="rId28"/>
    <p:sldLayoutId id="2147484266" r:id="rId29"/>
    <p:sldLayoutId id="2147484267" r:id="rId30"/>
    <p:sldLayoutId id="2147484268" r:id="rId31"/>
    <p:sldLayoutId id="2147484269" r:id="rId32"/>
    <p:sldLayoutId id="2147484270" r:id="rId33"/>
    <p:sldLayoutId id="2147484271" r:id="rId34"/>
    <p:sldLayoutId id="2147484272" r:id="rId35"/>
    <p:sldLayoutId id="2147484273" r:id="rId36"/>
    <p:sldLayoutId id="2147484274" r:id="rId37"/>
    <p:sldLayoutId id="2147484275" r:id="rId38"/>
    <p:sldLayoutId id="2147484276" r:id="rId39"/>
    <p:sldLayoutId id="2147484277" r:id="rId40"/>
    <p:sldLayoutId id="2147484278" r:id="rId41"/>
    <p:sldLayoutId id="2147484279" r:id="rId42"/>
  </p:sldLayoutIdLst>
  <p:hf hdr="0" dt="0"/>
  <p:txStyles>
    <p:titleStyle>
      <a:lvl1pPr algn="l" defTabSz="4572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0" indent="0" algn="l" defTabSz="457200" rtl="0" eaLnBrk="1" latinLnBrk="0" hangingPunct="1">
        <a:lnSpc>
          <a:spcPct val="100000"/>
        </a:lnSpc>
        <a:spcBef>
          <a:spcPts val="1800"/>
        </a:spcBef>
        <a:buClrTx/>
        <a:buFont typeface="Arial"/>
        <a:buNone/>
        <a:defRPr sz="1500" b="0" kern="1200">
          <a:solidFill>
            <a:schemeClr val="tx2"/>
          </a:solidFill>
          <a:latin typeface="+mn-lt"/>
          <a:ea typeface="+mn-ea"/>
          <a:cs typeface="+mn-cs"/>
        </a:defRPr>
      </a:lvl1pPr>
      <a:lvl2pPr marL="171450" indent="-171450" algn="l" defTabSz="457200"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450" marR="0" indent="0" algn="l" defTabSz="457200"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350" indent="-171450" algn="l" defTabSz="457200"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625" indent="-168275" algn="l" defTabSz="457200"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72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30288" indent="-173038"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3325" indent="-173038" algn="l" defTabSz="457200"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9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19">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77750876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19">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077ABC0A-E6FB-182C-6535-75DBB1E39B51}"/>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8D1A4A2-2E82-6E17-C2D6-9AE1161195B9}"/>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31332719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4" r:id="rId25"/>
    <p:sldLayoutId id="2147483985" r:id="rId26"/>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530351"/>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67532"/>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6118871-4A8C-4517-9A46-8863C34DC7FC}"/>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mn-lt"/>
              </a:rPr>
              <a:t>©2026 CVS Health and/or one of its affiliates. Confidential and proprietary.</a:t>
            </a: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10353705" y="6371896"/>
            <a:ext cx="1274145" cy="155448"/>
          </a:xfrm>
          <a:prstGeom prst="rect">
            <a:avLst/>
          </a:prstGeom>
        </p:spPr>
      </p:pic>
    </p:spTree>
    <p:extLst>
      <p:ext uri="{BB962C8B-B14F-4D97-AF65-F5344CB8AC3E}">
        <p14:creationId xmlns:p14="http://schemas.microsoft.com/office/powerpoint/2010/main" val="2893179019"/>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19">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F6D624AF-A78C-E695-8B9A-BC308796968D}"/>
              </a:ext>
            </a:extLst>
          </p:cNvPr>
          <p:cNvSpPr txBox="1">
            <a:spLocks/>
          </p:cNvSpPr>
          <p:nvPr userDrawn="1"/>
        </p:nvSpPr>
        <p:spPr>
          <a:xfrm>
            <a:off x="558076" y="6367487"/>
            <a:ext cx="352551"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5A7BD8F-EAA8-8986-AD68-AB39D42D6738}"/>
              </a:ext>
            </a:extLst>
          </p:cNvPr>
          <p:cNvSpPr txBox="1"/>
          <p:nvPr userDrawn="1"/>
        </p:nvSpPr>
        <p:spPr>
          <a:xfrm>
            <a:off x="859982" y="6425583"/>
            <a:ext cx="8050913" cy="123111"/>
          </a:xfrm>
          <a:prstGeom prst="rect">
            <a:avLst/>
          </a:prstGeom>
          <a:noFill/>
        </p:spPr>
        <p:txBody>
          <a:bodyPr wrap="square" lIns="0" tIns="0" rIns="0" bIns="0" rtlCol="0" anchor="b">
            <a:spAutoFit/>
          </a:bodyPr>
          <a:lstStyle/>
          <a:p>
            <a:r>
              <a:rPr lang="en-US" sz="800">
                <a:solidFill>
                  <a:schemeClr val="tx2"/>
                </a:solidFill>
                <a:latin typeface="+mn-lt"/>
              </a:rPr>
              <a:t>©2026 CVS Health and/or one of its affiliates. Confidential and proprietary.</a:t>
            </a:r>
          </a:p>
        </p:txBody>
      </p:sp>
    </p:spTree>
    <p:extLst>
      <p:ext uri="{BB962C8B-B14F-4D97-AF65-F5344CB8AC3E}">
        <p14:creationId xmlns:p14="http://schemas.microsoft.com/office/powerpoint/2010/main" val="3143753541"/>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19">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530351"/>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67532"/>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6118871-4A8C-4517-9A46-8863C34DC7FC}"/>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tx2"/>
                </a:solidFill>
                <a:latin typeface="+mn-lt"/>
              </a:rPr>
              <a:t>©2025 CVS Health and/or one of its affiliates. Confidential and proprietary.</a:t>
            </a: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50" cstate="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63384482"/>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 id="2147484069" r:id="rId41"/>
    <p:sldLayoutId id="2147484070" r:id="rId42"/>
    <p:sldLayoutId id="2147484071" r:id="rId43"/>
    <p:sldLayoutId id="2147484072" r:id="rId44"/>
    <p:sldLayoutId id="2147484073" r:id="rId45"/>
    <p:sldLayoutId id="2147484074" r:id="rId46"/>
    <p:sldLayoutId id="2147484075" r:id="rId47"/>
    <p:sldLayoutId id="2147484076" r:id="rId48"/>
  </p:sldLayoutIdLst>
  <p:hf hdr="0" dt="0"/>
  <p:txStyles>
    <p:titleStyle>
      <a:lvl1pPr algn="l" defTabSz="457063" rtl="0" eaLnBrk="1" latinLnBrk="0" hangingPunct="1">
        <a:lnSpc>
          <a:spcPct val="90000"/>
        </a:lnSpc>
        <a:spcBef>
          <a:spcPct val="0"/>
        </a:spcBef>
        <a:buNone/>
        <a:defRPr sz="2599" b="1" kern="1200">
          <a:solidFill>
            <a:schemeClr val="tx2"/>
          </a:solidFill>
          <a:latin typeface="+mj-lt"/>
          <a:ea typeface="+mj-ea"/>
          <a:cs typeface="+mj-cs"/>
        </a:defRPr>
      </a:lvl1pPr>
    </p:titleStyle>
    <p:bodyStyle>
      <a:lvl1pPr marL="0" indent="0" algn="l" defTabSz="457063" rtl="0" eaLnBrk="1" fontAlgn="ctr" latinLnBrk="0" hangingPunct="1">
        <a:lnSpc>
          <a:spcPct val="100000"/>
        </a:lnSpc>
        <a:spcBef>
          <a:spcPts val="1799"/>
        </a:spcBef>
        <a:buClrTx/>
        <a:buFont typeface="Arial"/>
        <a:buNone/>
        <a:defRPr sz="1300" b="0" kern="1200">
          <a:solidFill>
            <a:schemeClr val="tx2"/>
          </a:solidFill>
          <a:latin typeface="+mn-lt"/>
          <a:ea typeface="+mn-ea"/>
          <a:cs typeface="+mn-cs"/>
        </a:defRPr>
      </a:lvl1pPr>
      <a:lvl2pPr marL="171399" indent="-171399" algn="l" defTabSz="457063"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797" indent="-171399" algn="l" defTabSz="457063"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196" indent="-171399" algn="l" defTabSz="457063"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594" indent="-171399" algn="l" defTabSz="457063"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6993" indent="-171399" algn="l" defTabSz="457063"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391" indent="-165050" algn="l" defTabSz="457063"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138" indent="-177747" algn="l" defTabSz="457063"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189" indent="-165050" algn="l" defTabSz="457063"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21">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077ABC0A-E6FB-182C-6535-75DBB1E39B5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8D1A4A2-2E82-6E17-C2D6-9AE1161195B9}"/>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509672391"/>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Lst>
  <p:hf hdr="0" dt="0"/>
  <p:txStyles>
    <p:titleStyle>
      <a:lvl1pPr algn="l" defTabSz="4572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0" indent="0" algn="l" defTabSz="457200" rtl="0" eaLnBrk="1" latinLnBrk="0" hangingPunct="1">
        <a:lnSpc>
          <a:spcPct val="100000"/>
        </a:lnSpc>
        <a:spcBef>
          <a:spcPts val="1800"/>
        </a:spcBef>
        <a:buClrTx/>
        <a:buFont typeface="Arial"/>
        <a:buNone/>
        <a:defRPr sz="1500" b="0" kern="1200">
          <a:solidFill>
            <a:schemeClr val="tx2"/>
          </a:solidFill>
          <a:latin typeface="+mn-lt"/>
          <a:ea typeface="+mn-ea"/>
          <a:cs typeface="+mn-cs"/>
        </a:defRPr>
      </a:lvl1pPr>
      <a:lvl2pPr marL="171450" indent="-171450" algn="l" defTabSz="457200"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450" marR="0" indent="0" algn="l" defTabSz="457200"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350" indent="-171450" algn="l" defTabSz="457200"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625" indent="-168275" algn="l" defTabSz="457200"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72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30288" indent="-173038"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3325" indent="-173038" algn="l" defTabSz="457200"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9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2B9F1AC-7982-48A5-A9F4-F49F09D2E693}"/>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pic>
        <p:nvPicPr>
          <p:cNvPr id="14" name="Graphic 13" descr="CVS Health logo">
            <a:extLst>
              <a:ext uri="{FF2B5EF4-FFF2-40B4-BE49-F238E27FC236}">
                <a16:creationId xmlns:a16="http://schemas.microsoft.com/office/drawing/2014/main" id="{227358BE-2134-5C4A-824D-B02F786DC51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411312844"/>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 id="2147484120" r:id="rId20"/>
    <p:sldLayoutId id="2147484121" r:id="rId21"/>
    <p:sldLayoutId id="2147484122" r:id="rId22"/>
    <p:sldLayoutId id="2147484123" r:id="rId23"/>
    <p:sldLayoutId id="2147484124" r:id="rId24"/>
    <p:sldLayoutId id="2147484125" r:id="rId25"/>
    <p:sldLayoutId id="2147484126" r:id="rId26"/>
    <p:sldLayoutId id="2147484127" r:id="rId27"/>
    <p:sldLayoutId id="2147484128" r:id="rId28"/>
    <p:sldLayoutId id="2147484129" r:id="rId29"/>
    <p:sldLayoutId id="2147484130" r:id="rId30"/>
    <p:sldLayoutId id="2147484131" r:id="rId31"/>
    <p:sldLayoutId id="2147484132" r:id="rId32"/>
    <p:sldLayoutId id="2147484133" r:id="rId33"/>
    <p:sldLayoutId id="2147484134" r:id="rId34"/>
    <p:sldLayoutId id="2147484135" r:id="rId35"/>
    <p:sldLayoutId id="2147484136" r:id="rId36"/>
    <p:sldLayoutId id="2147484137" r:id="rId37"/>
    <p:sldLayoutId id="2147484138" r:id="rId38"/>
    <p:sldLayoutId id="2147484139" r:id="rId39"/>
    <p:sldLayoutId id="2147484140" r:id="rId40"/>
    <p:sldLayoutId id="2147484141" r:id="rId41"/>
    <p:sldLayoutId id="2147484142" r:id="rId42"/>
  </p:sldLayoutIdLst>
  <p:hf hdr="0" dt="0"/>
  <p:txStyles>
    <p:titleStyle>
      <a:lvl1pPr algn="l" defTabSz="4572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0" indent="0" algn="l" defTabSz="457200" rtl="0" eaLnBrk="1" latinLnBrk="0" hangingPunct="1">
        <a:lnSpc>
          <a:spcPct val="100000"/>
        </a:lnSpc>
        <a:spcBef>
          <a:spcPts val="1800"/>
        </a:spcBef>
        <a:buClrTx/>
        <a:buFont typeface="Arial"/>
        <a:buNone/>
        <a:defRPr sz="1500" b="0" kern="1200">
          <a:solidFill>
            <a:schemeClr val="tx2"/>
          </a:solidFill>
          <a:latin typeface="+mn-lt"/>
          <a:ea typeface="+mn-ea"/>
          <a:cs typeface="+mn-cs"/>
        </a:defRPr>
      </a:lvl1pPr>
      <a:lvl2pPr marL="171450" indent="-171450" algn="l" defTabSz="457200"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450" marR="0" indent="0" algn="l" defTabSz="457200"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350" indent="-171450" algn="l" defTabSz="457200"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625" indent="-168275" algn="l" defTabSz="457200"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72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30288" indent="-173038"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3325" indent="-173038" algn="l" defTabSz="457200"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9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a:extLst>
              <a:ext uri="{C183D7F6-B498-43B3-948B-1728B52AA6E4}">
                <adec:decorative xmlns:adec="http://schemas.microsoft.com/office/drawing/2017/decorative" val="0"/>
              </a:ext>
            </a:extLst>
          </p:cNvPr>
          <p:cNvSpPr txBox="1"/>
          <p:nvPr userDrawn="1">
            <p:custDataLst>
              <p:tags r:id="rId42"/>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Confidential</a:t>
            </a:r>
          </a:p>
        </p:txBody>
      </p:sp>
      <p:sp>
        <p:nvSpPr>
          <p:cNvPr id="29" name="Shape 8">
            <a:extLst>
              <a:ext uri="{C183D7F6-B498-43B3-948B-1728B52AA6E4}">
                <adec:decorative xmlns:adec="http://schemas.microsoft.com/office/drawing/2017/decorative" val="0"/>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cxnSp>
        <p:nvCxnSpPr>
          <p:cNvPr id="17" name="Straight Connector 16">
            <a:extLst>
              <a:ext uri="{FF2B5EF4-FFF2-40B4-BE49-F238E27FC236}">
                <a16:creationId xmlns:a16="http://schemas.microsoft.com/office/drawing/2014/main" id="{F024B3B3-3138-44BB-8DDD-6BDCEF24DEDC}"/>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Graphic 8">
            <a:extLst>
              <a:ext uri="{FF2B5EF4-FFF2-40B4-BE49-F238E27FC236}">
                <a16:creationId xmlns:a16="http://schemas.microsoft.com/office/drawing/2014/main" id="{9AC77B96-D96C-4FA2-858B-DEE0A3A7B7B6}"/>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
        <p:nvSpPr>
          <p:cNvPr id="8" name="TextBox 7">
            <a:extLst>
              <a:ext uri="{C183D7F6-B498-43B3-948B-1728B52AA6E4}">
                <adec:decorative xmlns:adec="http://schemas.microsoft.com/office/drawing/2017/decorative" val="0"/>
              </a:ext>
            </a:extLst>
          </p:cNvPr>
          <p:cNvSpPr txBox="1"/>
          <p:nvPr userDrawn="1">
            <p:custDataLst>
              <p:tags r:id="rId43"/>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600" kern="1200" noProof="0">
                <a:solidFill>
                  <a:schemeClr val="bg1">
                    <a:lumMod val="65000"/>
                  </a:schemeClr>
                </a:solidFill>
                <a:latin typeface="+mn-lt"/>
                <a:ea typeface="+mn-ea"/>
                <a:cs typeface="+mn-cs"/>
              </a:rPr>
              <a:t>© 2022 KPMG LLP, a UK limited liability partnership and a member firm of the KPMG global organisation of independent member firms affiliated with KPMG International Limited, a private English company limited by guarantee. All rights reserved.</a:t>
            </a:r>
            <a:endParaRPr lang="en-US" sz="600" kern="1200" noProof="0">
              <a:solidFill>
                <a:schemeClr val="bg1">
                  <a:lumMod val="65000"/>
                </a:schemeClr>
              </a:solidFill>
              <a:latin typeface="+mn-lt"/>
              <a:ea typeface="+mn-ea"/>
              <a:cs typeface="+mn-cs"/>
            </a:endParaRPr>
          </a:p>
        </p:txBody>
      </p:sp>
      <p:sp>
        <p:nvSpPr>
          <p:cNvPr id="9" name="TextBox 8">
            <a:extLst>
              <a:ext uri="{FF2B5EF4-FFF2-40B4-BE49-F238E27FC236}">
                <a16:creationId xmlns:a16="http://schemas.microsoft.com/office/drawing/2014/main" id="{192A7290-7174-4B02-A4E5-F9CA98AE3F57}"/>
              </a:ext>
            </a:extLst>
          </p:cNvPr>
          <p:cNvSpPr txBox="1"/>
          <p:nvPr userDrawn="1"/>
        </p:nvSpPr>
        <p:spPr>
          <a:xfrm>
            <a:off x="10145485" y="87495"/>
            <a:ext cx="1933667" cy="270000"/>
          </a:xfrm>
          <a:prstGeom prst="rect">
            <a:avLst/>
          </a:prstGeom>
          <a:ln w="28575">
            <a:solidFill>
              <a:srgbClr val="FF0000"/>
            </a:solidFill>
          </a:ln>
        </p:spPr>
        <p:txBody>
          <a:bodyPr vert="horz" wrap="square" lIns="0" tIns="0" rIns="0" bIns="0" rtlCol="0" anchor="ctr" anchorCtr="0">
            <a:noAutofit/>
          </a:bodyPr>
          <a:lstStyle/>
          <a:p>
            <a:pPr algn="ctr">
              <a:spcAft>
                <a:spcPts val="600"/>
              </a:spcAft>
            </a:pPr>
            <a:r>
              <a:rPr lang="en-US" sz="800" b="1">
                <a:solidFill>
                  <a:srgbClr val="FF0000"/>
                </a:solidFill>
              </a:rPr>
              <a:t>Draft for Discussion – Update with relevant content</a:t>
            </a:r>
          </a:p>
        </p:txBody>
      </p:sp>
    </p:spTree>
    <p:extLst>
      <p:ext uri="{BB962C8B-B14F-4D97-AF65-F5344CB8AC3E}">
        <p14:creationId xmlns:p14="http://schemas.microsoft.com/office/powerpoint/2010/main" val="3141300730"/>
      </p:ext>
    </p:extLst>
  </p:cSld>
  <p:clrMap bg1="lt1" tx1="dk1" bg2="lt2" tx2="dk2" accent1="accent1" accent2="accent2" accent3="accent3" accent4="accent4" accent5="accent5" accent6="accent6" hlink="hlink" folHlink="folHlink"/>
  <p:sldLayoutIdLst>
    <p:sldLayoutId id="2147484149" r:id="rId1"/>
    <p:sldLayoutId id="2147484150" r:id="rId2"/>
    <p:sldLayoutId id="2147484151" r:id="rId3"/>
    <p:sldLayoutId id="2147484152" r:id="rId4"/>
    <p:sldLayoutId id="2147484153" r:id="rId5"/>
    <p:sldLayoutId id="2147484154" r:id="rId6"/>
    <p:sldLayoutId id="2147484155" r:id="rId7"/>
    <p:sldLayoutId id="2147484156" r:id="rId8"/>
    <p:sldLayoutId id="2147484157" r:id="rId9"/>
    <p:sldLayoutId id="2147484158" r:id="rId10"/>
    <p:sldLayoutId id="2147484159" r:id="rId11"/>
    <p:sldLayoutId id="2147484160" r:id="rId12"/>
    <p:sldLayoutId id="2147484161" r:id="rId13"/>
    <p:sldLayoutId id="2147484162" r:id="rId14"/>
    <p:sldLayoutId id="2147484163" r:id="rId15"/>
    <p:sldLayoutId id="2147484164" r:id="rId16"/>
    <p:sldLayoutId id="2147484165" r:id="rId17"/>
    <p:sldLayoutId id="2147484166" r:id="rId18"/>
    <p:sldLayoutId id="2147484167" r:id="rId19"/>
    <p:sldLayoutId id="2147484168" r:id="rId20"/>
    <p:sldLayoutId id="2147484169" r:id="rId21"/>
    <p:sldLayoutId id="2147484170" r:id="rId22"/>
    <p:sldLayoutId id="2147484171" r:id="rId23"/>
    <p:sldLayoutId id="2147484172" r:id="rId24"/>
    <p:sldLayoutId id="2147484173" r:id="rId25"/>
    <p:sldLayoutId id="2147484174" r:id="rId26"/>
    <p:sldLayoutId id="2147484175" r:id="rId27"/>
    <p:sldLayoutId id="2147484176" r:id="rId28"/>
    <p:sldLayoutId id="2147484177" r:id="rId29"/>
    <p:sldLayoutId id="2147484178" r:id="rId30"/>
    <p:sldLayoutId id="2147484179" r:id="rId31"/>
    <p:sldLayoutId id="2147484180" r:id="rId32"/>
    <p:sldLayoutId id="2147484181" r:id="rId33"/>
    <p:sldLayoutId id="2147484182" r:id="rId34"/>
    <p:sldLayoutId id="2147484183" r:id="rId35"/>
    <p:sldLayoutId id="2147484184" r:id="rId36"/>
    <p:sldLayoutId id="2147484185" r:id="rId37"/>
    <p:sldLayoutId id="2147484186" r:id="rId38"/>
    <p:sldLayoutId id="2147484187" r:id="rId39"/>
    <p:sldLayoutId id="2147484188" r:id="rId40"/>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p15:clr>
            <a:srgbClr val="F26B43"/>
          </p15:clr>
        </p15:guide>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1.png"/><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117.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1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117.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6.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0.xml"/><Relationship Id="rId1" Type="http://schemas.openxmlformats.org/officeDocument/2006/relationships/slideLayout" Target="../slideLayouts/slideLayout117.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7.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117.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6.xml"/></Relationships>
</file>

<file path=ppt/slides/_rels/slide19.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8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6.xml"/></Relationships>
</file>

<file path=ppt/slides/_rels/slide23.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svg"/><Relationship Id="rId2" Type="http://schemas.openxmlformats.org/officeDocument/2006/relationships/notesSlide" Target="../notesSlides/notesSlide13.xml"/><Relationship Id="rId1" Type="http://schemas.openxmlformats.org/officeDocument/2006/relationships/slideLayout" Target="../slideLayouts/slideLayout150.xml"/><Relationship Id="rId6" Type="http://schemas.openxmlformats.org/officeDocument/2006/relationships/image" Target="../media/image126.svg"/><Relationship Id="rId11" Type="http://schemas.openxmlformats.org/officeDocument/2006/relationships/image" Target="../media/image131.pn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6.xml"/></Relationships>
</file>

<file path=ppt/slides/_rels/slide25.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87.png"/><Relationship Id="rId12" Type="http://schemas.openxmlformats.org/officeDocument/2006/relationships/image" Target="../media/image137.svg"/><Relationship Id="rId2" Type="http://schemas.openxmlformats.org/officeDocument/2006/relationships/notesSlide" Target="../notesSlides/notesSlide15.xml"/><Relationship Id="rId1" Type="http://schemas.openxmlformats.org/officeDocument/2006/relationships/slideLayout" Target="../slideLayouts/slideLayout91.xml"/><Relationship Id="rId6" Type="http://schemas.openxmlformats.org/officeDocument/2006/relationships/image" Target="../media/image134.svg"/><Relationship Id="rId11" Type="http://schemas.openxmlformats.org/officeDocument/2006/relationships/image" Target="../media/image127.png"/><Relationship Id="rId5" Type="http://schemas.openxmlformats.org/officeDocument/2006/relationships/image" Target="../media/image133.png"/><Relationship Id="rId10" Type="http://schemas.openxmlformats.org/officeDocument/2006/relationships/image" Target="../media/image136.svg"/><Relationship Id="rId4" Type="http://schemas.openxmlformats.org/officeDocument/2006/relationships/image" Target="../media/image122.svg"/><Relationship Id="rId9" Type="http://schemas.openxmlformats.org/officeDocument/2006/relationships/image" Target="../media/image135.png"/><Relationship Id="rId14" Type="http://schemas.openxmlformats.org/officeDocument/2006/relationships/image" Target="../media/image132.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8.xml"/><Relationship Id="rId1" Type="http://schemas.openxmlformats.org/officeDocument/2006/relationships/slideLayout" Target="../slideLayouts/slideLayout122.xml"/></Relationships>
</file>

<file path=ppt/slides/_rels/slide3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9.xml"/><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2.xml"/></Relationships>
</file>

<file path=ppt/slides/_rels/slide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84.xml"/><Relationship Id="rId1" Type="http://schemas.openxmlformats.org/officeDocument/2006/relationships/tags" Target="../tags/tag15.xml"/><Relationship Id="rId4" Type="http://schemas.openxmlformats.org/officeDocument/2006/relationships/image" Target="../media/image140.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notesSlide" Target="../notesSlides/notesSlide1.xml"/><Relationship Id="rId16" Type="http://schemas.openxmlformats.org/officeDocument/2006/relationships/image" Target="../media/image80.svg"/><Relationship Id="rId1" Type="http://schemas.openxmlformats.org/officeDocument/2006/relationships/slideLayout" Target="../slideLayouts/slideLayout51.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s>
</file>

<file path=ppt/slides/_rels/slide5.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s>
</file>

<file path=ppt/slides/_rels/slide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6.xml"/></Relationships>
</file>

<file path=ppt/slides/_rels/slide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C3C69-7FCE-4156-82AA-3DAC293E0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86926-40CD-5C0E-F562-94F238BF4E38}"/>
              </a:ext>
            </a:extLst>
          </p:cNvPr>
          <p:cNvSpPr>
            <a:spLocks noGrp="1"/>
          </p:cNvSpPr>
          <p:nvPr>
            <p:ph type="ctrTitle"/>
          </p:nvPr>
        </p:nvSpPr>
        <p:spPr>
          <a:xfrm>
            <a:off x="570259" y="851065"/>
            <a:ext cx="4399601" cy="5155873"/>
          </a:xfrm>
        </p:spPr>
        <p:txBody>
          <a:bodyPr/>
          <a:lstStyle/>
          <a:p>
            <a:r>
              <a:rPr lang="en-US"/>
              <a:t>Zero Trust Deep Dive</a:t>
            </a:r>
            <a:endParaRPr lang="en-US" sz="1200">
              <a:latin typeface="+mn-lt"/>
            </a:endParaRPr>
          </a:p>
        </p:txBody>
      </p:sp>
      <p:sp>
        <p:nvSpPr>
          <p:cNvPr id="3" name="Text Placeholder 2">
            <a:extLst>
              <a:ext uri="{FF2B5EF4-FFF2-40B4-BE49-F238E27FC236}">
                <a16:creationId xmlns:a16="http://schemas.microsoft.com/office/drawing/2014/main" id="{41593CF7-1BD4-7545-AF96-231803A20A83}"/>
              </a:ext>
            </a:extLst>
          </p:cNvPr>
          <p:cNvSpPr>
            <a:spLocks noGrp="1"/>
          </p:cNvSpPr>
          <p:nvPr>
            <p:ph type="body" sz="quarter" idx="16"/>
          </p:nvPr>
        </p:nvSpPr>
        <p:spPr>
          <a:xfrm>
            <a:off x="1035164" y="3429001"/>
            <a:ext cx="3282696" cy="1261995"/>
          </a:xfrm>
        </p:spPr>
        <p:txBody>
          <a:bodyPr/>
          <a:lstStyle/>
          <a:p>
            <a:r>
              <a:rPr lang="en-US">
                <a:solidFill>
                  <a:srgbClr val="8EBAE6"/>
                </a:solidFill>
              </a:rPr>
              <a:t>Q1 2026 ISTS Offsite</a:t>
            </a:r>
          </a:p>
          <a:p>
            <a:r>
              <a:rPr lang="en-US">
                <a:solidFill>
                  <a:srgbClr val="8EBAE6"/>
                </a:solidFill>
              </a:rPr>
              <a:t>March 5, 2026</a:t>
            </a:r>
          </a:p>
        </p:txBody>
      </p:sp>
      <p:pic>
        <p:nvPicPr>
          <p:cNvPr id="4" name="Graphic 3" descr="CVS Health logo">
            <a:extLst>
              <a:ext uri="{FF2B5EF4-FFF2-40B4-BE49-F238E27FC236}">
                <a16:creationId xmlns:a16="http://schemas.microsoft.com/office/drawing/2014/main" id="{51480257-A46B-DE5C-7E02-21C767BDD0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91" y="5243366"/>
            <a:ext cx="2276263" cy="277781"/>
          </a:xfrm>
          <a:prstGeom prst="rect">
            <a:avLst/>
          </a:prstGeom>
        </p:spPr>
      </p:pic>
      <p:sp>
        <p:nvSpPr>
          <p:cNvPr id="6" name="TextBox 5">
            <a:extLst>
              <a:ext uri="{FF2B5EF4-FFF2-40B4-BE49-F238E27FC236}">
                <a16:creationId xmlns:a16="http://schemas.microsoft.com/office/drawing/2014/main" id="{D2C68D8A-1FA3-D1C5-8C35-5E3FE7F89D18}"/>
              </a:ext>
            </a:extLst>
          </p:cNvPr>
          <p:cNvSpPr txBox="1"/>
          <p:nvPr/>
        </p:nvSpPr>
        <p:spPr>
          <a:xfrm>
            <a:off x="10068781" y="1"/>
            <a:ext cx="2121633" cy="523220"/>
          </a:xfrm>
          <a:prstGeom prst="rect">
            <a:avLst/>
          </a:prstGeom>
          <a:solidFill>
            <a:srgbClr val="FFC000"/>
          </a:solidFill>
        </p:spPr>
        <p:txBody>
          <a:bodyPr wrap="square" lIns="91440" tIns="45720" rIns="91440" bIns="45720" rtlCol="0" anchor="t">
            <a:spAutoFit/>
          </a:bodyPr>
          <a:lstStyle/>
          <a:p>
            <a:r>
              <a:rPr lang="en-US" sz="1400">
                <a:solidFill>
                  <a:schemeClr val="tx2"/>
                </a:solidFill>
              </a:rPr>
              <a:t>Dry Run: 2/16</a:t>
            </a:r>
            <a:endParaRPr lang="en-US"/>
          </a:p>
          <a:p>
            <a:r>
              <a:rPr lang="en-US" sz="1400">
                <a:solidFill>
                  <a:schemeClr val="tx2"/>
                </a:solidFill>
              </a:rPr>
              <a:t>Presentation: 3/5</a:t>
            </a:r>
          </a:p>
        </p:txBody>
      </p:sp>
    </p:spTree>
    <p:extLst>
      <p:ext uri="{BB962C8B-B14F-4D97-AF65-F5344CB8AC3E}">
        <p14:creationId xmlns:p14="http://schemas.microsoft.com/office/powerpoint/2010/main" val="3166673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2A422-61F4-1C58-9474-F7B6DD8D0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44764-74F8-896D-C7FC-3398EF6899BE}"/>
              </a:ext>
            </a:extLst>
          </p:cNvPr>
          <p:cNvSpPr>
            <a:spLocks noGrp="1"/>
          </p:cNvSpPr>
          <p:nvPr>
            <p:ph type="title"/>
          </p:nvPr>
        </p:nvSpPr>
        <p:spPr>
          <a:xfrm>
            <a:off x="775952" y="838190"/>
            <a:ext cx="6485418" cy="444348"/>
          </a:xfrm>
        </p:spPr>
        <p:txBody>
          <a:bodyPr/>
          <a:lstStyle/>
          <a:p>
            <a:r>
              <a:rPr lang="en-US"/>
              <a:t>Zero Trust Capability Coverage*</a:t>
            </a:r>
          </a:p>
        </p:txBody>
      </p:sp>
      <p:graphicFrame>
        <p:nvGraphicFramePr>
          <p:cNvPr id="8" name="Table 7">
            <a:extLst>
              <a:ext uri="{FF2B5EF4-FFF2-40B4-BE49-F238E27FC236}">
                <a16:creationId xmlns:a16="http://schemas.microsoft.com/office/drawing/2014/main" id="{76328951-2933-5958-42EA-FD71AC102562}"/>
              </a:ext>
            </a:extLst>
          </p:cNvPr>
          <p:cNvGraphicFramePr>
            <a:graphicFrameLocks noGrp="1"/>
          </p:cNvGraphicFramePr>
          <p:nvPr>
            <p:extLst>
              <p:ext uri="{D42A27DB-BD31-4B8C-83A1-F6EECF244321}">
                <p14:modId xmlns:p14="http://schemas.microsoft.com/office/powerpoint/2010/main" val="3362848126"/>
              </p:ext>
            </p:extLst>
          </p:nvPr>
        </p:nvGraphicFramePr>
        <p:xfrm>
          <a:off x="409852" y="1336431"/>
          <a:ext cx="11372296" cy="4155031"/>
        </p:xfrm>
        <a:graphic>
          <a:graphicData uri="http://schemas.openxmlformats.org/drawingml/2006/table">
            <a:tbl>
              <a:tblPr firstRow="1" bandRow="1"/>
              <a:tblGrid>
                <a:gridCol w="1421537">
                  <a:extLst>
                    <a:ext uri="{9D8B030D-6E8A-4147-A177-3AD203B41FA5}">
                      <a16:colId xmlns:a16="http://schemas.microsoft.com/office/drawing/2014/main" val="2946703248"/>
                    </a:ext>
                  </a:extLst>
                </a:gridCol>
                <a:gridCol w="1421537">
                  <a:extLst>
                    <a:ext uri="{9D8B030D-6E8A-4147-A177-3AD203B41FA5}">
                      <a16:colId xmlns:a16="http://schemas.microsoft.com/office/drawing/2014/main" val="2144268247"/>
                    </a:ext>
                  </a:extLst>
                </a:gridCol>
                <a:gridCol w="1421537">
                  <a:extLst>
                    <a:ext uri="{9D8B030D-6E8A-4147-A177-3AD203B41FA5}">
                      <a16:colId xmlns:a16="http://schemas.microsoft.com/office/drawing/2014/main" val="2845347907"/>
                    </a:ext>
                  </a:extLst>
                </a:gridCol>
                <a:gridCol w="1421537">
                  <a:extLst>
                    <a:ext uri="{9D8B030D-6E8A-4147-A177-3AD203B41FA5}">
                      <a16:colId xmlns:a16="http://schemas.microsoft.com/office/drawing/2014/main" val="453933135"/>
                    </a:ext>
                  </a:extLst>
                </a:gridCol>
                <a:gridCol w="1421537">
                  <a:extLst>
                    <a:ext uri="{9D8B030D-6E8A-4147-A177-3AD203B41FA5}">
                      <a16:colId xmlns:a16="http://schemas.microsoft.com/office/drawing/2014/main" val="738834259"/>
                    </a:ext>
                  </a:extLst>
                </a:gridCol>
                <a:gridCol w="1421537">
                  <a:extLst>
                    <a:ext uri="{9D8B030D-6E8A-4147-A177-3AD203B41FA5}">
                      <a16:colId xmlns:a16="http://schemas.microsoft.com/office/drawing/2014/main" val="1300932125"/>
                    </a:ext>
                  </a:extLst>
                </a:gridCol>
                <a:gridCol w="1421537">
                  <a:extLst>
                    <a:ext uri="{9D8B030D-6E8A-4147-A177-3AD203B41FA5}">
                      <a16:colId xmlns:a16="http://schemas.microsoft.com/office/drawing/2014/main" val="1013529992"/>
                    </a:ext>
                  </a:extLst>
                </a:gridCol>
                <a:gridCol w="1421537">
                  <a:extLst>
                    <a:ext uri="{9D8B030D-6E8A-4147-A177-3AD203B41FA5}">
                      <a16:colId xmlns:a16="http://schemas.microsoft.com/office/drawing/2014/main" val="616946949"/>
                    </a:ext>
                  </a:extLst>
                </a:gridCol>
              </a:tblGrid>
              <a:tr h="455397">
                <a:tc>
                  <a:txBody>
                    <a:bodyPr/>
                    <a:lstStyle/>
                    <a:p>
                      <a:pPr algn="ctr"/>
                      <a:r>
                        <a:rPr lang="en-US" sz="1200">
                          <a:solidFill>
                            <a:schemeClr val="tx1"/>
                          </a:solidFill>
                        </a:rPr>
                        <a:t>Projects</a:t>
                      </a:r>
                    </a:p>
                  </a:txBody>
                  <a:tcPr marL="77280" marR="77280" marT="38640" marB="38640">
                    <a:lnL w="12700" cmpd="sng">
                      <a:noFill/>
                      <a:prstDash val="solid"/>
                    </a:lnL>
                    <a:lnR w="12700" cmpd="sng">
                      <a:noFill/>
                      <a:prstDash val="solid"/>
                    </a:lnR>
                    <a:lnT w="12700" cmpd="sng">
                      <a:noFill/>
                      <a:prstDash val="solid"/>
                    </a:lnT>
                    <a:lnB w="28575" cap="flat" cmpd="sng" algn="ctr">
                      <a:no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solidFill>
                            <a:schemeClr val="bg1"/>
                          </a:solidFill>
                        </a:rPr>
                        <a:t>Identity</a:t>
                      </a:r>
                    </a:p>
                  </a:txBody>
                  <a:tcPr marL="77280" marR="77280" marT="38640" marB="38640">
                    <a:lnL w="12700" cmpd="sng">
                      <a:noFill/>
                      <a:prstDash val="solid"/>
                    </a:lnL>
                    <a:solidFill>
                      <a:srgbClr val="0A4B8C"/>
                    </a:solidFill>
                  </a:tcPr>
                </a:tc>
                <a:tc>
                  <a:txBody>
                    <a:bodyPr/>
                    <a:lstStyle/>
                    <a:p>
                      <a:pPr algn="ctr"/>
                      <a:r>
                        <a:rPr lang="en-US" sz="1100">
                          <a:solidFill>
                            <a:schemeClr val="bg1"/>
                          </a:solidFill>
                        </a:rPr>
                        <a:t>Devices</a:t>
                      </a:r>
                    </a:p>
                  </a:txBody>
                  <a:tcPr marL="77280" marR="77280" marT="38640" marB="38640">
                    <a:solidFill>
                      <a:srgbClr val="0A4B8C"/>
                    </a:solidFill>
                  </a:tcPr>
                </a:tc>
                <a:tc>
                  <a:txBody>
                    <a:bodyPr/>
                    <a:lstStyle/>
                    <a:p>
                      <a:pPr algn="ctr"/>
                      <a:r>
                        <a:rPr lang="en-US" sz="1100">
                          <a:solidFill>
                            <a:schemeClr val="bg1"/>
                          </a:solidFill>
                        </a:rPr>
                        <a:t>Network</a:t>
                      </a:r>
                    </a:p>
                  </a:txBody>
                  <a:tcPr marL="77280" marR="77280" marT="38640" marB="38640">
                    <a:solidFill>
                      <a:srgbClr val="0A4B8C"/>
                    </a:solidFill>
                  </a:tcPr>
                </a:tc>
                <a:tc>
                  <a:txBody>
                    <a:bodyPr/>
                    <a:lstStyle/>
                    <a:p>
                      <a:pPr algn="ctr"/>
                      <a:r>
                        <a:rPr lang="en-US" sz="1100">
                          <a:solidFill>
                            <a:schemeClr val="bg1"/>
                          </a:solidFill>
                        </a:rPr>
                        <a:t>Applications &amp; Workloads</a:t>
                      </a:r>
                    </a:p>
                  </a:txBody>
                  <a:tcPr marL="77280" marR="77280" marT="38640" marB="38640">
                    <a:solidFill>
                      <a:srgbClr val="0A4B8C"/>
                    </a:solidFill>
                  </a:tcPr>
                </a:tc>
                <a:tc>
                  <a:txBody>
                    <a:bodyPr/>
                    <a:lstStyle/>
                    <a:p>
                      <a:pPr algn="ctr"/>
                      <a:r>
                        <a:rPr lang="en-US" sz="1100">
                          <a:solidFill>
                            <a:schemeClr val="bg1"/>
                          </a:solidFill>
                        </a:rPr>
                        <a:t>Data</a:t>
                      </a:r>
                    </a:p>
                  </a:txBody>
                  <a:tcPr marL="77280" marR="77280" marT="38640" marB="38640">
                    <a:solidFill>
                      <a:srgbClr val="0A4B8C"/>
                    </a:solidFill>
                  </a:tcPr>
                </a:tc>
                <a:tc>
                  <a:txBody>
                    <a:bodyPr/>
                    <a:lstStyle/>
                    <a:p>
                      <a:pPr algn="ctr"/>
                      <a:r>
                        <a:rPr lang="en-US" sz="1100">
                          <a:solidFill>
                            <a:schemeClr val="bg1"/>
                          </a:solidFill>
                        </a:rPr>
                        <a:t>Visibility &amp; Analytics</a:t>
                      </a:r>
                    </a:p>
                  </a:txBody>
                  <a:tcPr marL="77280" marR="77280" marT="38640" marB="38640">
                    <a:solidFill>
                      <a:srgbClr val="0A4B8C"/>
                    </a:solidFill>
                  </a:tcPr>
                </a:tc>
                <a:tc>
                  <a:txBody>
                    <a:bodyPr/>
                    <a:lstStyle/>
                    <a:p>
                      <a:pPr algn="ctr"/>
                      <a:r>
                        <a:rPr lang="en-US" sz="1100">
                          <a:solidFill>
                            <a:schemeClr val="bg1"/>
                          </a:solidFill>
                        </a:rPr>
                        <a:t>Governance &amp; Automation</a:t>
                      </a:r>
                    </a:p>
                  </a:txBody>
                  <a:tcPr marL="77280" marR="77280" marT="38640" marB="38640">
                    <a:solidFill>
                      <a:srgbClr val="0A4B8C"/>
                    </a:solidFill>
                  </a:tcPr>
                </a:tc>
                <a:extLst>
                  <a:ext uri="{0D108BD9-81ED-4DB2-BD59-A6C34878D82A}">
                    <a16:rowId xmlns:a16="http://schemas.microsoft.com/office/drawing/2014/main" val="1111333269"/>
                  </a:ext>
                </a:extLst>
              </a:tr>
              <a:tr h="436488">
                <a:tc>
                  <a:txBody>
                    <a:bodyPr/>
                    <a:lstStyle/>
                    <a:p>
                      <a:r>
                        <a:rPr lang="en-US" sz="1000" b="1">
                          <a:solidFill>
                            <a:schemeClr val="bg1"/>
                          </a:solidFill>
                        </a:rPr>
                        <a:t>Firewall Refresh</a:t>
                      </a:r>
                    </a:p>
                  </a:txBody>
                  <a:tcPr marL="77280" marR="77280" marT="38640" marB="38640">
                    <a:lnT w="28575" cap="flat" cmpd="sng" algn="ctr">
                      <a:noFill/>
                      <a:prstDash val="sysDot"/>
                      <a:round/>
                      <a:headEnd type="none" w="med" len="med"/>
                      <a:tailEnd type="none" w="med" len="med"/>
                    </a:lnT>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Modernized perimeter; HA; PCI support</a:t>
                      </a:r>
                    </a:p>
                  </a:txBody>
                  <a:tcPr marL="77280" marR="77280" marT="38640" marB="38640">
                    <a:solidFill>
                      <a:srgbClr val="00787E"/>
                    </a:solidFill>
                  </a:tcPr>
                </a:tc>
                <a:tc>
                  <a:txBody>
                    <a:bodyPr/>
                    <a:lstStyle/>
                    <a:p>
                      <a:pPr algn="ctr"/>
                      <a:r>
                        <a:rPr lang="en-US" sz="900" i="1">
                          <a:solidFill>
                            <a:schemeClr val="bg1"/>
                          </a:solidFill>
                        </a:rPr>
                        <a:t>App‑ID / L7 policy capability</a:t>
                      </a:r>
                    </a:p>
                  </a:txBody>
                  <a:tcPr marL="77280" marR="77280" marT="38640" marB="38640">
                    <a:solidFill>
                      <a:srgbClr val="00787E"/>
                    </a:solidFill>
                  </a:tcPr>
                </a:tc>
                <a:tc>
                  <a:txBody>
                    <a:bodyPr/>
                    <a:lstStyle/>
                    <a:p>
                      <a:pPr algn="ctr"/>
                      <a:r>
                        <a:rPr lang="en-US" sz="900" i="1">
                          <a:solidFill>
                            <a:schemeClr val="bg1"/>
                          </a:solidFill>
                        </a:rPr>
                        <a:t>URL/file filtering (policy‑based)</a:t>
                      </a:r>
                    </a:p>
                  </a:txBody>
                  <a:tcPr marL="77280" marR="77280" marT="38640" marB="38640">
                    <a:solidFill>
                      <a:srgbClr val="00787E"/>
                    </a:solidFill>
                  </a:tcPr>
                </a:tc>
                <a:tc>
                  <a:txBody>
                    <a:bodyPr/>
                    <a:lstStyle/>
                    <a:p>
                      <a:pPr algn="ctr"/>
                      <a:r>
                        <a:rPr lang="en-US" sz="900" i="1">
                          <a:solidFill>
                            <a:schemeClr val="bg1"/>
                          </a:solidFill>
                        </a:rPr>
                        <a:t>Improved logging &amp; threat visibility</a:t>
                      </a:r>
                    </a:p>
                  </a:txBody>
                  <a:tcPr marL="77280" marR="77280" marT="38640" marB="38640">
                    <a:solidFill>
                      <a:srgbClr val="00787E"/>
                    </a:solidFill>
                  </a:tcPr>
                </a:tc>
                <a:tc>
                  <a:txBody>
                    <a:bodyPr/>
                    <a:lstStyle/>
                    <a:p>
                      <a:pPr algn="ctr"/>
                      <a:r>
                        <a:rPr lang="en-US" sz="900" i="1">
                          <a:solidFill>
                            <a:schemeClr val="bg1"/>
                          </a:solidFill>
                        </a:rPr>
                        <a:t>Standard rule base; audit/PCI alignment</a:t>
                      </a:r>
                    </a:p>
                  </a:txBody>
                  <a:tcPr marL="77280" marR="77280" marT="38640" marB="38640">
                    <a:solidFill>
                      <a:srgbClr val="00787E"/>
                    </a:solidFill>
                  </a:tcPr>
                </a:tc>
                <a:extLst>
                  <a:ext uri="{0D108BD9-81ED-4DB2-BD59-A6C34878D82A}">
                    <a16:rowId xmlns:a16="http://schemas.microsoft.com/office/drawing/2014/main" val="2411798161"/>
                  </a:ext>
                </a:extLst>
              </a:tr>
              <a:tr h="558979">
                <a:tc>
                  <a:txBody>
                    <a:bodyPr/>
                    <a:lstStyle/>
                    <a:p>
                      <a:r>
                        <a:rPr lang="en-US" sz="1000" b="1">
                          <a:solidFill>
                            <a:schemeClr val="bg1"/>
                          </a:solidFill>
                        </a:rPr>
                        <a:t>3</a:t>
                      </a:r>
                      <a:r>
                        <a:rPr lang="en-US" sz="1000" b="1" baseline="30000">
                          <a:solidFill>
                            <a:schemeClr val="bg1"/>
                          </a:solidFill>
                        </a:rPr>
                        <a:t>rd</a:t>
                      </a:r>
                      <a:r>
                        <a:rPr lang="en-US" sz="1000" b="1">
                          <a:solidFill>
                            <a:schemeClr val="bg1"/>
                          </a:solidFill>
                        </a:rPr>
                        <a:t> Party Landing Zone</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Standardized 3P connectivity; controlled ingress/egress</a:t>
                      </a:r>
                    </a:p>
                  </a:txBody>
                  <a:tcPr marL="77280" marR="77280" marT="38640" marB="38640">
                    <a:solidFill>
                      <a:srgbClr val="00787E"/>
                    </a:solidFill>
                  </a:tcPr>
                </a:tc>
                <a:tc>
                  <a:txBody>
                    <a:bodyPr/>
                    <a:lstStyle/>
                    <a:p>
                      <a:pPr algn="ctr"/>
                      <a:r>
                        <a:rPr lang="en-US" sz="900" i="1">
                          <a:solidFill>
                            <a:schemeClr val="bg1"/>
                          </a:solidFill>
                        </a:rPr>
                        <a:t>Pre‑configured onboarding patterns</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Better oversight of 3P connections</a:t>
                      </a:r>
                    </a:p>
                  </a:txBody>
                  <a:tcPr marL="77280" marR="77280" marT="38640" marB="38640">
                    <a:solidFill>
                      <a:srgbClr val="00787E"/>
                    </a:solidFill>
                  </a:tcPr>
                </a:tc>
                <a:tc>
                  <a:txBody>
                    <a:bodyPr/>
                    <a:lstStyle/>
                    <a:p>
                      <a:pPr algn="ctr"/>
                      <a:r>
                        <a:rPr lang="en-US" sz="900" i="1">
                          <a:solidFill>
                            <a:schemeClr val="bg1"/>
                          </a:solidFill>
                        </a:rPr>
                        <a:t>Policy standards; compliance guardrails</a:t>
                      </a:r>
                    </a:p>
                  </a:txBody>
                  <a:tcPr marL="77280" marR="77280" marT="38640" marB="38640">
                    <a:solidFill>
                      <a:srgbClr val="00787E"/>
                    </a:solidFill>
                  </a:tcPr>
                </a:tc>
                <a:extLst>
                  <a:ext uri="{0D108BD9-81ED-4DB2-BD59-A6C34878D82A}">
                    <a16:rowId xmlns:a16="http://schemas.microsoft.com/office/drawing/2014/main" val="449265326"/>
                  </a:ext>
                </a:extLst>
              </a:tr>
              <a:tr h="613419">
                <a:tc>
                  <a:txBody>
                    <a:bodyPr/>
                    <a:lstStyle/>
                    <a:p>
                      <a:r>
                        <a:rPr lang="en-US" sz="1000" b="1">
                          <a:solidFill>
                            <a:schemeClr val="bg1"/>
                          </a:solidFill>
                        </a:rPr>
                        <a:t>Forescout Network Access Control (NAC) Platform</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r>
                        <a:rPr lang="en-US" sz="900" i="1">
                          <a:solidFill>
                            <a:schemeClr val="bg1"/>
                          </a:solidFill>
                        </a:rPr>
                        <a:t>Posture check; compliant‑only access</a:t>
                      </a:r>
                    </a:p>
                  </a:txBody>
                  <a:tcPr marL="77280" marR="77280" marT="38640" marB="38640">
                    <a:solidFill>
                      <a:srgbClr val="00787E"/>
                    </a:solidFill>
                  </a:tcPr>
                </a:tc>
                <a:tc>
                  <a:txBody>
                    <a:bodyPr/>
                    <a:lstStyle/>
                    <a:p>
                      <a:pPr algn="ctr"/>
                      <a:r>
                        <a:rPr lang="en-US" sz="900" i="1">
                          <a:solidFill>
                            <a:schemeClr val="bg1"/>
                          </a:solidFill>
                        </a:rPr>
                        <a:t>Enforce access at connect time</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Device discovery; network visibility</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extLst>
                  <a:ext uri="{0D108BD9-81ED-4DB2-BD59-A6C34878D82A}">
                    <a16:rowId xmlns:a16="http://schemas.microsoft.com/office/drawing/2014/main" val="1184274319"/>
                  </a:ext>
                </a:extLst>
              </a:tr>
              <a:tr h="539509">
                <a:tc>
                  <a:txBody>
                    <a:bodyPr/>
                    <a:lstStyle/>
                    <a:p>
                      <a:r>
                        <a:rPr lang="en-US" sz="1000" b="1">
                          <a:solidFill>
                            <a:schemeClr val="bg1"/>
                          </a:solidFill>
                        </a:rPr>
                        <a:t>Network Micro Segmentation</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endParaRPr lang="en-US" sz="1300" i="1">
                        <a:solidFill>
                          <a:schemeClr val="tx1"/>
                        </a:solidFill>
                      </a:endParaRPr>
                    </a:p>
                  </a:txBody>
                  <a:tcPr marL="77280" marR="77280" marT="38640" marB="38640">
                    <a:solidFill>
                      <a:schemeClr val="bg1"/>
                    </a:solidFill>
                  </a:tcPr>
                </a:tc>
                <a:tc>
                  <a:txBody>
                    <a:bodyPr/>
                    <a:lstStyle/>
                    <a:p>
                      <a:pPr algn="ctr"/>
                      <a:r>
                        <a:rPr lang="en-US" sz="900" i="1">
                          <a:solidFill>
                            <a:schemeClr val="bg1"/>
                          </a:solidFill>
                        </a:rPr>
                        <a:t>East‑west isolation; limit lateral movement</a:t>
                      </a:r>
                    </a:p>
                  </a:txBody>
                  <a:tcPr marL="77280" marR="77280" marT="38640" marB="38640">
                    <a:solidFill>
                      <a:srgbClr val="00787E"/>
                    </a:solidFill>
                  </a:tcPr>
                </a:tc>
                <a:tc>
                  <a:txBody>
                    <a:bodyPr/>
                    <a:lstStyle/>
                    <a:p>
                      <a:pPr algn="ctr"/>
                      <a:r>
                        <a:rPr lang="en-US" sz="900" i="1">
                          <a:solidFill>
                            <a:schemeClr val="bg1"/>
                          </a:solidFill>
                        </a:rPr>
                        <a:t>Segments aligned to apps/flows</a:t>
                      </a:r>
                    </a:p>
                  </a:txBody>
                  <a:tcPr marL="77280" marR="77280" marT="38640" marB="38640">
                    <a:solidFill>
                      <a:srgbClr val="00787E"/>
                    </a:solidFill>
                  </a:tcPr>
                </a:tc>
                <a:tc>
                  <a:txBody>
                    <a:bodyPr/>
                    <a:lstStyle/>
                    <a:p>
                      <a:pPr algn="ctr"/>
                      <a:r>
                        <a:rPr lang="en-US" sz="900" i="1">
                          <a:solidFill>
                            <a:schemeClr val="bg1"/>
                          </a:solidFill>
                        </a:rPr>
                        <a:t>Protect sensitive zones (via isolation)</a:t>
                      </a:r>
                    </a:p>
                  </a:txBody>
                  <a:tcPr marL="77280" marR="77280" marT="38640" marB="38640">
                    <a:solidFill>
                      <a:srgbClr val="00787E"/>
                    </a:solidFill>
                  </a:tcPr>
                </a:tc>
                <a:tc>
                  <a:txBody>
                    <a:bodyPr/>
                    <a:lstStyle/>
                    <a:p>
                      <a:pPr algn="ctr"/>
                      <a:r>
                        <a:rPr lang="en-US" sz="900" i="1">
                          <a:solidFill>
                            <a:schemeClr val="bg1"/>
                          </a:solidFill>
                        </a:rPr>
                        <a:t>Assessment &amp; flow baselining</a:t>
                      </a:r>
                    </a:p>
                  </a:txBody>
                  <a:tcPr marL="77280" marR="77280" marT="38640" marB="38640">
                    <a:solidFill>
                      <a:srgbClr val="00787E"/>
                    </a:solidFill>
                  </a:tcPr>
                </a:tc>
                <a:tc>
                  <a:txBody>
                    <a:bodyPr/>
                    <a:lstStyle/>
                    <a:p>
                      <a:pPr algn="ctr"/>
                      <a:r>
                        <a:rPr lang="en-US" sz="900" i="1">
                          <a:solidFill>
                            <a:schemeClr val="bg1"/>
                          </a:solidFill>
                        </a:rPr>
                        <a:t>Segmentation standards; alignment to regulations</a:t>
                      </a:r>
                    </a:p>
                  </a:txBody>
                  <a:tcPr marL="77280" marR="77280" marT="38640" marB="38640">
                    <a:solidFill>
                      <a:srgbClr val="00787E"/>
                    </a:solidFill>
                  </a:tcPr>
                </a:tc>
                <a:extLst>
                  <a:ext uri="{0D108BD9-81ED-4DB2-BD59-A6C34878D82A}">
                    <a16:rowId xmlns:a16="http://schemas.microsoft.com/office/drawing/2014/main" val="3943629709"/>
                  </a:ext>
                </a:extLst>
              </a:tr>
              <a:tr h="589977">
                <a:tc>
                  <a:txBody>
                    <a:bodyPr/>
                    <a:lstStyle/>
                    <a:p>
                      <a:r>
                        <a:rPr lang="en-US" sz="1000" b="1">
                          <a:solidFill>
                            <a:schemeClr val="bg1"/>
                          </a:solidFill>
                        </a:rPr>
                        <a:t>Data Center Egress  Security Modernization</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r>
                        <a:rPr lang="en-US" sz="900" i="1">
                          <a:solidFill>
                            <a:schemeClr val="bg1"/>
                          </a:solidFill>
                        </a:rPr>
                        <a:t>Consistent egress policy regardless of device location</a:t>
                      </a:r>
                    </a:p>
                  </a:txBody>
                  <a:tcPr marL="77280" marR="77280" marT="38640" marB="38640">
                    <a:solidFill>
                      <a:srgbClr val="00787E"/>
                    </a:solidFill>
                  </a:tcPr>
                </a:tc>
                <a:tc>
                  <a:txBody>
                    <a:bodyPr/>
                    <a:lstStyle/>
                    <a:p>
                      <a:pPr algn="ctr"/>
                      <a:r>
                        <a:rPr lang="en-US" sz="900" i="1">
                          <a:solidFill>
                            <a:schemeClr val="bg1"/>
                          </a:solidFill>
                        </a:rPr>
                        <a:t>Standard DC egress (Zscaler); unified outbound policy</a:t>
                      </a:r>
                    </a:p>
                  </a:txBody>
                  <a:tcPr marL="77280" marR="77280" marT="38640" marB="38640">
                    <a:solidFill>
                      <a:srgbClr val="00787E"/>
                    </a:solidFill>
                  </a:tcPr>
                </a:tc>
                <a:tc>
                  <a:txBody>
                    <a:bodyPr/>
                    <a:lstStyle/>
                    <a:p>
                      <a:pPr marL="0" marR="0" lvl="0" indent="0" algn="ctr" defTabSz="457063" rtl="0" eaLnBrk="1" fontAlgn="ctr" latinLnBrk="0" hangingPunct="1">
                        <a:lnSpc>
                          <a:spcPct val="100000"/>
                        </a:lnSpc>
                        <a:spcBef>
                          <a:spcPts val="0"/>
                        </a:spcBef>
                        <a:spcAft>
                          <a:spcPts val="0"/>
                        </a:spcAft>
                        <a:buClrTx/>
                        <a:buSzTx/>
                        <a:buFontTx/>
                        <a:buNone/>
                        <a:tabLst/>
                        <a:defRPr/>
                      </a:pPr>
                      <a:r>
                        <a:rPr lang="en-US" sz="900" i="1">
                          <a:solidFill>
                            <a:schemeClr val="bg1"/>
                          </a:solidFill>
                        </a:rPr>
                        <a:t>Consistent outbound patterns for hybrid (CSP/DC) apps</a:t>
                      </a:r>
                    </a:p>
                  </a:txBody>
                  <a:tcPr marL="77280" marR="77280" marT="38640" marB="38640">
                    <a:solidFill>
                      <a:srgbClr val="00787E"/>
                    </a:solidFill>
                  </a:tcPr>
                </a:tc>
                <a:tc>
                  <a:txBody>
                    <a:bodyPr/>
                    <a:lstStyle/>
                    <a:p>
                      <a:pPr algn="ctr"/>
                      <a:r>
                        <a:rPr lang="en-US" sz="900" i="1">
                          <a:solidFill>
                            <a:schemeClr val="bg1"/>
                          </a:solidFill>
                        </a:rPr>
                        <a:t>DLP inspection &amp; policy enforcement at DC egress</a:t>
                      </a:r>
                    </a:p>
                  </a:txBody>
                  <a:tcPr marL="77280" marR="77280" marT="38640" marB="38640">
                    <a:solidFill>
                      <a:srgbClr val="00787E"/>
                    </a:solidFill>
                  </a:tcPr>
                </a:tc>
                <a:tc>
                  <a:txBody>
                    <a:bodyPr/>
                    <a:lstStyle/>
                    <a:p>
                      <a:pPr algn="ctr"/>
                      <a:r>
                        <a:rPr lang="en-US" sz="900" i="1">
                          <a:solidFill>
                            <a:schemeClr val="bg1"/>
                          </a:solidFill>
                        </a:rPr>
                        <a:t>Centralized outbound telemetry &amp; threat analytics</a:t>
                      </a:r>
                    </a:p>
                  </a:txBody>
                  <a:tcPr marL="77280" marR="77280" marT="38640" marB="38640">
                    <a:solidFill>
                      <a:srgbClr val="00787E"/>
                    </a:solidFill>
                  </a:tcPr>
                </a:tc>
                <a:tc>
                  <a:txBody>
                    <a:bodyPr/>
                    <a:lstStyle/>
                    <a:p>
                      <a:pPr algn="ctr"/>
                      <a:r>
                        <a:rPr lang="en-US" sz="900" i="1">
                          <a:solidFill>
                            <a:schemeClr val="bg1"/>
                          </a:solidFill>
                        </a:rPr>
                        <a:t>Consistent egress architecture; simplified operations</a:t>
                      </a:r>
                    </a:p>
                  </a:txBody>
                  <a:tcPr marL="77280" marR="77280" marT="38640" marB="38640">
                    <a:solidFill>
                      <a:srgbClr val="00787E"/>
                    </a:solidFill>
                  </a:tcPr>
                </a:tc>
                <a:extLst>
                  <a:ext uri="{0D108BD9-81ED-4DB2-BD59-A6C34878D82A}">
                    <a16:rowId xmlns:a16="http://schemas.microsoft.com/office/drawing/2014/main" val="334761457"/>
                  </a:ext>
                </a:extLst>
              </a:tr>
              <a:tr h="539509">
                <a:tc>
                  <a:txBody>
                    <a:bodyPr/>
                    <a:lstStyle/>
                    <a:p>
                      <a:r>
                        <a:rPr lang="en-US" sz="1000" b="1">
                          <a:solidFill>
                            <a:schemeClr val="bg1"/>
                          </a:solidFill>
                        </a:rPr>
                        <a:t>CSP Egress Expansion </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endParaRPr lang="en-US" sz="900" i="1">
                        <a:solidFill>
                          <a:schemeClr val="bg1"/>
                        </a:solidFill>
                      </a:endParaRPr>
                    </a:p>
                  </a:txBody>
                  <a:tcPr marL="77280" marR="77280" marT="38640" marB="38640">
                    <a:solidFill>
                      <a:srgbClr val="00787E"/>
                    </a:solidFill>
                  </a:tcPr>
                </a:tc>
                <a:tc>
                  <a:txBody>
                    <a:bodyPr/>
                    <a:lstStyle/>
                    <a:p>
                      <a:pPr algn="ctr"/>
                      <a:r>
                        <a:rPr lang="en-US" sz="900" i="1">
                          <a:solidFill>
                            <a:schemeClr val="bg1"/>
                          </a:solidFill>
                        </a:rPr>
                        <a:t>Egress cutover to Zscaler for Non‑Prod/Prod</a:t>
                      </a:r>
                    </a:p>
                  </a:txBody>
                  <a:tcPr marL="77280" marR="77280" marT="38640" marB="38640">
                    <a:solidFill>
                      <a:srgbClr val="00787E"/>
                    </a:solidFill>
                  </a:tcPr>
                </a:tc>
                <a:tc>
                  <a:txBody>
                    <a:bodyPr/>
                    <a:lstStyle/>
                    <a:p>
                      <a:pPr marL="0" marR="0" lvl="0" indent="0" algn="ctr" defTabSz="457063" rtl="0" eaLnBrk="1" fontAlgn="ctr" latinLnBrk="0" hangingPunct="1">
                        <a:lnSpc>
                          <a:spcPct val="100000"/>
                        </a:lnSpc>
                        <a:spcBef>
                          <a:spcPts val="0"/>
                        </a:spcBef>
                        <a:spcAft>
                          <a:spcPts val="0"/>
                        </a:spcAft>
                        <a:buClrTx/>
                        <a:buSzTx/>
                        <a:buFontTx/>
                        <a:buNone/>
                        <a:tabLst/>
                        <a:defRPr/>
                      </a:pPr>
                      <a:endParaRPr lang="en-US" sz="900" i="1">
                        <a:solidFill>
                          <a:schemeClr val="bg1"/>
                        </a:solidFill>
                      </a:endParaRP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rgbClr val="00787E"/>
                    </a:solidFill>
                  </a:tcPr>
                </a:tc>
                <a:tc>
                  <a:txBody>
                    <a:bodyPr/>
                    <a:lstStyle/>
                    <a:p>
                      <a:pPr algn="ctr"/>
                      <a:r>
                        <a:rPr lang="en-US" sz="900" i="1">
                          <a:solidFill>
                            <a:schemeClr val="bg1"/>
                          </a:solidFill>
                        </a:rPr>
                        <a:t>Outbound traffic telemetry (via Zscaler)</a:t>
                      </a:r>
                    </a:p>
                  </a:txBody>
                  <a:tcPr marL="77280" marR="77280" marT="38640" marB="38640">
                    <a:solidFill>
                      <a:srgbClr val="00787E"/>
                    </a:solidFill>
                  </a:tcPr>
                </a:tc>
                <a:tc>
                  <a:txBody>
                    <a:bodyPr/>
                    <a:lstStyle/>
                    <a:p>
                      <a:pPr algn="ctr"/>
                      <a:r>
                        <a:rPr lang="en-US" sz="900" i="1">
                          <a:solidFill>
                            <a:schemeClr val="bg1"/>
                          </a:solidFill>
                        </a:rPr>
                        <a:t>Consistent egress architecture; controls</a:t>
                      </a:r>
                    </a:p>
                  </a:txBody>
                  <a:tcPr marL="77280" marR="77280" marT="38640" marB="38640">
                    <a:solidFill>
                      <a:srgbClr val="00787E"/>
                    </a:solidFill>
                  </a:tcPr>
                </a:tc>
                <a:extLst>
                  <a:ext uri="{0D108BD9-81ED-4DB2-BD59-A6C34878D82A}">
                    <a16:rowId xmlns:a16="http://schemas.microsoft.com/office/drawing/2014/main" val="3976154212"/>
                  </a:ext>
                </a:extLst>
              </a:tr>
              <a:tr h="421753">
                <a:tc>
                  <a:txBody>
                    <a:bodyPr/>
                    <a:lstStyle/>
                    <a:p>
                      <a:r>
                        <a:rPr lang="en-US" sz="1000" b="1">
                          <a:solidFill>
                            <a:schemeClr val="bg1"/>
                          </a:solidFill>
                        </a:rPr>
                        <a:t>Zscaler Zero Trust Access (ZPA)</a:t>
                      </a:r>
                    </a:p>
                  </a:txBody>
                  <a:tcPr marL="77280" marR="77280" marT="38640" marB="38640">
                    <a:solidFill>
                      <a:srgbClr val="267AC0"/>
                    </a:solidFill>
                  </a:tcPr>
                </a:tc>
                <a:tc>
                  <a:txBody>
                    <a:bodyPr/>
                    <a:lstStyle/>
                    <a:p>
                      <a:pPr algn="ctr"/>
                      <a:r>
                        <a:rPr lang="en-US" sz="900" i="1">
                          <a:solidFill>
                            <a:schemeClr val="bg1"/>
                          </a:solidFill>
                        </a:rPr>
                        <a:t>ID‑aware app access</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Direct app connectivity (ZPA)</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Access logging per app/session</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rgbClr val="00787E"/>
                    </a:solidFill>
                  </a:tcPr>
                </a:tc>
                <a:extLst>
                  <a:ext uri="{0D108BD9-81ED-4DB2-BD59-A6C34878D82A}">
                    <a16:rowId xmlns:a16="http://schemas.microsoft.com/office/drawing/2014/main" val="2199188852"/>
                  </a:ext>
                </a:extLst>
              </a:tr>
            </a:tbl>
          </a:graphicData>
        </a:graphic>
      </p:graphicFrame>
      <p:sp>
        <p:nvSpPr>
          <p:cNvPr id="13" name="TextBox 12">
            <a:extLst>
              <a:ext uri="{FF2B5EF4-FFF2-40B4-BE49-F238E27FC236}">
                <a16:creationId xmlns:a16="http://schemas.microsoft.com/office/drawing/2014/main" id="{9E682ED4-2407-168B-B2AB-BB7FC2D81B14}"/>
              </a:ext>
            </a:extLst>
          </p:cNvPr>
          <p:cNvSpPr txBox="1"/>
          <p:nvPr/>
        </p:nvSpPr>
        <p:spPr>
          <a:xfrm>
            <a:off x="1566678" y="6192879"/>
            <a:ext cx="9058644" cy="553998"/>
          </a:xfrm>
          <a:prstGeom prst="rect">
            <a:avLst/>
          </a:prstGeom>
          <a:noFill/>
        </p:spPr>
        <p:txBody>
          <a:bodyPr wrap="square">
            <a:spAutoFit/>
          </a:bodyPr>
          <a:lstStyle/>
          <a:p>
            <a:pPr algn="ctr" defTabSz="457200"/>
            <a:r>
              <a:rPr lang="en-US" sz="1500" b="1">
                <a:solidFill>
                  <a:srgbClr val="3F3F3F"/>
                </a:solidFill>
                <a:latin typeface="CVS Health Sans"/>
              </a:rPr>
              <a:t>Leverages the CISA ZT model to show how current initiatives collectively strengthen our Zero Trust security posture and how much of the framework has been implemented.</a:t>
            </a:r>
          </a:p>
        </p:txBody>
      </p:sp>
      <p:sp>
        <p:nvSpPr>
          <p:cNvPr id="16" name="Rectangle 15">
            <a:extLst>
              <a:ext uri="{FF2B5EF4-FFF2-40B4-BE49-F238E27FC236}">
                <a16:creationId xmlns:a16="http://schemas.microsoft.com/office/drawing/2014/main" id="{233C1405-AFA2-4721-11BB-7599BF3E94A1}"/>
              </a:ext>
            </a:extLst>
          </p:cNvPr>
          <p:cNvSpPr/>
          <p:nvPr/>
        </p:nvSpPr>
        <p:spPr bwMode="gray">
          <a:xfrm>
            <a:off x="409852" y="5514413"/>
            <a:ext cx="11372296" cy="55399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100" u="sng">
                <a:solidFill>
                  <a:srgbClr val="000000"/>
                </a:solidFill>
                <a:latin typeface="CVS Health Sans"/>
              </a:rPr>
              <a:t>*Note: </a:t>
            </a:r>
          </a:p>
          <a:p>
            <a:pPr marL="171450" indent="-171450" defTabSz="457200">
              <a:buFont typeface="Arial" panose="020B0604020202020204" pitchFamily="34" charset="0"/>
              <a:buChar char="•"/>
            </a:pPr>
            <a:r>
              <a:rPr lang="en-US" sz="1100">
                <a:solidFill>
                  <a:srgbClr val="000000"/>
                </a:solidFill>
                <a:latin typeface="CVS Health Sans"/>
              </a:rPr>
              <a:t>Mappings are based on project descriptions; validation may be required. </a:t>
            </a:r>
          </a:p>
          <a:p>
            <a:pPr marL="171450" indent="-171450" defTabSz="457200">
              <a:buFont typeface="Arial" panose="020B0604020202020204" pitchFamily="34" charset="0"/>
              <a:buChar char="•"/>
            </a:pPr>
            <a:r>
              <a:rPr lang="en-US" sz="1100">
                <a:solidFill>
                  <a:srgbClr val="000000"/>
                </a:solidFill>
                <a:latin typeface="CVS Health Sans"/>
              </a:rPr>
              <a:t>Identity is a core Zero Trust capability; however, IAM projects are managed under a separate program and are not shown in this view.</a:t>
            </a:r>
          </a:p>
        </p:txBody>
      </p:sp>
      <p:sp>
        <p:nvSpPr>
          <p:cNvPr id="4" name="Rectangle 3">
            <a:extLst>
              <a:ext uri="{FF2B5EF4-FFF2-40B4-BE49-F238E27FC236}">
                <a16:creationId xmlns:a16="http://schemas.microsoft.com/office/drawing/2014/main" id="{46B036B3-59CC-645B-76F1-F18A6A5FB8DD}"/>
              </a:ext>
            </a:extLst>
          </p:cNvPr>
          <p:cNvSpPr/>
          <p:nvPr/>
        </p:nvSpPr>
        <p:spPr bwMode="gray">
          <a:xfrm>
            <a:off x="7617041" y="-1"/>
            <a:ext cx="4574959" cy="1259589"/>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500" b="1">
                <a:solidFill>
                  <a:schemeClr val="bg1"/>
                </a:solidFill>
              </a:rPr>
              <a:t>View to be enhanced</a:t>
            </a:r>
          </a:p>
          <a:p>
            <a:pPr marL="285750" indent="-285750">
              <a:buFont typeface="Arial" panose="020B0604020202020204" pitchFamily="34" charset="0"/>
              <a:buChar char="•"/>
            </a:pPr>
            <a:r>
              <a:rPr lang="en-US" sz="1500" b="1">
                <a:solidFill>
                  <a:schemeClr val="bg1"/>
                </a:solidFill>
              </a:rPr>
              <a:t>Add color coding by maturity and show status of projects</a:t>
            </a:r>
          </a:p>
          <a:p>
            <a:pPr marL="285750" indent="-285750">
              <a:buFont typeface="Arial" panose="020B0604020202020204" pitchFamily="34" charset="0"/>
              <a:buChar char="•"/>
            </a:pPr>
            <a:r>
              <a:rPr lang="en-US" sz="1500" b="1">
                <a:solidFill>
                  <a:schemeClr val="bg1"/>
                </a:solidFill>
              </a:rPr>
              <a:t>Color coding of different functions</a:t>
            </a:r>
          </a:p>
          <a:p>
            <a:pPr marL="285750" indent="-285750">
              <a:buFont typeface="Arial" panose="020B0604020202020204" pitchFamily="34" charset="0"/>
              <a:buChar char="•"/>
            </a:pPr>
            <a:r>
              <a:rPr lang="en-US" sz="1500" b="1">
                <a:solidFill>
                  <a:schemeClr val="bg1"/>
                </a:solidFill>
              </a:rPr>
              <a:t>Understanding of how identity may come into play</a:t>
            </a:r>
          </a:p>
        </p:txBody>
      </p:sp>
    </p:spTree>
    <p:extLst>
      <p:ext uri="{BB962C8B-B14F-4D97-AF65-F5344CB8AC3E}">
        <p14:creationId xmlns:p14="http://schemas.microsoft.com/office/powerpoint/2010/main" val="3869421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E5151-4773-8CBF-3AAB-57E7042B4A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BCAFE9-66D1-EC5A-8A43-2FD48840144C}"/>
              </a:ext>
            </a:extLst>
          </p:cNvPr>
          <p:cNvSpPr>
            <a:spLocks noGrp="1"/>
          </p:cNvSpPr>
          <p:nvPr>
            <p:ph type="title"/>
          </p:nvPr>
        </p:nvSpPr>
        <p:spPr/>
        <p:txBody>
          <a:bodyPr/>
          <a:lstStyle/>
          <a:p>
            <a:r>
              <a:rPr lang="en-US">
                <a:solidFill>
                  <a:srgbClr val="0B315E"/>
                </a:solidFill>
                <a:latin typeface="Calibri" panose="020F0502020204030204" pitchFamily="34" charset="0"/>
                <a:ea typeface="Calibri" panose="020F0502020204030204" pitchFamily="34" charset="0"/>
                <a:cs typeface="Calibri" panose="020F0502020204030204" pitchFamily="34" charset="0"/>
              </a:rPr>
              <a:t>ZT Project Inventory</a:t>
            </a:r>
            <a:endParaRPr lang="en-US" b="0">
              <a:solidFill>
                <a:srgbClr val="0B315E"/>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0074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861E6-2D74-EF20-1F58-7864A7A8B66B}"/>
            </a:ext>
          </a:extLst>
        </p:cNvPr>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7B77B02C-0AFB-C620-6AA0-1F6532157B13}"/>
              </a:ext>
            </a:extLst>
          </p:cNvPr>
          <p:cNvSpPr/>
          <p:nvPr/>
        </p:nvSpPr>
        <p:spPr>
          <a:xfrm>
            <a:off x="5756366" y="1576251"/>
            <a:ext cx="5372008" cy="678315"/>
          </a:xfrm>
          <a:prstGeom prst="round2SameRect">
            <a:avLst>
              <a:gd name="adj1" fmla="val 7838"/>
              <a:gd name="adj2" fmla="val 0"/>
            </a:avLst>
          </a:prstGeom>
          <a:solidFill>
            <a:srgbClr val="145B9E"/>
          </a:solidFill>
          <a:ln w="2767" cap="flat">
            <a:noFill/>
            <a:prstDash val="solid"/>
            <a:miter/>
          </a:ln>
        </p:spPr>
        <p:txBody>
          <a:bodyPr/>
          <a:lstStyle/>
          <a:p>
            <a:pPr defTabSz="457200"/>
            <a:endParaRPr lang="en-US" sz="1500">
              <a:solidFill>
                <a:srgbClr val="3F3F3F"/>
              </a:solidFill>
              <a:latin typeface="CVS Health Sans"/>
            </a:endParaRPr>
          </a:p>
        </p:txBody>
      </p:sp>
      <p:sp>
        <p:nvSpPr>
          <p:cNvPr id="8" name="Rectangle: Top Corners Rounded 7">
            <a:extLst>
              <a:ext uri="{FF2B5EF4-FFF2-40B4-BE49-F238E27FC236}">
                <a16:creationId xmlns:a16="http://schemas.microsoft.com/office/drawing/2014/main" id="{60203C29-0065-F96F-9E63-4CF8F74B049F}"/>
              </a:ext>
            </a:extLst>
          </p:cNvPr>
          <p:cNvSpPr/>
          <p:nvPr/>
        </p:nvSpPr>
        <p:spPr>
          <a:xfrm>
            <a:off x="1089748" y="1894614"/>
            <a:ext cx="4623073" cy="569436"/>
          </a:xfrm>
          <a:prstGeom prst="round2SameRect">
            <a:avLst>
              <a:gd name="adj1" fmla="val 7838"/>
              <a:gd name="adj2" fmla="val 0"/>
            </a:avLst>
          </a:prstGeom>
          <a:solidFill>
            <a:srgbClr val="145B9E"/>
          </a:solidFill>
          <a:ln w="2767" cap="flat">
            <a:noFill/>
            <a:prstDash val="solid"/>
            <a:miter/>
          </a:ln>
        </p:spPr>
        <p:txBody>
          <a:bodyPr/>
          <a:lstStyle/>
          <a:p>
            <a:pPr defTabSz="457200"/>
            <a:endParaRPr lang="en-US" sz="1500">
              <a:solidFill>
                <a:srgbClr val="3F3F3F"/>
              </a:solidFill>
              <a:latin typeface="CVS Health Sans"/>
            </a:endParaRPr>
          </a:p>
        </p:txBody>
      </p:sp>
      <p:sp>
        <p:nvSpPr>
          <p:cNvPr id="12" name="Title 1">
            <a:extLst>
              <a:ext uri="{FF2B5EF4-FFF2-40B4-BE49-F238E27FC236}">
                <a16:creationId xmlns:a16="http://schemas.microsoft.com/office/drawing/2014/main" id="{43E217A1-73FE-7F39-79BF-312AD8022E40}"/>
              </a:ext>
            </a:extLst>
          </p:cNvPr>
          <p:cNvSpPr>
            <a:spLocks noGrp="1"/>
          </p:cNvSpPr>
          <p:nvPr>
            <p:ph type="title"/>
          </p:nvPr>
        </p:nvSpPr>
        <p:spPr>
          <a:xfrm>
            <a:off x="775952" y="838190"/>
            <a:ext cx="5610394" cy="444348"/>
          </a:xfrm>
        </p:spPr>
        <p:txBody>
          <a:bodyPr/>
          <a:lstStyle/>
          <a:p>
            <a:r>
              <a:rPr lang="en-US"/>
              <a:t>Zero Trust Project Inventory</a:t>
            </a:r>
          </a:p>
        </p:txBody>
      </p:sp>
      <p:sp>
        <p:nvSpPr>
          <p:cNvPr id="13" name="Rectangle 12">
            <a:extLst>
              <a:ext uri="{FF2B5EF4-FFF2-40B4-BE49-F238E27FC236}">
                <a16:creationId xmlns:a16="http://schemas.microsoft.com/office/drawing/2014/main" id="{DD4DD501-A5D8-88F5-4889-27FCF06D09DD}"/>
              </a:ext>
            </a:extLst>
          </p:cNvPr>
          <p:cNvSpPr/>
          <p:nvPr/>
        </p:nvSpPr>
        <p:spPr bwMode="gray">
          <a:xfrm>
            <a:off x="-1119865" y="1915408"/>
            <a:ext cx="1990724" cy="3614535"/>
          </a:xfrm>
          <a:prstGeom prst="rect">
            <a:avLst/>
          </a:prstGeom>
          <a:solidFill>
            <a:schemeClr val="tx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a:solidFill>
                  <a:schemeClr val="bg1"/>
                </a:solidFill>
              </a:rPr>
              <a:t>Guidance</a:t>
            </a:r>
          </a:p>
          <a:p>
            <a:endParaRPr lang="en-US" sz="1200" b="1">
              <a:solidFill>
                <a:schemeClr val="bg1"/>
              </a:solidFill>
            </a:endParaRPr>
          </a:p>
          <a:p>
            <a:pPr marL="285750" indent="-285750">
              <a:spcAft>
                <a:spcPts val="300"/>
              </a:spcAft>
              <a:buFont typeface="Arial" panose="020B0604020202020204" pitchFamily="34" charset="0"/>
              <a:buChar char="•"/>
            </a:pPr>
            <a:r>
              <a:rPr lang="en-US" sz="1200" b="1">
                <a:solidFill>
                  <a:schemeClr val="bg1"/>
                </a:solidFill>
              </a:rPr>
              <a:t>Function: </a:t>
            </a:r>
            <a:r>
              <a:rPr lang="en-US" sz="1200">
                <a:solidFill>
                  <a:schemeClr val="bg1"/>
                </a:solidFill>
              </a:rPr>
              <a:t>Add the # of Zero Trust Projects per function</a:t>
            </a:r>
          </a:p>
          <a:p>
            <a:pPr marL="285750" indent="-285750">
              <a:spcAft>
                <a:spcPts val="300"/>
              </a:spcAft>
              <a:buFont typeface="Arial" panose="020B0604020202020204" pitchFamily="34" charset="0"/>
              <a:buChar char="•"/>
            </a:pPr>
            <a:r>
              <a:rPr lang="en-US" sz="1200" b="1">
                <a:solidFill>
                  <a:schemeClr val="bg1"/>
                </a:solidFill>
              </a:rPr>
              <a:t># ZT Projects: </a:t>
            </a:r>
            <a:r>
              <a:rPr lang="en-US" sz="1200">
                <a:solidFill>
                  <a:schemeClr val="bg1"/>
                </a:solidFill>
              </a:rPr>
              <a:t>List the ZT projects in your function</a:t>
            </a:r>
          </a:p>
          <a:p>
            <a:pPr marL="285750" indent="-285750">
              <a:spcAft>
                <a:spcPts val="300"/>
              </a:spcAft>
              <a:buFont typeface="Arial" panose="020B0604020202020204" pitchFamily="34" charset="0"/>
              <a:buChar char="•"/>
            </a:pPr>
            <a:endParaRPr lang="en-US" sz="1200">
              <a:solidFill>
                <a:schemeClr val="bg1"/>
              </a:solidFill>
            </a:endParaRPr>
          </a:p>
          <a:p>
            <a:pPr marL="285750" indent="-285750">
              <a:buFont typeface="Arial" panose="020B0604020202020204" pitchFamily="34" charset="0"/>
              <a:buChar char="•"/>
            </a:pPr>
            <a:endParaRPr lang="en-US" sz="1200" b="1">
              <a:solidFill>
                <a:schemeClr val="bg1"/>
              </a:solidFill>
            </a:endParaRPr>
          </a:p>
        </p:txBody>
      </p:sp>
      <p:graphicFrame>
        <p:nvGraphicFramePr>
          <p:cNvPr id="5" name="Table 4">
            <a:extLst>
              <a:ext uri="{FF2B5EF4-FFF2-40B4-BE49-F238E27FC236}">
                <a16:creationId xmlns:a16="http://schemas.microsoft.com/office/drawing/2014/main" id="{8774EE77-E6D4-A2C5-BCBD-04174B67526F}"/>
              </a:ext>
            </a:extLst>
          </p:cNvPr>
          <p:cNvGraphicFramePr>
            <a:graphicFrameLocks noGrp="1"/>
          </p:cNvGraphicFramePr>
          <p:nvPr>
            <p:extLst>
              <p:ext uri="{D42A27DB-BD31-4B8C-83A1-F6EECF244321}">
                <p14:modId xmlns:p14="http://schemas.microsoft.com/office/powerpoint/2010/main" val="2068835952"/>
              </p:ext>
            </p:extLst>
          </p:nvPr>
        </p:nvGraphicFramePr>
        <p:xfrm>
          <a:off x="1063624" y="1461996"/>
          <a:ext cx="10064750" cy="4464492"/>
        </p:xfrm>
        <a:graphic>
          <a:graphicData uri="http://schemas.openxmlformats.org/drawingml/2006/table">
            <a:tbl>
              <a:tblPr firstRow="1" bandRow="1">
                <a:tableStyleId>{5C22544A-7EE6-4342-B048-85BDC9FD1C3A}</a:tableStyleId>
              </a:tblPr>
              <a:tblGrid>
                <a:gridCol w="1393826">
                  <a:extLst>
                    <a:ext uri="{9D8B030D-6E8A-4147-A177-3AD203B41FA5}">
                      <a16:colId xmlns:a16="http://schemas.microsoft.com/office/drawing/2014/main" val="4214240408"/>
                    </a:ext>
                  </a:extLst>
                </a:gridCol>
                <a:gridCol w="877933">
                  <a:extLst>
                    <a:ext uri="{9D8B030D-6E8A-4147-A177-3AD203B41FA5}">
                      <a16:colId xmlns:a16="http://schemas.microsoft.com/office/drawing/2014/main" val="373496561"/>
                    </a:ext>
                  </a:extLst>
                </a:gridCol>
                <a:gridCol w="2427242">
                  <a:extLst>
                    <a:ext uri="{9D8B030D-6E8A-4147-A177-3AD203B41FA5}">
                      <a16:colId xmlns:a16="http://schemas.microsoft.com/office/drawing/2014/main" val="2186183619"/>
                    </a:ext>
                  </a:extLst>
                </a:gridCol>
                <a:gridCol w="766536">
                  <a:extLst>
                    <a:ext uri="{9D8B030D-6E8A-4147-A177-3AD203B41FA5}">
                      <a16:colId xmlns:a16="http://schemas.microsoft.com/office/drawing/2014/main" val="637478490"/>
                    </a:ext>
                  </a:extLst>
                </a:gridCol>
                <a:gridCol w="766535">
                  <a:extLst>
                    <a:ext uri="{9D8B030D-6E8A-4147-A177-3AD203B41FA5}">
                      <a16:colId xmlns:a16="http://schemas.microsoft.com/office/drawing/2014/main" val="4180043952"/>
                    </a:ext>
                  </a:extLst>
                </a:gridCol>
                <a:gridCol w="766536">
                  <a:extLst>
                    <a:ext uri="{9D8B030D-6E8A-4147-A177-3AD203B41FA5}">
                      <a16:colId xmlns:a16="http://schemas.microsoft.com/office/drawing/2014/main" val="2239168027"/>
                    </a:ext>
                  </a:extLst>
                </a:gridCol>
                <a:gridCol w="766535">
                  <a:extLst>
                    <a:ext uri="{9D8B030D-6E8A-4147-A177-3AD203B41FA5}">
                      <a16:colId xmlns:a16="http://schemas.microsoft.com/office/drawing/2014/main" val="393021636"/>
                    </a:ext>
                  </a:extLst>
                </a:gridCol>
                <a:gridCol w="766536">
                  <a:extLst>
                    <a:ext uri="{9D8B030D-6E8A-4147-A177-3AD203B41FA5}">
                      <a16:colId xmlns:a16="http://schemas.microsoft.com/office/drawing/2014/main" val="3870263402"/>
                    </a:ext>
                  </a:extLst>
                </a:gridCol>
                <a:gridCol w="766535">
                  <a:extLst>
                    <a:ext uri="{9D8B030D-6E8A-4147-A177-3AD203B41FA5}">
                      <a16:colId xmlns:a16="http://schemas.microsoft.com/office/drawing/2014/main" val="1450959209"/>
                    </a:ext>
                  </a:extLst>
                </a:gridCol>
                <a:gridCol w="766536">
                  <a:extLst>
                    <a:ext uri="{9D8B030D-6E8A-4147-A177-3AD203B41FA5}">
                      <a16:colId xmlns:a16="http://schemas.microsoft.com/office/drawing/2014/main" val="3395503415"/>
                    </a:ext>
                  </a:extLst>
                </a:gridCol>
              </a:tblGrid>
              <a:tr h="482988">
                <a:tc gridSpan="3">
                  <a:txBody>
                    <a:bodyPr/>
                    <a:lstStyle/>
                    <a:p>
                      <a:endParaRPr lang="en-US" sz="1200"/>
                    </a:p>
                  </a:txBody>
                  <a:tcPr>
                    <a:lnB w="12700" cap="flat" cmpd="sng" algn="ctr">
                      <a:noFill/>
                      <a:prstDash val="solid"/>
                      <a:round/>
                      <a:headEnd type="none" w="med" len="med"/>
                      <a:tailEnd type="none" w="med" len="med"/>
                    </a:lnB>
                    <a:noFill/>
                  </a:tcPr>
                </a:tc>
                <a:tc hMerge="1">
                  <a:txBody>
                    <a:bodyPr/>
                    <a:lstStyle/>
                    <a:p>
                      <a:endParaRPr lang="en-US" sz="1200"/>
                    </a:p>
                  </a:txBody>
                  <a:tcPr>
                    <a:solidFill>
                      <a:srgbClr val="267AC0"/>
                    </a:solidFill>
                  </a:tcPr>
                </a:tc>
                <a:tc hMerge="1">
                  <a:txBody>
                    <a:bodyPr/>
                    <a:lstStyle/>
                    <a:p>
                      <a:endParaRPr lang="en-US" sz="1200"/>
                    </a:p>
                  </a:txBody>
                  <a:tcPr>
                    <a:solidFill>
                      <a:srgbClr val="267AC0"/>
                    </a:solidFill>
                  </a:tcPr>
                </a:tc>
                <a:tc gridSpan="7">
                  <a:txBody>
                    <a:bodyPr/>
                    <a:lstStyle/>
                    <a:p>
                      <a:pPr algn="ctr"/>
                      <a:r>
                        <a:rPr lang="en-US" sz="1100"/>
                        <a:t>Functional Capability Coverage</a:t>
                      </a:r>
                    </a:p>
                  </a:txBody>
                  <a:tcPr anchor="b">
                    <a:noFill/>
                  </a:tcPr>
                </a:tc>
                <a:tc hMerge="1">
                  <a:txBody>
                    <a:bodyPr/>
                    <a:lstStyle/>
                    <a:p>
                      <a:endParaRPr lang="en-US" sz="800"/>
                    </a:p>
                  </a:txBody>
                  <a:tcPr>
                    <a:solidFill>
                      <a:srgbClr val="267AC0"/>
                    </a:solidFill>
                  </a:tcPr>
                </a:tc>
                <a:tc hMerge="1">
                  <a:txBody>
                    <a:bodyPr/>
                    <a:lstStyle/>
                    <a:p>
                      <a:endParaRPr lang="en-US" sz="800"/>
                    </a:p>
                  </a:txBody>
                  <a:tcPr>
                    <a:solidFill>
                      <a:srgbClr val="267AC0"/>
                    </a:solidFill>
                  </a:tcPr>
                </a:tc>
                <a:tc hMerge="1">
                  <a:txBody>
                    <a:bodyPr/>
                    <a:lstStyle/>
                    <a:p>
                      <a:endParaRPr lang="en-US" sz="800"/>
                    </a:p>
                  </a:txBody>
                  <a:tcPr>
                    <a:solidFill>
                      <a:srgbClr val="267AC0"/>
                    </a:solidFill>
                  </a:tcPr>
                </a:tc>
                <a:tc hMerge="1">
                  <a:txBody>
                    <a:bodyPr/>
                    <a:lstStyle/>
                    <a:p>
                      <a:endParaRPr lang="en-US" sz="800"/>
                    </a:p>
                  </a:txBody>
                  <a:tcPr>
                    <a:solidFill>
                      <a:srgbClr val="267AC0"/>
                    </a:solidFill>
                  </a:tcPr>
                </a:tc>
                <a:tc hMerge="1">
                  <a:txBody>
                    <a:bodyPr/>
                    <a:lstStyle/>
                    <a:p>
                      <a:endParaRPr lang="en-US" sz="800"/>
                    </a:p>
                  </a:txBody>
                  <a:tcPr>
                    <a:solidFill>
                      <a:srgbClr val="267AC0"/>
                    </a:solidFill>
                  </a:tcPr>
                </a:tc>
                <a:tc hMerge="1">
                  <a:txBody>
                    <a:bodyPr/>
                    <a:lstStyle/>
                    <a:p>
                      <a:endParaRPr lang="en-US" sz="800"/>
                    </a:p>
                  </a:txBody>
                  <a:tcPr>
                    <a:solidFill>
                      <a:srgbClr val="267AC0"/>
                    </a:solidFill>
                  </a:tcPr>
                </a:tc>
                <a:extLst>
                  <a:ext uri="{0D108BD9-81ED-4DB2-BD59-A6C34878D82A}">
                    <a16:rowId xmlns:a16="http://schemas.microsoft.com/office/drawing/2014/main" val="4138035038"/>
                  </a:ext>
                </a:extLst>
              </a:tr>
              <a:tr h="332828">
                <a:tc>
                  <a:txBody>
                    <a:bodyPr/>
                    <a:lstStyle/>
                    <a:p>
                      <a:pPr algn="l"/>
                      <a:r>
                        <a:rPr lang="en-US" sz="1100" b="1">
                          <a:solidFill>
                            <a:schemeClr val="bg1"/>
                          </a:solidFill>
                        </a:rPr>
                        <a:t>Function</a:t>
                      </a:r>
                    </a:p>
                  </a:txBody>
                  <a:tcPr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lgn="l"/>
                      <a:r>
                        <a:rPr lang="en-US" sz="1100" b="1">
                          <a:solidFill>
                            <a:schemeClr val="bg1"/>
                          </a:solidFill>
                        </a:rPr>
                        <a:t># ZT Projects</a:t>
                      </a:r>
                    </a:p>
                  </a:txBody>
                  <a:tcPr anchor="b">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pPr algn="l"/>
                      <a:r>
                        <a:rPr lang="en-US" sz="1100" b="1">
                          <a:solidFill>
                            <a:schemeClr val="bg1"/>
                          </a:solidFill>
                        </a:rPr>
                        <a:t>Projects</a:t>
                      </a:r>
                    </a:p>
                  </a:txBody>
                  <a:tcPr anchor="b">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noFill/>
                  </a:tcPr>
                </a:tc>
                <a:tc>
                  <a:txBody>
                    <a:bodyPr/>
                    <a:lstStyle/>
                    <a:p>
                      <a:r>
                        <a:rPr lang="en-US" sz="1000" b="1">
                          <a:solidFill>
                            <a:schemeClr val="bg1"/>
                          </a:solidFill>
                        </a:rPr>
                        <a:t>Identity</a:t>
                      </a:r>
                    </a:p>
                  </a:txBody>
                  <a:tcPr>
                    <a:lnL w="12700" cap="flat" cmpd="sng" algn="ctr">
                      <a:solidFill>
                        <a:schemeClr val="bg1">
                          <a:lumMod val="65000"/>
                        </a:schemeClr>
                      </a:solidFill>
                      <a:prstDash val="solid"/>
                      <a:round/>
                      <a:headEnd type="none" w="med" len="med"/>
                      <a:tailEnd type="none" w="med" len="med"/>
                    </a:lnL>
                    <a:solidFill>
                      <a:srgbClr val="1F5184"/>
                    </a:solidFill>
                  </a:tcPr>
                </a:tc>
                <a:tc>
                  <a:txBody>
                    <a:bodyPr/>
                    <a:lstStyle/>
                    <a:p>
                      <a:r>
                        <a:rPr lang="en-US" sz="1000" b="1">
                          <a:solidFill>
                            <a:schemeClr val="bg1"/>
                          </a:solidFill>
                        </a:rPr>
                        <a:t>Devices</a:t>
                      </a:r>
                    </a:p>
                  </a:txBody>
                  <a:tcPr>
                    <a:solidFill>
                      <a:srgbClr val="4B4B4B"/>
                    </a:solidFill>
                  </a:tcPr>
                </a:tc>
                <a:tc>
                  <a:txBody>
                    <a:bodyPr/>
                    <a:lstStyle/>
                    <a:p>
                      <a:r>
                        <a:rPr lang="en-US" sz="1000" b="1">
                          <a:solidFill>
                            <a:schemeClr val="bg1"/>
                          </a:solidFill>
                        </a:rPr>
                        <a:t>Network</a:t>
                      </a:r>
                    </a:p>
                  </a:txBody>
                  <a:tcPr>
                    <a:solidFill>
                      <a:srgbClr val="6A9641"/>
                    </a:solidFill>
                  </a:tcPr>
                </a:tc>
                <a:tc>
                  <a:txBody>
                    <a:bodyPr/>
                    <a:lstStyle/>
                    <a:p>
                      <a:r>
                        <a:rPr lang="en-US" sz="1000" b="1">
                          <a:solidFill>
                            <a:schemeClr val="bg1"/>
                          </a:solidFill>
                        </a:rPr>
                        <a:t>Apps &amp; Workloads</a:t>
                      </a:r>
                    </a:p>
                  </a:txBody>
                  <a:tcPr>
                    <a:solidFill>
                      <a:srgbClr val="2B6692"/>
                    </a:solidFill>
                  </a:tcPr>
                </a:tc>
                <a:tc>
                  <a:txBody>
                    <a:bodyPr/>
                    <a:lstStyle/>
                    <a:p>
                      <a:r>
                        <a:rPr lang="en-US" sz="1000" b="1">
                          <a:solidFill>
                            <a:schemeClr val="bg1"/>
                          </a:solidFill>
                        </a:rPr>
                        <a:t>Data</a:t>
                      </a:r>
                    </a:p>
                  </a:txBody>
                  <a:tcPr>
                    <a:solidFill>
                      <a:srgbClr val="44683A"/>
                    </a:solidFill>
                  </a:tcPr>
                </a:tc>
                <a:tc>
                  <a:txBody>
                    <a:bodyPr/>
                    <a:lstStyle/>
                    <a:p>
                      <a:r>
                        <a:rPr lang="en-US" sz="1000" b="1">
                          <a:solidFill>
                            <a:schemeClr val="bg1"/>
                          </a:solidFill>
                        </a:rPr>
                        <a:t>Visibility &amp; Analytics</a:t>
                      </a:r>
                    </a:p>
                  </a:txBody>
                  <a:tcPr>
                    <a:solidFill>
                      <a:schemeClr val="tx1">
                        <a:lumMod val="50000"/>
                        <a:lumOff val="50000"/>
                      </a:schemeClr>
                    </a:solidFill>
                  </a:tcPr>
                </a:tc>
                <a:tc>
                  <a:txBody>
                    <a:bodyPr/>
                    <a:lstStyle/>
                    <a:p>
                      <a:r>
                        <a:rPr lang="en-US" sz="1000" b="1">
                          <a:solidFill>
                            <a:schemeClr val="bg1"/>
                          </a:solidFill>
                        </a:rPr>
                        <a:t>Gov &amp; Automation</a:t>
                      </a:r>
                    </a:p>
                  </a:txBody>
                  <a:tcPr>
                    <a:solidFill>
                      <a:schemeClr val="tx1">
                        <a:lumMod val="50000"/>
                        <a:lumOff val="50000"/>
                      </a:schemeClr>
                    </a:solidFill>
                  </a:tcPr>
                </a:tc>
                <a:extLst>
                  <a:ext uri="{0D108BD9-81ED-4DB2-BD59-A6C34878D82A}">
                    <a16:rowId xmlns:a16="http://schemas.microsoft.com/office/drawing/2014/main" val="2667320817"/>
                  </a:ext>
                </a:extLst>
              </a:tr>
              <a:tr h="2027225">
                <a:tc>
                  <a:txBody>
                    <a:bodyPr/>
                    <a:lstStyle/>
                    <a:p>
                      <a:r>
                        <a:rPr lang="en-US" sz="1200" b="1" err="1"/>
                        <a:t>SecEng</a:t>
                      </a:r>
                      <a:r>
                        <a:rPr lang="en-US" sz="1200" b="1"/>
                        <a:t> – Infrastructure Security</a:t>
                      </a:r>
                    </a:p>
                  </a:txBody>
                  <a:tcPr>
                    <a:lnL w="12700" cap="flat" cmpd="sng" algn="ctr">
                      <a:solidFill>
                        <a:schemeClr val="bg1">
                          <a:lumMod val="65000"/>
                        </a:schemeClr>
                      </a:solidFill>
                      <a:prstDash val="solid"/>
                      <a:round/>
                      <a:headEnd type="none" w="med" len="med"/>
                      <a:tailEnd type="none" w="med" len="med"/>
                    </a:lnL>
                    <a:lnT w="28575" cap="flat" cmpd="sng" algn="ctr">
                      <a:solidFill>
                        <a:schemeClr val="bg1"/>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noFill/>
                  </a:tcPr>
                </a:tc>
                <a:tc>
                  <a:txBody>
                    <a:bodyPr/>
                    <a:lstStyle/>
                    <a:p>
                      <a:pPr algn="ctr"/>
                      <a:r>
                        <a:rPr lang="en-US" sz="1800" b="1">
                          <a:solidFill>
                            <a:srgbClr val="0A4B8C"/>
                          </a:solidFill>
                        </a:rPr>
                        <a:t>5</a:t>
                      </a:r>
                    </a:p>
                  </a:txBody>
                  <a:tcPr anchor="ctr">
                    <a:lnT w="28575" cap="flat" cmpd="sng" algn="ctr">
                      <a:solidFill>
                        <a:schemeClr val="bg1"/>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noFill/>
                  </a:tcPr>
                </a:tc>
                <a:tc>
                  <a:txBody>
                    <a:bodyPr/>
                    <a:lstStyle/>
                    <a:p>
                      <a:pPr marL="171450" indent="-171450">
                        <a:spcAft>
                          <a:spcPts val="600"/>
                        </a:spcAft>
                        <a:buFont typeface="Arial" panose="020B0604020202020204" pitchFamily="34" charset="0"/>
                        <a:buChar char="•"/>
                      </a:pPr>
                      <a:r>
                        <a:rPr lang="en-US" sz="1200" b="0"/>
                        <a:t>Firewall Refresh</a:t>
                      </a:r>
                    </a:p>
                    <a:p>
                      <a:pPr marL="171450" indent="-171450">
                        <a:spcAft>
                          <a:spcPts val="600"/>
                        </a:spcAft>
                        <a:buFont typeface="Arial" panose="020B0604020202020204" pitchFamily="34" charset="0"/>
                        <a:buChar char="•"/>
                      </a:pPr>
                      <a:r>
                        <a:rPr lang="en-US" sz="1200" b="0"/>
                        <a:t>3</a:t>
                      </a:r>
                      <a:r>
                        <a:rPr lang="en-US" sz="1200" b="0" baseline="30000"/>
                        <a:t>rd</a:t>
                      </a:r>
                      <a:r>
                        <a:rPr lang="en-US" sz="1200" b="0"/>
                        <a:t> Party Landing Zone</a:t>
                      </a:r>
                    </a:p>
                    <a:p>
                      <a:pPr marL="171450" indent="-171450">
                        <a:spcAft>
                          <a:spcPts val="600"/>
                        </a:spcAft>
                        <a:buFont typeface="Arial" panose="020B0604020202020204" pitchFamily="34" charset="0"/>
                        <a:buChar char="•"/>
                      </a:pPr>
                      <a:r>
                        <a:rPr lang="en-US" sz="1200" b="0" err="1"/>
                        <a:t>Forescout</a:t>
                      </a:r>
                      <a:r>
                        <a:rPr lang="en-US" sz="1200" b="0"/>
                        <a:t> Network Access Control (NAC) Platform</a:t>
                      </a:r>
                    </a:p>
                    <a:p>
                      <a:pPr marL="171450" indent="-171450">
                        <a:spcAft>
                          <a:spcPts val="600"/>
                        </a:spcAft>
                        <a:buFont typeface="Arial" panose="020B0604020202020204" pitchFamily="34" charset="0"/>
                        <a:buChar char="•"/>
                      </a:pPr>
                      <a:r>
                        <a:rPr lang="en-US" sz="1200" b="0"/>
                        <a:t>Network Micro-Segmentation</a:t>
                      </a:r>
                    </a:p>
                    <a:p>
                      <a:pPr marL="171450" indent="-171450">
                        <a:spcAft>
                          <a:spcPts val="600"/>
                        </a:spcAft>
                        <a:buFont typeface="Arial" panose="020B0604020202020204" pitchFamily="34" charset="0"/>
                        <a:buChar char="•"/>
                      </a:pPr>
                      <a:r>
                        <a:rPr lang="en-US" sz="1200" b="0"/>
                        <a:t>Data Cetner Egress Security Modernization</a:t>
                      </a:r>
                    </a:p>
                  </a:txBody>
                  <a:tcPr>
                    <a:lnR w="12700" cap="flat" cmpd="sng" algn="ctr">
                      <a:solidFill>
                        <a:schemeClr val="bg1">
                          <a:lumMod val="65000"/>
                        </a:schemeClr>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noFill/>
                  </a:tcPr>
                </a:tc>
                <a:tc>
                  <a:txBody>
                    <a:bodyPr/>
                    <a:lstStyle/>
                    <a:p>
                      <a:pPr marL="0" indent="0">
                        <a:spcAft>
                          <a:spcPts val="600"/>
                        </a:spcAft>
                        <a:buFont typeface="Arial" panose="020B0604020202020204" pitchFamily="34" charset="0"/>
                        <a:buNone/>
                      </a:pPr>
                      <a:endParaRPr lang="en-US"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indent="0">
                        <a:spcAft>
                          <a:spcPts val="600"/>
                        </a:spcAft>
                        <a:buFont typeface="Arial" panose="020B0604020202020204" pitchFamily="34" charset="0"/>
                        <a:buNone/>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indent="0">
                        <a:spcAft>
                          <a:spcPts val="600"/>
                        </a:spcAft>
                        <a:buFont typeface="Arial" panose="020B0604020202020204" pitchFamily="34" charset="0"/>
                        <a:buNone/>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pattFill prst="ltUpDiag">
                      <a:fgClr>
                        <a:schemeClr val="bg2">
                          <a:lumMod val="75000"/>
                        </a:schemeClr>
                      </a:fgClr>
                      <a:bgClr>
                        <a:schemeClr val="bg1"/>
                      </a:bgClr>
                    </a:pattFill>
                  </a:tcPr>
                </a:tc>
                <a:tc>
                  <a:txBody>
                    <a:bodyPr/>
                    <a:lstStyle/>
                    <a:p>
                      <a:pPr marL="0" indent="0">
                        <a:spcAft>
                          <a:spcPts val="600"/>
                        </a:spcAft>
                        <a:buFont typeface="Arial" panose="020B0604020202020204" pitchFamily="34" charset="0"/>
                        <a:buNone/>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pattFill prst="ltUpDiag">
                      <a:fgClr>
                        <a:schemeClr val="bg2">
                          <a:lumMod val="75000"/>
                        </a:schemeClr>
                      </a:fgClr>
                      <a:bgClr>
                        <a:schemeClr val="bg1"/>
                      </a:bgClr>
                    </a:pattFill>
                  </a:tcPr>
                </a:tc>
                <a:tc>
                  <a:txBody>
                    <a:bodyPr/>
                    <a:lstStyle/>
                    <a:p>
                      <a:pPr marL="0" indent="0">
                        <a:spcAft>
                          <a:spcPts val="600"/>
                        </a:spcAft>
                        <a:buFont typeface="Arial" panose="020B0604020202020204" pitchFamily="34" charset="0"/>
                        <a:buNone/>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pattFill prst="ltUpDiag">
                      <a:fgClr>
                        <a:schemeClr val="bg2">
                          <a:lumMod val="75000"/>
                        </a:schemeClr>
                      </a:fgClr>
                      <a:bgClr>
                        <a:schemeClr val="bg1"/>
                      </a:bgClr>
                    </a:pattFill>
                  </a:tcPr>
                </a:tc>
                <a:tc>
                  <a:txBody>
                    <a:bodyPr/>
                    <a:lstStyle/>
                    <a:p>
                      <a:pPr marL="0" indent="0">
                        <a:spcAft>
                          <a:spcPts val="600"/>
                        </a:spcAft>
                        <a:buFont typeface="Arial" panose="020B0604020202020204" pitchFamily="34" charset="0"/>
                        <a:buNone/>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B w="28575" cap="flat" cmpd="sng" algn="ctr">
                      <a:solidFill>
                        <a:schemeClr val="tx1">
                          <a:lumMod val="50000"/>
                          <a:lumOff val="50000"/>
                        </a:schemeClr>
                      </a:solidFill>
                      <a:prstDash val="solid"/>
                      <a:round/>
                      <a:headEnd type="none" w="med" len="med"/>
                      <a:tailEnd type="none" w="med" len="med"/>
                    </a:lnB>
                    <a:pattFill prst="ltUpDiag">
                      <a:fgClr>
                        <a:schemeClr val="bg2">
                          <a:lumMod val="75000"/>
                        </a:schemeClr>
                      </a:fgClr>
                      <a:bgClr>
                        <a:schemeClr val="bg1"/>
                      </a:bgClr>
                    </a:pattFill>
                  </a:tcPr>
                </a:tc>
                <a:tc>
                  <a:txBody>
                    <a:bodyPr/>
                    <a:lstStyle/>
                    <a:p>
                      <a:pPr marL="0" indent="0">
                        <a:spcAft>
                          <a:spcPts val="600"/>
                        </a:spcAft>
                        <a:buFont typeface="Arial" panose="020B0604020202020204" pitchFamily="34" charset="0"/>
                        <a:buNone/>
                      </a:pPr>
                      <a:endParaRPr lang="en-US" sz="1200"/>
                    </a:p>
                  </a:txBody>
                  <a:tcPr>
                    <a:lnL w="12700" cap="flat" cmpd="sng" algn="ctr">
                      <a:solidFill>
                        <a:schemeClr val="tx1">
                          <a:lumMod val="50000"/>
                          <a:lumOff val="50000"/>
                        </a:schemeClr>
                      </a:solidFill>
                      <a:prstDash val="solid"/>
                      <a:round/>
                      <a:headEnd type="none" w="med" len="med"/>
                      <a:tailEnd type="none" w="med" len="med"/>
                    </a:lnL>
                    <a:lnB w="28575" cap="flat" cmpd="sng" algn="ctr">
                      <a:solidFill>
                        <a:schemeClr val="tx1">
                          <a:lumMod val="50000"/>
                          <a:lumOff val="50000"/>
                        </a:schemeClr>
                      </a:solidFill>
                      <a:prstDash val="solid"/>
                      <a:round/>
                      <a:headEnd type="none" w="med" len="med"/>
                      <a:tailEnd type="none" w="med" len="med"/>
                    </a:lnB>
                    <a:pattFill prst="ltUpDiag">
                      <a:fgClr>
                        <a:schemeClr val="bg2">
                          <a:lumMod val="75000"/>
                        </a:schemeClr>
                      </a:fgClr>
                      <a:bgClr>
                        <a:schemeClr val="bg1"/>
                      </a:bgClr>
                    </a:pattFill>
                  </a:tcPr>
                </a:tc>
                <a:extLst>
                  <a:ext uri="{0D108BD9-81ED-4DB2-BD59-A6C34878D82A}">
                    <a16:rowId xmlns:a16="http://schemas.microsoft.com/office/drawing/2014/main" val="696571249"/>
                  </a:ext>
                </a:extLst>
              </a:tr>
              <a:tr h="588698">
                <a:tc>
                  <a:txBody>
                    <a:bodyPr/>
                    <a:lstStyle/>
                    <a:p>
                      <a:r>
                        <a:rPr lang="en-US" sz="1200" b="1" err="1"/>
                        <a:t>SecEng</a:t>
                      </a:r>
                      <a:r>
                        <a:rPr lang="en-US" sz="1200" b="1"/>
                        <a:t>  –  Data Integrity</a:t>
                      </a:r>
                    </a:p>
                  </a:txBody>
                  <a:tcPr>
                    <a:lnL w="12700" cap="flat" cmpd="sng" algn="ctr">
                      <a:solidFill>
                        <a:schemeClr val="bg1">
                          <a:lumMod val="65000"/>
                        </a:schemeClr>
                      </a:solidFill>
                      <a:prstDash val="solid"/>
                      <a:round/>
                      <a:headEnd type="none" w="med" len="med"/>
                      <a:tailEnd type="none" w="med" len="med"/>
                    </a:lnL>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noFill/>
                  </a:tcPr>
                </a:tc>
                <a:tc>
                  <a:txBody>
                    <a:bodyPr/>
                    <a:lstStyle/>
                    <a:p>
                      <a:pPr algn="ctr"/>
                      <a:r>
                        <a:rPr lang="en-US" sz="1800" b="1">
                          <a:solidFill>
                            <a:srgbClr val="0A4B8C"/>
                          </a:solidFill>
                        </a:rPr>
                        <a:t>1</a:t>
                      </a:r>
                    </a:p>
                  </a:txBody>
                  <a:tcPr anchor="ct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noFill/>
                  </a:tcPr>
                </a:tc>
                <a:tc>
                  <a:txBody>
                    <a:bodyPr/>
                    <a:lstStyle/>
                    <a:p>
                      <a:pPr marL="171450" indent="-171450">
                        <a:spcAft>
                          <a:spcPts val="600"/>
                        </a:spcAft>
                        <a:buFont typeface="Arial" panose="020B0604020202020204" pitchFamily="34" charset="0"/>
                        <a:buChar char="•"/>
                      </a:pPr>
                      <a:r>
                        <a:rPr lang="en-US" sz="1200" b="0"/>
                        <a:t>CSP Egress Expansion</a:t>
                      </a:r>
                    </a:p>
                  </a:txBody>
                  <a:tcPr>
                    <a:lnR w="12700" cap="flat" cmpd="sng" algn="ctr">
                      <a:solidFill>
                        <a:schemeClr val="bg1">
                          <a:lumMod val="65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noFill/>
                  </a:tcPr>
                </a:tc>
                <a:tc>
                  <a:txBody>
                    <a:bodyPr/>
                    <a:lstStyle/>
                    <a:p>
                      <a:pPr marL="171450" indent="-171450">
                        <a:spcAft>
                          <a:spcPts val="600"/>
                        </a:spcAft>
                        <a:buFont typeface="Arial" panose="020B0604020202020204" pitchFamily="34" charset="0"/>
                        <a:buChar char="•"/>
                      </a:pPr>
                      <a:endParaRPr lang="en-US"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71450" indent="-171450">
                        <a:spcAft>
                          <a:spcPts val="600"/>
                        </a:spcAft>
                        <a:buFont typeface="Arial" panose="020B0604020202020204" pitchFamily="34" charset="0"/>
                        <a:buChar char="•"/>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pattFill prst="ltUpDiag">
                      <a:fgClr>
                        <a:srgbClr val="868686"/>
                      </a:fgClr>
                      <a:bgClr>
                        <a:schemeClr val="bg1"/>
                      </a:bgClr>
                    </a:pattFill>
                  </a:tcPr>
                </a:tc>
                <a:tc>
                  <a:txBody>
                    <a:bodyPr/>
                    <a:lstStyle/>
                    <a:p>
                      <a:pPr marL="171450" indent="-171450">
                        <a:spcAft>
                          <a:spcPts val="600"/>
                        </a:spcAft>
                        <a:buFont typeface="Arial" panose="020B0604020202020204" pitchFamily="34" charset="0"/>
                        <a:buChar char="•"/>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pattFill prst="ltUpDiag">
                      <a:fgClr>
                        <a:srgbClr val="868686"/>
                      </a:fgClr>
                      <a:bgClr>
                        <a:schemeClr val="bg1"/>
                      </a:bgClr>
                    </a:pattFill>
                  </a:tcPr>
                </a:tc>
                <a:tc>
                  <a:txBody>
                    <a:bodyPr/>
                    <a:lstStyle/>
                    <a:p>
                      <a:pPr marL="171450" indent="-171450">
                        <a:spcAft>
                          <a:spcPts val="600"/>
                        </a:spcAft>
                        <a:buFont typeface="Arial" panose="020B0604020202020204" pitchFamily="34" charset="0"/>
                        <a:buChar char="•"/>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pattFill prst="ltUpDiag">
                      <a:fgClr>
                        <a:srgbClr val="868686"/>
                      </a:fgClr>
                      <a:bgClr>
                        <a:schemeClr val="bg1"/>
                      </a:bgClr>
                    </a:pattFill>
                  </a:tcPr>
                </a:tc>
                <a:tc>
                  <a:txBody>
                    <a:bodyPr/>
                    <a:lstStyle/>
                    <a:p>
                      <a:pPr marL="171450" indent="-171450">
                        <a:spcAft>
                          <a:spcPts val="600"/>
                        </a:spcAft>
                        <a:buFont typeface="Arial" panose="020B0604020202020204" pitchFamily="34" charset="0"/>
                        <a:buChar char="•"/>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pattFill prst="ltUpDiag">
                      <a:fgClr>
                        <a:srgbClr val="868686"/>
                      </a:fgClr>
                      <a:bgClr>
                        <a:schemeClr val="bg1"/>
                      </a:bgClr>
                    </a:pattFill>
                  </a:tcPr>
                </a:tc>
                <a:tc>
                  <a:txBody>
                    <a:bodyPr/>
                    <a:lstStyle/>
                    <a:p>
                      <a:pPr marL="171450" indent="-171450">
                        <a:spcAft>
                          <a:spcPts val="600"/>
                        </a:spcAft>
                        <a:buFont typeface="Arial" panose="020B0604020202020204" pitchFamily="34" charset="0"/>
                        <a:buChar char="•"/>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pattFill prst="ltUpDiag">
                      <a:fgClr>
                        <a:srgbClr val="868686"/>
                      </a:fgClr>
                      <a:bgClr>
                        <a:schemeClr val="bg1"/>
                      </a:bgClr>
                    </a:pattFill>
                  </a:tcPr>
                </a:tc>
                <a:tc>
                  <a:txBody>
                    <a:bodyPr/>
                    <a:lstStyle/>
                    <a:p>
                      <a:pPr marL="171450" indent="-171450">
                        <a:spcAft>
                          <a:spcPts val="600"/>
                        </a:spcAft>
                        <a:buFont typeface="Arial" panose="020B0604020202020204" pitchFamily="34" charset="0"/>
                        <a:buChar char="•"/>
                      </a:pPr>
                      <a:endParaRPr lang="en-US" sz="1200"/>
                    </a:p>
                  </a:txBody>
                  <a:tcPr>
                    <a:lnL w="12700" cap="flat" cmpd="sng" algn="ctr">
                      <a:solidFill>
                        <a:schemeClr val="tx1">
                          <a:lumMod val="50000"/>
                          <a:lumOff val="50000"/>
                        </a:schemeClr>
                      </a:solidFill>
                      <a:prstDash val="solid"/>
                      <a:round/>
                      <a:headEnd type="none" w="med" len="med"/>
                      <a:tailEnd type="none" w="med" len="med"/>
                    </a:lnL>
                    <a:lnT w="28575" cap="flat" cmpd="sng" algn="ctr">
                      <a:solidFill>
                        <a:schemeClr val="tx1">
                          <a:lumMod val="50000"/>
                          <a:lumOff val="50000"/>
                        </a:schemeClr>
                      </a:solidFill>
                      <a:prstDash val="solid"/>
                      <a:round/>
                      <a:headEnd type="none" w="med" len="med"/>
                      <a:tailEnd type="none" w="med" len="med"/>
                    </a:lnT>
                    <a:lnB w="28575" cap="flat" cmpd="sng" algn="ctr">
                      <a:solidFill>
                        <a:schemeClr val="tx1">
                          <a:lumMod val="50000"/>
                          <a:lumOff val="50000"/>
                        </a:schemeClr>
                      </a:solidFill>
                      <a:prstDash val="solid"/>
                      <a:round/>
                      <a:headEnd type="none" w="med" len="med"/>
                      <a:tailEnd type="none" w="med" len="med"/>
                    </a:lnB>
                    <a:pattFill prst="ltUpDiag">
                      <a:fgClr>
                        <a:srgbClr val="868686"/>
                      </a:fgClr>
                      <a:bgClr>
                        <a:schemeClr val="bg1"/>
                      </a:bgClr>
                    </a:pattFill>
                  </a:tcPr>
                </a:tc>
                <a:extLst>
                  <a:ext uri="{0D108BD9-81ED-4DB2-BD59-A6C34878D82A}">
                    <a16:rowId xmlns:a16="http://schemas.microsoft.com/office/drawing/2014/main" val="1027507013"/>
                  </a:ext>
                </a:extLst>
              </a:tr>
              <a:tr h="816941">
                <a:tc>
                  <a:txBody>
                    <a:bodyPr/>
                    <a:lstStyle/>
                    <a:p>
                      <a:r>
                        <a:rPr lang="en-US" sz="1200" b="1"/>
                        <a:t>SecOps</a:t>
                      </a:r>
                    </a:p>
                  </a:txBody>
                  <a:tcPr>
                    <a:lnL w="12700" cap="flat" cmpd="sng" algn="ctr">
                      <a:solidFill>
                        <a:schemeClr val="bg1">
                          <a:lumMod val="65000"/>
                        </a:schemeClr>
                      </a:solidFill>
                      <a:prstDash val="solid"/>
                      <a:round/>
                      <a:headEnd type="none" w="med" len="med"/>
                      <a:tailEnd type="none" w="med" len="med"/>
                    </a:lnL>
                    <a:lnT w="28575"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en-US" sz="1800" b="1">
                          <a:solidFill>
                            <a:srgbClr val="0A4B8C"/>
                          </a:solidFill>
                        </a:rPr>
                        <a:t>TBD</a:t>
                      </a:r>
                    </a:p>
                  </a:txBody>
                  <a:tcPr anchor="ctr">
                    <a:lnT w="28575"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171450" indent="-171450">
                        <a:spcAft>
                          <a:spcPts val="600"/>
                        </a:spcAft>
                        <a:buFont typeface="Arial" panose="020B0604020202020204" pitchFamily="34" charset="0"/>
                        <a:buChar char="•"/>
                      </a:pPr>
                      <a:r>
                        <a:rPr lang="en-US" sz="1200" b="0"/>
                        <a:t>Zscaler Zero Trust Access</a:t>
                      </a:r>
                    </a:p>
                  </a:txBody>
                  <a:tcPr>
                    <a:lnR w="12700" cap="flat" cmpd="sng" algn="ctr">
                      <a:solidFill>
                        <a:schemeClr val="bg1">
                          <a:lumMod val="65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spcAft>
                          <a:spcPts val="600"/>
                        </a:spcAft>
                      </a:pPr>
                      <a:endParaRPr lang="en-US" sz="1200"/>
                    </a:p>
                  </a:txBody>
                  <a:tcPr>
                    <a:lnL w="12700" cap="flat" cmpd="sng" algn="ctr">
                      <a:solidFill>
                        <a:schemeClr val="bg1">
                          <a:lumMod val="65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solidFill>
                      <a:schemeClr val="bg1"/>
                    </a:solidFill>
                  </a:tcPr>
                </a:tc>
                <a:tc>
                  <a:txBody>
                    <a:bodyPr/>
                    <a:lstStyle/>
                    <a:p>
                      <a:pPr>
                        <a:spcAft>
                          <a:spcPts val="600"/>
                        </a:spcAft>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solidFill>
                      <a:schemeClr val="bg1"/>
                    </a:solidFill>
                  </a:tcPr>
                </a:tc>
                <a:tc>
                  <a:txBody>
                    <a:bodyPr/>
                    <a:lstStyle/>
                    <a:p>
                      <a:pPr>
                        <a:spcAft>
                          <a:spcPts val="600"/>
                        </a:spcAft>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pattFill prst="ltUpDiag">
                      <a:fgClr>
                        <a:srgbClr val="868686"/>
                      </a:fgClr>
                      <a:bgClr>
                        <a:schemeClr val="bg1"/>
                      </a:bgClr>
                    </a:pattFill>
                  </a:tcPr>
                </a:tc>
                <a:tc>
                  <a:txBody>
                    <a:bodyPr/>
                    <a:lstStyle/>
                    <a:p>
                      <a:pPr>
                        <a:spcAft>
                          <a:spcPts val="600"/>
                        </a:spcAft>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solidFill>
                      <a:schemeClr val="bg1"/>
                    </a:solidFill>
                  </a:tcPr>
                </a:tc>
                <a:tc>
                  <a:txBody>
                    <a:bodyPr/>
                    <a:lstStyle/>
                    <a:p>
                      <a:pPr>
                        <a:spcAft>
                          <a:spcPts val="600"/>
                        </a:spcAft>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solidFill>
                      <a:schemeClr val="bg1"/>
                    </a:solidFill>
                  </a:tcPr>
                </a:tc>
                <a:tc>
                  <a:txBody>
                    <a:bodyPr/>
                    <a:lstStyle/>
                    <a:p>
                      <a:pPr>
                        <a:spcAft>
                          <a:spcPts val="600"/>
                        </a:spcAft>
                      </a:pPr>
                      <a:endParaRPr lang="en-US" sz="120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28575" cap="flat" cmpd="sng" algn="ctr">
                      <a:solidFill>
                        <a:schemeClr val="tx1">
                          <a:lumMod val="50000"/>
                          <a:lumOff val="50000"/>
                        </a:schemeClr>
                      </a:solidFill>
                      <a:prstDash val="solid"/>
                      <a:round/>
                      <a:headEnd type="none" w="med" len="med"/>
                      <a:tailEnd type="none" w="med" len="med"/>
                    </a:lnT>
                    <a:pattFill prst="ltUpDiag">
                      <a:fgClr>
                        <a:srgbClr val="868686"/>
                      </a:fgClr>
                      <a:bgClr>
                        <a:schemeClr val="bg1"/>
                      </a:bgClr>
                    </a:pattFill>
                  </a:tcPr>
                </a:tc>
                <a:tc>
                  <a:txBody>
                    <a:bodyPr/>
                    <a:lstStyle/>
                    <a:p>
                      <a:pPr>
                        <a:spcAft>
                          <a:spcPts val="600"/>
                        </a:spcAft>
                      </a:pPr>
                      <a:endParaRPr lang="en-US" sz="1200"/>
                    </a:p>
                  </a:txBody>
                  <a:tcPr>
                    <a:lnL w="12700" cap="flat" cmpd="sng" algn="ctr">
                      <a:solidFill>
                        <a:schemeClr val="tx1">
                          <a:lumMod val="50000"/>
                          <a:lumOff val="50000"/>
                        </a:schemeClr>
                      </a:solidFill>
                      <a:prstDash val="solid"/>
                      <a:round/>
                      <a:headEnd type="none" w="med" len="med"/>
                      <a:tailEnd type="none" w="med" len="med"/>
                    </a:lnL>
                    <a:lnT w="28575" cap="flat" cmpd="sng" algn="ctr">
                      <a:solidFill>
                        <a:schemeClr val="tx1">
                          <a:lumMod val="50000"/>
                          <a:lumOff val="50000"/>
                        </a:schemeClr>
                      </a:solidFill>
                      <a:prstDash val="solid"/>
                      <a:round/>
                      <a:headEnd type="none" w="med" len="med"/>
                      <a:tailEnd type="none" w="med" len="med"/>
                    </a:lnT>
                    <a:pattFill prst="ltUpDiag">
                      <a:fgClr>
                        <a:srgbClr val="868686"/>
                      </a:fgClr>
                      <a:bgClr>
                        <a:schemeClr val="bg1"/>
                      </a:bgClr>
                    </a:pattFill>
                  </a:tcPr>
                </a:tc>
                <a:extLst>
                  <a:ext uri="{0D108BD9-81ED-4DB2-BD59-A6C34878D82A}">
                    <a16:rowId xmlns:a16="http://schemas.microsoft.com/office/drawing/2014/main" val="2646975003"/>
                  </a:ext>
                </a:extLst>
              </a:tr>
            </a:tbl>
          </a:graphicData>
        </a:graphic>
      </p:graphicFrame>
    </p:spTree>
    <p:extLst>
      <p:ext uri="{BB962C8B-B14F-4D97-AF65-F5344CB8AC3E}">
        <p14:creationId xmlns:p14="http://schemas.microsoft.com/office/powerpoint/2010/main" val="204678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385A5E2-A7BE-15C9-3D1F-B1B3A4075102}"/>
            </a:ext>
          </a:extLst>
        </p:cNvPr>
        <p:cNvGrpSpPr/>
        <p:nvPr/>
      </p:nvGrpSpPr>
      <p:grpSpPr>
        <a:xfrm>
          <a:off x="0" y="0"/>
          <a:ext cx="0" cy="0"/>
          <a:chOff x="0" y="0"/>
          <a:chExt cx="0" cy="0"/>
        </a:xfrm>
      </p:grpSpPr>
      <p:sp>
        <p:nvSpPr>
          <p:cNvPr id="14" name="Rectangle: Top Corners Rounded 13">
            <a:extLst>
              <a:ext uri="{FF2B5EF4-FFF2-40B4-BE49-F238E27FC236}">
                <a16:creationId xmlns:a16="http://schemas.microsoft.com/office/drawing/2014/main" id="{039354BB-E389-F9B5-7501-4A5B87474599}"/>
              </a:ext>
            </a:extLst>
          </p:cNvPr>
          <p:cNvSpPr/>
          <p:nvPr/>
        </p:nvSpPr>
        <p:spPr>
          <a:xfrm>
            <a:off x="1063624" y="1600200"/>
            <a:ext cx="10064750" cy="802415"/>
          </a:xfrm>
          <a:prstGeom prst="round2SameRect">
            <a:avLst>
              <a:gd name="adj1" fmla="val 7838"/>
              <a:gd name="adj2" fmla="val 0"/>
            </a:avLst>
          </a:prstGeom>
          <a:gradFill>
            <a:gsLst>
              <a:gs pos="0">
                <a:srgbClr val="0B315E"/>
              </a:gs>
              <a:gs pos="34000">
                <a:srgbClr val="0A4B8C"/>
              </a:gs>
              <a:gs pos="100000">
                <a:srgbClr val="267AC0"/>
              </a:gs>
            </a:gsLst>
            <a:lin ang="0" scaled="1"/>
          </a:gradFill>
          <a:ln w="2767" cap="flat">
            <a:noFill/>
            <a:prstDash val="solid"/>
            <a:miter/>
          </a:ln>
        </p:spPr>
        <p:txBody>
          <a:bodyPr/>
          <a:lstStyle/>
          <a:p>
            <a:pPr defTabSz="457200"/>
            <a:endParaRPr lang="en-US" sz="1500">
              <a:solidFill>
                <a:srgbClr val="3F3F3F"/>
              </a:solidFill>
              <a:latin typeface="CVS Health Sans"/>
            </a:endParaRPr>
          </a:p>
        </p:txBody>
      </p:sp>
      <p:graphicFrame>
        <p:nvGraphicFramePr>
          <p:cNvPr id="5" name="Table 4">
            <a:extLst>
              <a:ext uri="{FF2B5EF4-FFF2-40B4-BE49-F238E27FC236}">
                <a16:creationId xmlns:a16="http://schemas.microsoft.com/office/drawing/2014/main" id="{D05F8BB0-29FC-67C6-F174-C0A6ECD40C81}"/>
              </a:ext>
            </a:extLst>
          </p:cNvPr>
          <p:cNvGraphicFramePr>
            <a:graphicFrameLocks noGrp="1"/>
          </p:cNvGraphicFramePr>
          <p:nvPr>
            <p:extLst>
              <p:ext uri="{D42A27DB-BD31-4B8C-83A1-F6EECF244321}">
                <p14:modId xmlns:p14="http://schemas.microsoft.com/office/powerpoint/2010/main" val="459968866"/>
              </p:ext>
            </p:extLst>
          </p:nvPr>
        </p:nvGraphicFramePr>
        <p:xfrm>
          <a:off x="1063624" y="1734290"/>
          <a:ext cx="10064750" cy="3357538"/>
        </p:xfrm>
        <a:graphic>
          <a:graphicData uri="http://schemas.openxmlformats.org/drawingml/2006/table">
            <a:tbl>
              <a:tblPr firstRow="1" bandRow="1">
                <a:tableStyleId>{5C22544A-7EE6-4342-B048-85BDC9FD1C3A}</a:tableStyleId>
              </a:tblPr>
              <a:tblGrid>
                <a:gridCol w="2560300">
                  <a:extLst>
                    <a:ext uri="{9D8B030D-6E8A-4147-A177-3AD203B41FA5}">
                      <a16:colId xmlns:a16="http://schemas.microsoft.com/office/drawing/2014/main" val="4214240408"/>
                    </a:ext>
                  </a:extLst>
                </a:gridCol>
                <a:gridCol w="1567201">
                  <a:extLst>
                    <a:ext uri="{9D8B030D-6E8A-4147-A177-3AD203B41FA5}">
                      <a16:colId xmlns:a16="http://schemas.microsoft.com/office/drawing/2014/main" val="373496561"/>
                    </a:ext>
                  </a:extLst>
                </a:gridCol>
                <a:gridCol w="5937249">
                  <a:extLst>
                    <a:ext uri="{9D8B030D-6E8A-4147-A177-3AD203B41FA5}">
                      <a16:colId xmlns:a16="http://schemas.microsoft.com/office/drawing/2014/main" val="2186183619"/>
                    </a:ext>
                  </a:extLst>
                </a:gridCol>
              </a:tblGrid>
              <a:tr h="681187">
                <a:tc>
                  <a:txBody>
                    <a:bodyPr/>
                    <a:lstStyle/>
                    <a:p>
                      <a:r>
                        <a:rPr lang="en-US" sz="1300"/>
                        <a:t>Function</a:t>
                      </a:r>
                    </a:p>
                  </a:txBody>
                  <a:tcPr>
                    <a:lnT w="12700" cap="flat" cmpd="sng" algn="ctr">
                      <a:noFill/>
                      <a:prstDash val="solid"/>
                      <a:round/>
                      <a:headEnd type="none" w="med" len="med"/>
                      <a:tailEnd type="none" w="med" len="med"/>
                    </a:lnT>
                    <a:noFill/>
                  </a:tcPr>
                </a:tc>
                <a:tc>
                  <a:txBody>
                    <a:bodyPr/>
                    <a:lstStyle/>
                    <a:p>
                      <a:r>
                        <a:rPr lang="en-US" sz="1300"/>
                        <a:t># of Zero Trust Projects</a:t>
                      </a:r>
                    </a:p>
                  </a:txBody>
                  <a:tcPr>
                    <a:lnT w="12700" cap="flat" cmpd="sng" algn="ctr">
                      <a:noFill/>
                      <a:prstDash val="solid"/>
                      <a:round/>
                      <a:headEnd type="none" w="med" len="med"/>
                      <a:tailEnd type="none" w="med" len="med"/>
                    </a:lnT>
                    <a:noFill/>
                  </a:tcPr>
                </a:tc>
                <a:tc>
                  <a:txBody>
                    <a:bodyPr/>
                    <a:lstStyle/>
                    <a:p>
                      <a:r>
                        <a:rPr lang="en-US" sz="1300"/>
                        <a:t>Projects</a:t>
                      </a:r>
                    </a:p>
                  </a:txBody>
                  <a:tcPr>
                    <a:lnT w="12700" cap="flat" cmpd="sng" algn="ctr">
                      <a:noFill/>
                      <a:prstDash val="solid"/>
                      <a:round/>
                      <a:headEnd type="none" w="med" len="med"/>
                      <a:tailEnd type="none" w="med" len="med"/>
                    </a:lnT>
                    <a:noFill/>
                  </a:tcPr>
                </a:tc>
                <a:extLst>
                  <a:ext uri="{0D108BD9-81ED-4DB2-BD59-A6C34878D82A}">
                    <a16:rowId xmlns:a16="http://schemas.microsoft.com/office/drawing/2014/main" val="2667320817"/>
                  </a:ext>
                </a:extLst>
              </a:tr>
              <a:tr h="1037547">
                <a:tc>
                  <a:txBody>
                    <a:bodyPr/>
                    <a:lstStyle/>
                    <a:p>
                      <a:r>
                        <a:rPr lang="en-US" sz="1200" b="1" err="1"/>
                        <a:t>SecEng</a:t>
                      </a:r>
                      <a:r>
                        <a:rPr lang="en-US" sz="1200" b="1"/>
                        <a:t> – Infrastructure Security</a:t>
                      </a:r>
                    </a:p>
                  </a:txBody>
                  <a:tcPr>
                    <a:solidFill>
                      <a:srgbClr val="F2F2F2"/>
                    </a:solidFill>
                  </a:tcPr>
                </a:tc>
                <a:tc>
                  <a:txBody>
                    <a:bodyPr/>
                    <a:lstStyle/>
                    <a:p>
                      <a:pPr algn="ctr"/>
                      <a:r>
                        <a:rPr lang="en-US" sz="2000" b="1"/>
                        <a:t>5</a:t>
                      </a:r>
                    </a:p>
                  </a:txBody>
                  <a:tcPr anchor="ctr">
                    <a:solidFill>
                      <a:schemeClr val="bg1">
                        <a:lumMod val="95000"/>
                      </a:schemeClr>
                    </a:solidFill>
                  </a:tcPr>
                </a:tc>
                <a:tc>
                  <a:txBody>
                    <a:bodyPr/>
                    <a:lstStyle/>
                    <a:p>
                      <a:pPr marL="171450" indent="-171450">
                        <a:spcAft>
                          <a:spcPts val="600"/>
                        </a:spcAft>
                        <a:buFont typeface="Arial" panose="020B0604020202020204" pitchFamily="34" charset="0"/>
                        <a:buChar char="•"/>
                      </a:pPr>
                      <a:r>
                        <a:rPr lang="en-US" sz="1200"/>
                        <a:t>Firewall Refresh</a:t>
                      </a:r>
                    </a:p>
                    <a:p>
                      <a:pPr marL="171450" indent="-171450">
                        <a:spcAft>
                          <a:spcPts val="600"/>
                        </a:spcAft>
                        <a:buFont typeface="Arial" panose="020B0604020202020204" pitchFamily="34" charset="0"/>
                        <a:buChar char="•"/>
                      </a:pPr>
                      <a:r>
                        <a:rPr lang="en-US" sz="1200"/>
                        <a:t>3</a:t>
                      </a:r>
                      <a:r>
                        <a:rPr lang="en-US" sz="1200" baseline="30000"/>
                        <a:t>rd</a:t>
                      </a:r>
                      <a:r>
                        <a:rPr lang="en-US" sz="1200"/>
                        <a:t> Party Landing Zone</a:t>
                      </a:r>
                    </a:p>
                    <a:p>
                      <a:pPr marL="171450" indent="-171450">
                        <a:spcAft>
                          <a:spcPts val="600"/>
                        </a:spcAft>
                        <a:buFont typeface="Arial" panose="020B0604020202020204" pitchFamily="34" charset="0"/>
                        <a:buChar char="•"/>
                      </a:pPr>
                      <a:r>
                        <a:rPr lang="en-US" sz="1200"/>
                        <a:t>Forescout Network Access Control (NAC) Platform</a:t>
                      </a:r>
                    </a:p>
                    <a:p>
                      <a:pPr marL="171450" indent="-171450">
                        <a:spcAft>
                          <a:spcPts val="600"/>
                        </a:spcAft>
                        <a:buFont typeface="Arial" panose="020B0604020202020204" pitchFamily="34" charset="0"/>
                        <a:buChar char="•"/>
                      </a:pPr>
                      <a:r>
                        <a:rPr lang="en-US" sz="1200"/>
                        <a:t>Network Micro-Segmentation</a:t>
                      </a:r>
                    </a:p>
                    <a:p>
                      <a:pPr marL="171450" indent="-171450">
                        <a:spcAft>
                          <a:spcPts val="600"/>
                        </a:spcAft>
                        <a:buFont typeface="Arial" panose="020B0604020202020204" pitchFamily="34" charset="0"/>
                        <a:buChar char="•"/>
                      </a:pPr>
                      <a:r>
                        <a:rPr lang="en-US" sz="1200"/>
                        <a:t>Data Cetner Egress Security Modernization</a:t>
                      </a:r>
                    </a:p>
                  </a:txBody>
                  <a:tcPr>
                    <a:solidFill>
                      <a:schemeClr val="bg1">
                        <a:lumMod val="95000"/>
                      </a:schemeClr>
                    </a:solidFill>
                  </a:tcPr>
                </a:tc>
                <a:extLst>
                  <a:ext uri="{0D108BD9-81ED-4DB2-BD59-A6C34878D82A}">
                    <a16:rowId xmlns:a16="http://schemas.microsoft.com/office/drawing/2014/main" val="696571249"/>
                  </a:ext>
                </a:extLst>
              </a:tr>
              <a:tr h="847725">
                <a:tc>
                  <a:txBody>
                    <a:bodyPr/>
                    <a:lstStyle/>
                    <a:p>
                      <a:r>
                        <a:rPr lang="en-US" sz="1200" b="1"/>
                        <a:t>SecEng – Data Integrity</a:t>
                      </a:r>
                    </a:p>
                  </a:txBody>
                  <a:tcPr>
                    <a:solidFill>
                      <a:schemeClr val="bg1">
                        <a:lumMod val="95000"/>
                      </a:schemeClr>
                    </a:solidFill>
                  </a:tcPr>
                </a:tc>
                <a:tc>
                  <a:txBody>
                    <a:bodyPr/>
                    <a:lstStyle/>
                    <a:p>
                      <a:pPr algn="ctr"/>
                      <a:r>
                        <a:rPr lang="en-US" sz="2000" b="1"/>
                        <a:t>2</a:t>
                      </a:r>
                    </a:p>
                  </a:txBody>
                  <a:tcPr anchor="ctr">
                    <a:solidFill>
                      <a:schemeClr val="bg1">
                        <a:lumMod val="95000"/>
                      </a:schemeClr>
                    </a:solidFill>
                  </a:tcPr>
                </a:tc>
                <a:tc>
                  <a:txBody>
                    <a:bodyPr/>
                    <a:lstStyle/>
                    <a:p>
                      <a:pPr marL="171450" indent="-171450">
                        <a:spcAft>
                          <a:spcPts val="600"/>
                        </a:spcAft>
                        <a:buFont typeface="Arial" panose="020B0604020202020204" pitchFamily="34" charset="0"/>
                        <a:buChar char="•"/>
                      </a:pPr>
                      <a:r>
                        <a:rPr lang="en-US" sz="1200"/>
                        <a:t>CSP Egress Expansion</a:t>
                      </a:r>
                    </a:p>
                    <a:p>
                      <a:pPr marL="171450" indent="-171450">
                        <a:spcAft>
                          <a:spcPts val="600"/>
                        </a:spcAft>
                        <a:buFont typeface="Arial" panose="020B0604020202020204" pitchFamily="34" charset="0"/>
                        <a:buChar char="•"/>
                      </a:pPr>
                      <a:r>
                        <a:rPr lang="en-US" sz="1200"/>
                        <a:t>Zscaler Zero Trust Access</a:t>
                      </a:r>
                    </a:p>
                  </a:txBody>
                  <a:tcPr>
                    <a:solidFill>
                      <a:schemeClr val="bg1">
                        <a:lumMod val="95000"/>
                      </a:schemeClr>
                    </a:solidFill>
                  </a:tcPr>
                </a:tc>
                <a:extLst>
                  <a:ext uri="{0D108BD9-81ED-4DB2-BD59-A6C34878D82A}">
                    <a16:rowId xmlns:a16="http://schemas.microsoft.com/office/drawing/2014/main" val="1027507013"/>
                  </a:ext>
                </a:extLst>
              </a:tr>
              <a:tr h="517986">
                <a:tc>
                  <a:txBody>
                    <a:bodyPr/>
                    <a:lstStyle/>
                    <a:p>
                      <a:r>
                        <a:rPr lang="en-US" sz="1200" b="1"/>
                        <a:t>SecOps</a:t>
                      </a:r>
                    </a:p>
                  </a:txBody>
                  <a:tcPr>
                    <a:solidFill>
                      <a:schemeClr val="bg1">
                        <a:lumMod val="95000"/>
                      </a:schemeClr>
                    </a:solidFill>
                  </a:tcPr>
                </a:tc>
                <a:tc>
                  <a:txBody>
                    <a:bodyPr/>
                    <a:lstStyle/>
                    <a:p>
                      <a:pPr algn="ctr"/>
                      <a:r>
                        <a:rPr lang="en-US" sz="2000" b="1"/>
                        <a:t>TBD</a:t>
                      </a:r>
                    </a:p>
                  </a:txBody>
                  <a:tcPr anchor="ctr">
                    <a:solidFill>
                      <a:schemeClr val="bg1">
                        <a:lumMod val="95000"/>
                      </a:schemeClr>
                    </a:solidFill>
                  </a:tcPr>
                </a:tc>
                <a:tc>
                  <a:txBody>
                    <a:bodyPr/>
                    <a:lstStyle/>
                    <a:p>
                      <a:pPr>
                        <a:spcAft>
                          <a:spcPts val="600"/>
                        </a:spcAft>
                      </a:pPr>
                      <a:endParaRPr lang="en-US" sz="1200"/>
                    </a:p>
                  </a:txBody>
                  <a:tcPr>
                    <a:solidFill>
                      <a:schemeClr val="bg1">
                        <a:lumMod val="95000"/>
                      </a:schemeClr>
                    </a:solidFill>
                  </a:tcPr>
                </a:tc>
                <a:extLst>
                  <a:ext uri="{0D108BD9-81ED-4DB2-BD59-A6C34878D82A}">
                    <a16:rowId xmlns:a16="http://schemas.microsoft.com/office/drawing/2014/main" val="2646975003"/>
                  </a:ext>
                </a:extLst>
              </a:tr>
            </a:tbl>
          </a:graphicData>
        </a:graphic>
      </p:graphicFrame>
      <p:sp>
        <p:nvSpPr>
          <p:cNvPr id="2" name="Rectangle: Top Corners Rounded 1">
            <a:extLst>
              <a:ext uri="{FF2B5EF4-FFF2-40B4-BE49-F238E27FC236}">
                <a16:creationId xmlns:a16="http://schemas.microsoft.com/office/drawing/2014/main" id="{842CA3EB-9054-0097-FE41-B59593BAF24E}"/>
              </a:ext>
            </a:extLst>
          </p:cNvPr>
          <p:cNvSpPr/>
          <p:nvPr/>
        </p:nvSpPr>
        <p:spPr>
          <a:xfrm>
            <a:off x="1063624" y="2378424"/>
            <a:ext cx="2576559" cy="1366262"/>
          </a:xfrm>
          <a:prstGeom prst="round2SameRect">
            <a:avLst>
              <a:gd name="adj1" fmla="val 7838"/>
              <a:gd name="adj2" fmla="val 0"/>
            </a:avLst>
          </a:prstGeom>
          <a:noFill/>
          <a:ln w="2767" cap="flat">
            <a:noFill/>
            <a:prstDash val="solid"/>
            <a:miter/>
          </a:ln>
        </p:spPr>
        <p:txBody>
          <a:bodyPr/>
          <a:lstStyle/>
          <a:p>
            <a:pPr defTabSz="457200"/>
            <a:endParaRPr lang="en-US" sz="1500">
              <a:solidFill>
                <a:srgbClr val="3F3F3F"/>
              </a:solidFill>
              <a:latin typeface="CVS Health Sans"/>
            </a:endParaRPr>
          </a:p>
        </p:txBody>
      </p:sp>
      <p:sp>
        <p:nvSpPr>
          <p:cNvPr id="12" name="Title 1">
            <a:extLst>
              <a:ext uri="{FF2B5EF4-FFF2-40B4-BE49-F238E27FC236}">
                <a16:creationId xmlns:a16="http://schemas.microsoft.com/office/drawing/2014/main" id="{8B471997-3356-C04B-7A84-53A3E81E8A79}"/>
              </a:ext>
            </a:extLst>
          </p:cNvPr>
          <p:cNvSpPr>
            <a:spLocks noGrp="1"/>
          </p:cNvSpPr>
          <p:nvPr>
            <p:ph type="title"/>
          </p:nvPr>
        </p:nvSpPr>
        <p:spPr>
          <a:xfrm>
            <a:off x="775952" y="838190"/>
            <a:ext cx="5610394" cy="444348"/>
          </a:xfrm>
        </p:spPr>
        <p:txBody>
          <a:bodyPr/>
          <a:lstStyle/>
          <a:p>
            <a:r>
              <a:rPr lang="en-US"/>
              <a:t>Zero Trust Project Inventory</a:t>
            </a:r>
          </a:p>
        </p:txBody>
      </p:sp>
      <p:sp>
        <p:nvSpPr>
          <p:cNvPr id="13" name="Rectangle 12">
            <a:extLst>
              <a:ext uri="{FF2B5EF4-FFF2-40B4-BE49-F238E27FC236}">
                <a16:creationId xmlns:a16="http://schemas.microsoft.com/office/drawing/2014/main" id="{5011C5BA-8A0A-A160-A5C0-46BA227BC50E}"/>
              </a:ext>
            </a:extLst>
          </p:cNvPr>
          <p:cNvSpPr/>
          <p:nvPr/>
        </p:nvSpPr>
        <p:spPr bwMode="gray">
          <a:xfrm>
            <a:off x="-1914524" y="1060364"/>
            <a:ext cx="2076450" cy="4901733"/>
          </a:xfrm>
          <a:prstGeom prst="rect">
            <a:avLst/>
          </a:prstGeom>
          <a:solidFill>
            <a:schemeClr val="tx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a:solidFill>
                  <a:schemeClr val="bg1"/>
                </a:solidFill>
              </a:rPr>
              <a:t>Guidance</a:t>
            </a:r>
          </a:p>
          <a:p>
            <a:pPr marL="285750" indent="-285750">
              <a:spcAft>
                <a:spcPts val="300"/>
              </a:spcAft>
              <a:buFont typeface="Arial" panose="020B0604020202020204" pitchFamily="34" charset="0"/>
              <a:buChar char="•"/>
            </a:pPr>
            <a:r>
              <a:rPr lang="en-US" sz="1200" b="1">
                <a:solidFill>
                  <a:schemeClr val="bg1"/>
                </a:solidFill>
              </a:rPr>
              <a:t>Add the # of Zero Trust Projects per function</a:t>
            </a:r>
          </a:p>
          <a:p>
            <a:pPr marL="285750" indent="-285750">
              <a:spcAft>
                <a:spcPts val="300"/>
              </a:spcAft>
              <a:buFont typeface="Arial" panose="020B0604020202020204" pitchFamily="34" charset="0"/>
              <a:buChar char="•"/>
            </a:pPr>
            <a:r>
              <a:rPr lang="en-US" sz="1200" b="1">
                <a:solidFill>
                  <a:schemeClr val="bg1"/>
                </a:solidFill>
              </a:rPr>
              <a:t>List the ZT projects in your function</a:t>
            </a:r>
          </a:p>
          <a:p>
            <a:pPr marL="285750" indent="-285750">
              <a:spcAft>
                <a:spcPts val="300"/>
              </a:spcAft>
              <a:buFont typeface="Arial" panose="020B0604020202020204" pitchFamily="34" charset="0"/>
              <a:buChar char="•"/>
            </a:pPr>
            <a:endParaRPr lang="en-US" sz="1200">
              <a:solidFill>
                <a:schemeClr val="bg1"/>
              </a:solidFill>
            </a:endParaRPr>
          </a:p>
          <a:p>
            <a:pPr marL="285750" indent="-285750">
              <a:buFont typeface="Arial" panose="020B0604020202020204" pitchFamily="34" charset="0"/>
              <a:buChar char="•"/>
            </a:pPr>
            <a:endParaRPr lang="en-US" sz="1200" b="1">
              <a:solidFill>
                <a:schemeClr val="bg1"/>
              </a:solidFill>
            </a:endParaRPr>
          </a:p>
        </p:txBody>
      </p:sp>
    </p:spTree>
    <p:extLst>
      <p:ext uri="{BB962C8B-B14F-4D97-AF65-F5344CB8AC3E}">
        <p14:creationId xmlns:p14="http://schemas.microsoft.com/office/powerpoint/2010/main" val="2072884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40B87DF-93ED-C170-FCB6-E97BA5A84639}"/>
            </a:ext>
          </a:extLst>
        </p:cNvPr>
        <p:cNvGrpSpPr/>
        <p:nvPr/>
      </p:nvGrpSpPr>
      <p:grpSpPr>
        <a:xfrm>
          <a:off x="0" y="0"/>
          <a:ext cx="0" cy="0"/>
          <a:chOff x="0" y="0"/>
          <a:chExt cx="0" cy="0"/>
        </a:xfrm>
      </p:grpSpPr>
      <p:sp>
        <p:nvSpPr>
          <p:cNvPr id="9" name="Text Placeholder 8">
            <a:extLst>
              <a:ext uri="{FF2B5EF4-FFF2-40B4-BE49-F238E27FC236}">
                <a16:creationId xmlns:a16="http://schemas.microsoft.com/office/drawing/2014/main" id="{992C6AEF-B3FA-A7AF-F7CA-032A11FF4745}"/>
              </a:ext>
            </a:extLst>
          </p:cNvPr>
          <p:cNvSpPr>
            <a:spLocks noGrp="1"/>
          </p:cNvSpPr>
          <p:nvPr>
            <p:ph type="body" sz="quarter" idx="16"/>
          </p:nvPr>
        </p:nvSpPr>
        <p:spPr/>
        <p:txBody>
          <a:bodyPr/>
          <a:lstStyle/>
          <a:p>
            <a:endParaRPr lang="en-US"/>
          </a:p>
        </p:txBody>
      </p:sp>
      <p:sp>
        <p:nvSpPr>
          <p:cNvPr id="3524" name="Rectangle: Top Corners Rounded 3523">
            <a:extLst>
              <a:ext uri="{FF2B5EF4-FFF2-40B4-BE49-F238E27FC236}">
                <a16:creationId xmlns:a16="http://schemas.microsoft.com/office/drawing/2014/main" id="{EECD8EE4-27B0-C641-1DA3-4A6A8B10B66D}"/>
              </a:ext>
            </a:extLst>
          </p:cNvPr>
          <p:cNvSpPr/>
          <p:nvPr/>
        </p:nvSpPr>
        <p:spPr>
          <a:xfrm rot="5400000">
            <a:off x="-527322" y="2537099"/>
            <a:ext cx="4570957" cy="2373312"/>
          </a:xfrm>
          <a:prstGeom prst="round2SameRect">
            <a:avLst>
              <a:gd name="adj1" fmla="val 7838"/>
              <a:gd name="adj2" fmla="val 0"/>
            </a:avLst>
          </a:prstGeom>
          <a:gradFill>
            <a:gsLst>
              <a:gs pos="0">
                <a:srgbClr val="0B315E"/>
              </a:gs>
              <a:gs pos="34000">
                <a:srgbClr val="0A4B8C"/>
              </a:gs>
              <a:gs pos="100000">
                <a:srgbClr val="267AC0"/>
              </a:gs>
            </a:gsLst>
            <a:lin ang="0" scaled="1"/>
          </a:gradFill>
          <a:ln w="2767" cap="flat">
            <a:noFill/>
            <a:prstDash val="solid"/>
            <a:miter/>
          </a:ln>
        </p:spPr>
        <p:txBody>
          <a:bodyPr/>
          <a:lstStyle/>
          <a:p>
            <a:pPr defTabSz="457200"/>
            <a:endParaRPr lang="en-US" sz="1500">
              <a:solidFill>
                <a:srgbClr val="3F3F3F"/>
              </a:solidFill>
              <a:latin typeface="CVS Health Sans"/>
            </a:endParaRPr>
          </a:p>
        </p:txBody>
      </p:sp>
      <p:sp>
        <p:nvSpPr>
          <p:cNvPr id="3532" name="Freeform: Shape 3531">
            <a:extLst>
              <a:ext uri="{FF2B5EF4-FFF2-40B4-BE49-F238E27FC236}">
                <a16:creationId xmlns:a16="http://schemas.microsoft.com/office/drawing/2014/main" id="{C74349D6-388F-9042-C82D-17FDA0DD71D5}"/>
              </a:ext>
            </a:extLst>
          </p:cNvPr>
          <p:cNvSpPr/>
          <p:nvPr/>
        </p:nvSpPr>
        <p:spPr>
          <a:xfrm>
            <a:off x="698218" y="5411378"/>
            <a:ext cx="2131352" cy="8347"/>
          </a:xfrm>
          <a:custGeom>
            <a:avLst/>
            <a:gdLst>
              <a:gd name="csX0" fmla="*/ 1755941 w 1761448"/>
              <a:gd name="csY0" fmla="*/ 8347 h 8347"/>
              <a:gd name="csX1" fmla="*/ 5534 w 1761448"/>
              <a:gd name="csY1" fmla="*/ 8347 h 8347"/>
              <a:gd name="csX2" fmla="*/ 0 w 1761448"/>
              <a:gd name="csY2" fmla="*/ 4174 h 8347"/>
              <a:gd name="csX3" fmla="*/ 5534 w 1761448"/>
              <a:gd name="csY3" fmla="*/ 0 h 8347"/>
              <a:gd name="csX4" fmla="*/ 1755914 w 1761448"/>
              <a:gd name="csY4" fmla="*/ 0 h 8347"/>
              <a:gd name="csX5" fmla="*/ 1761448 w 1761448"/>
              <a:gd name="csY5" fmla="*/ 4174 h 8347"/>
              <a:gd name="csX6" fmla="*/ 1755914 w 1761448"/>
              <a:gd name="csY6" fmla="*/ 8347 h 834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1761448" h="8347">
                <a:moveTo>
                  <a:pt x="1755941" y="8347"/>
                </a:moveTo>
                <a:lnTo>
                  <a:pt x="5534" y="8347"/>
                </a:lnTo>
                <a:cubicBezTo>
                  <a:pt x="2490" y="8347"/>
                  <a:pt x="0" y="6469"/>
                  <a:pt x="0" y="4174"/>
                </a:cubicBezTo>
                <a:cubicBezTo>
                  <a:pt x="0" y="1878"/>
                  <a:pt x="2490" y="0"/>
                  <a:pt x="5534" y="0"/>
                </a:cubicBezTo>
                <a:lnTo>
                  <a:pt x="1755914" y="0"/>
                </a:lnTo>
                <a:cubicBezTo>
                  <a:pt x="1758958" y="0"/>
                  <a:pt x="1761448" y="1878"/>
                  <a:pt x="1761448" y="4174"/>
                </a:cubicBezTo>
                <a:cubicBezTo>
                  <a:pt x="1761448" y="6469"/>
                  <a:pt x="1758958" y="8347"/>
                  <a:pt x="1755914" y="8347"/>
                </a:cubicBezTo>
                <a:close/>
              </a:path>
            </a:pathLst>
          </a:custGeom>
          <a:solidFill>
            <a:schemeClr val="bg1"/>
          </a:solidFill>
          <a:ln w="2767" cap="flat">
            <a:noFill/>
            <a:prstDash val="solid"/>
            <a:miter/>
          </a:ln>
        </p:spPr>
        <p:txBody>
          <a:bodyPr/>
          <a:lstStyle/>
          <a:p>
            <a:pPr defTabSz="457200"/>
            <a:endParaRPr lang="en-US" sz="1500">
              <a:solidFill>
                <a:srgbClr val="3F3F3F"/>
              </a:solidFill>
              <a:latin typeface="CVS Health Sans"/>
            </a:endParaRPr>
          </a:p>
        </p:txBody>
      </p:sp>
      <p:sp>
        <p:nvSpPr>
          <p:cNvPr id="3533" name="Freeform: Shape 3532">
            <a:extLst>
              <a:ext uri="{FF2B5EF4-FFF2-40B4-BE49-F238E27FC236}">
                <a16:creationId xmlns:a16="http://schemas.microsoft.com/office/drawing/2014/main" id="{44DB2F15-21F5-A862-BBDB-9B76A5E0A40E}"/>
              </a:ext>
            </a:extLst>
          </p:cNvPr>
          <p:cNvSpPr/>
          <p:nvPr/>
        </p:nvSpPr>
        <p:spPr>
          <a:xfrm>
            <a:off x="698218" y="4926467"/>
            <a:ext cx="2131352" cy="8347"/>
          </a:xfrm>
          <a:custGeom>
            <a:avLst/>
            <a:gdLst>
              <a:gd name="csX0" fmla="*/ 1755941 w 1761448"/>
              <a:gd name="csY0" fmla="*/ 8347 h 8347"/>
              <a:gd name="csX1" fmla="*/ 5534 w 1761448"/>
              <a:gd name="csY1" fmla="*/ 8347 h 8347"/>
              <a:gd name="csX2" fmla="*/ 0 w 1761448"/>
              <a:gd name="csY2" fmla="*/ 4174 h 8347"/>
              <a:gd name="csX3" fmla="*/ 5534 w 1761448"/>
              <a:gd name="csY3" fmla="*/ 0 h 8347"/>
              <a:gd name="csX4" fmla="*/ 1755914 w 1761448"/>
              <a:gd name="csY4" fmla="*/ 0 h 8347"/>
              <a:gd name="csX5" fmla="*/ 1761448 w 1761448"/>
              <a:gd name="csY5" fmla="*/ 4174 h 8347"/>
              <a:gd name="csX6" fmla="*/ 1755914 w 1761448"/>
              <a:gd name="csY6" fmla="*/ 8347 h 834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1761448" h="8347">
                <a:moveTo>
                  <a:pt x="1755941" y="8347"/>
                </a:moveTo>
                <a:lnTo>
                  <a:pt x="5534" y="8347"/>
                </a:lnTo>
                <a:cubicBezTo>
                  <a:pt x="2490" y="8347"/>
                  <a:pt x="0" y="6469"/>
                  <a:pt x="0" y="4174"/>
                </a:cubicBezTo>
                <a:cubicBezTo>
                  <a:pt x="0" y="1878"/>
                  <a:pt x="2490" y="0"/>
                  <a:pt x="5534" y="0"/>
                </a:cubicBezTo>
                <a:lnTo>
                  <a:pt x="1755914" y="0"/>
                </a:lnTo>
                <a:cubicBezTo>
                  <a:pt x="1758958" y="0"/>
                  <a:pt x="1761448" y="1878"/>
                  <a:pt x="1761448" y="4174"/>
                </a:cubicBezTo>
                <a:cubicBezTo>
                  <a:pt x="1761448" y="6469"/>
                  <a:pt x="1758958" y="8347"/>
                  <a:pt x="1755914" y="8347"/>
                </a:cubicBezTo>
                <a:close/>
              </a:path>
            </a:pathLst>
          </a:custGeom>
          <a:solidFill>
            <a:schemeClr val="bg1"/>
          </a:solidFill>
          <a:ln w="2767" cap="flat">
            <a:noFill/>
            <a:prstDash val="solid"/>
            <a:miter/>
          </a:ln>
        </p:spPr>
        <p:txBody>
          <a:bodyPr/>
          <a:lstStyle/>
          <a:p>
            <a:pPr defTabSz="457200"/>
            <a:endParaRPr lang="en-US" sz="1500">
              <a:solidFill>
                <a:srgbClr val="3F3F3F"/>
              </a:solidFill>
              <a:latin typeface="CVS Health Sans"/>
            </a:endParaRPr>
          </a:p>
        </p:txBody>
      </p:sp>
      <p:sp>
        <p:nvSpPr>
          <p:cNvPr id="3563" name="TextBox 3562">
            <a:extLst>
              <a:ext uri="{FF2B5EF4-FFF2-40B4-BE49-F238E27FC236}">
                <a16:creationId xmlns:a16="http://schemas.microsoft.com/office/drawing/2014/main" id="{1DF04A70-3101-A186-1EE4-B38702B94BF3}"/>
              </a:ext>
            </a:extLst>
          </p:cNvPr>
          <p:cNvSpPr txBox="1"/>
          <p:nvPr/>
        </p:nvSpPr>
        <p:spPr>
          <a:xfrm>
            <a:off x="781524" y="5061372"/>
            <a:ext cx="1953266" cy="184666"/>
          </a:xfrm>
          <a:prstGeom prst="rect">
            <a:avLst/>
          </a:prstGeom>
          <a:noFill/>
        </p:spPr>
        <p:txBody>
          <a:bodyPr wrap="square" lIns="91440" tIns="0" rIns="91440" bIns="0">
            <a:spAutoFit/>
          </a:bodyPr>
          <a:lstStyle/>
          <a:p>
            <a:pPr algn="ctr" defTabSz="457200">
              <a:spcBef>
                <a:spcPts val="600"/>
              </a:spcBef>
            </a:pPr>
            <a:r>
              <a:rPr lang="en-US" sz="1200" b="1">
                <a:solidFill>
                  <a:srgbClr val="FFFFFF"/>
                </a:solidFill>
                <a:latin typeface="CVS Health Sans"/>
              </a:rPr>
              <a:t>SecEng – Data Integrity</a:t>
            </a:r>
          </a:p>
        </p:txBody>
      </p:sp>
      <p:grpSp>
        <p:nvGrpSpPr>
          <p:cNvPr id="3534" name="Group 3533">
            <a:extLst>
              <a:ext uri="{FF2B5EF4-FFF2-40B4-BE49-F238E27FC236}">
                <a16:creationId xmlns:a16="http://schemas.microsoft.com/office/drawing/2014/main" id="{4C3BFA48-514F-9150-27AE-926CC99467DF}"/>
              </a:ext>
            </a:extLst>
          </p:cNvPr>
          <p:cNvGrpSpPr/>
          <p:nvPr/>
        </p:nvGrpSpPr>
        <p:grpSpPr>
          <a:xfrm>
            <a:off x="4808979" y="2182293"/>
            <a:ext cx="6811525" cy="457200"/>
            <a:chOff x="4638882" y="2323415"/>
            <a:chExt cx="7589145" cy="411480"/>
          </a:xfrm>
        </p:grpSpPr>
        <p:sp>
          <p:nvSpPr>
            <p:cNvPr id="3520" name="Rectangle: Rounded Corners 3519">
              <a:extLst>
                <a:ext uri="{FF2B5EF4-FFF2-40B4-BE49-F238E27FC236}">
                  <a16:creationId xmlns:a16="http://schemas.microsoft.com/office/drawing/2014/main" id="{393D2EF5-37D1-C0D7-DC9D-9AA118393BC6}"/>
                </a:ext>
              </a:extLst>
            </p:cNvPr>
            <p:cNvSpPr/>
            <p:nvPr/>
          </p:nvSpPr>
          <p:spPr bwMode="gray">
            <a:xfrm>
              <a:off x="4638882" y="2323415"/>
              <a:ext cx="7589145" cy="411480"/>
            </a:xfrm>
            <a:prstGeom prst="roundRect">
              <a:avLst>
                <a:gd name="adj" fmla="val 1160"/>
              </a:avLst>
            </a:prstGeom>
            <a:solidFill>
              <a:srgbClr val="E9E9E9"/>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522" name="TextBox 3521">
              <a:extLst>
                <a:ext uri="{FF2B5EF4-FFF2-40B4-BE49-F238E27FC236}">
                  <a16:creationId xmlns:a16="http://schemas.microsoft.com/office/drawing/2014/main" id="{3FBE246E-372D-C95A-76F7-0F778C2E059D}"/>
                </a:ext>
              </a:extLst>
            </p:cNvPr>
            <p:cNvSpPr txBox="1"/>
            <p:nvPr/>
          </p:nvSpPr>
          <p:spPr>
            <a:xfrm>
              <a:off x="4975400" y="2406043"/>
              <a:ext cx="7252627" cy="249299"/>
            </a:xfrm>
            <a:prstGeom prst="rect">
              <a:avLst/>
            </a:prstGeom>
            <a:noFill/>
          </p:spPr>
          <p:txBody>
            <a:bodyPr wrap="square" lIns="0" tIns="0" rIns="0" bIns="0">
              <a:spAutoFit/>
            </a:bodyPr>
            <a:lstStyle/>
            <a:p>
              <a:pPr defTabSz="457200">
                <a:spcAft>
                  <a:spcPts val="300"/>
                </a:spcAft>
                <a:buClr>
                  <a:srgbClr val="3F3F3F"/>
                </a:buClr>
                <a:defRPr/>
              </a:pPr>
              <a:r>
                <a:rPr lang="en-US" sz="900">
                  <a:solidFill>
                    <a:srgbClr val="3F3F3F"/>
                  </a:solidFill>
                  <a:latin typeface="CVS Health Sans"/>
                  <a:ea typeface="Calibri"/>
                  <a:cs typeface="Calibri"/>
                </a:rPr>
                <a:t>Modernize firewall infrastructure to ensure high availability support business continuity, maintain audit and PCI compliance. Next Gen Palo Alto Firewalls will safeguard the CVS brand – strengthening Zero Trust perimeter across CVS.</a:t>
              </a:r>
            </a:p>
          </p:txBody>
        </p:sp>
      </p:grpSp>
      <p:grpSp>
        <p:nvGrpSpPr>
          <p:cNvPr id="3536" name="Group 3535">
            <a:extLst>
              <a:ext uri="{FF2B5EF4-FFF2-40B4-BE49-F238E27FC236}">
                <a16:creationId xmlns:a16="http://schemas.microsoft.com/office/drawing/2014/main" id="{57AF70F0-4556-EFF1-7959-26E470BC8F52}"/>
              </a:ext>
            </a:extLst>
          </p:cNvPr>
          <p:cNvGrpSpPr/>
          <p:nvPr/>
        </p:nvGrpSpPr>
        <p:grpSpPr>
          <a:xfrm>
            <a:off x="4808977" y="2672903"/>
            <a:ext cx="6811526" cy="457200"/>
            <a:chOff x="4638881" y="2323415"/>
            <a:chExt cx="7589146" cy="411480"/>
          </a:xfrm>
        </p:grpSpPr>
        <p:sp>
          <p:nvSpPr>
            <p:cNvPr id="3537" name="Rectangle: Rounded Corners 3536">
              <a:extLst>
                <a:ext uri="{FF2B5EF4-FFF2-40B4-BE49-F238E27FC236}">
                  <a16:creationId xmlns:a16="http://schemas.microsoft.com/office/drawing/2014/main" id="{D10532DA-AD8B-6C4B-B13E-35E510CA209C}"/>
                </a:ext>
              </a:extLst>
            </p:cNvPr>
            <p:cNvSpPr/>
            <p:nvPr/>
          </p:nvSpPr>
          <p:spPr bwMode="gray">
            <a:xfrm>
              <a:off x="4638881" y="2323415"/>
              <a:ext cx="7589145" cy="411480"/>
            </a:xfrm>
            <a:prstGeom prst="roundRect">
              <a:avLst>
                <a:gd name="adj" fmla="val 1160"/>
              </a:avLst>
            </a:prstGeom>
            <a:solidFill>
              <a:srgbClr val="E9E9E9"/>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538" name="TextBox 3537">
              <a:extLst>
                <a:ext uri="{FF2B5EF4-FFF2-40B4-BE49-F238E27FC236}">
                  <a16:creationId xmlns:a16="http://schemas.microsoft.com/office/drawing/2014/main" id="{D8EE3E73-AB31-1085-D694-70CBB764B142}"/>
                </a:ext>
              </a:extLst>
            </p:cNvPr>
            <p:cNvSpPr txBox="1"/>
            <p:nvPr/>
          </p:nvSpPr>
          <p:spPr>
            <a:xfrm>
              <a:off x="4975400" y="2399315"/>
              <a:ext cx="7252627" cy="249299"/>
            </a:xfrm>
            <a:prstGeom prst="rect">
              <a:avLst/>
            </a:prstGeom>
            <a:noFill/>
          </p:spPr>
          <p:txBody>
            <a:bodyPr wrap="square" lIns="0" tIns="0" rIns="0" bIns="0">
              <a:spAutoFit/>
            </a:bodyPr>
            <a:lstStyle/>
            <a:p>
              <a:pPr defTabSz="457200">
                <a:spcAft>
                  <a:spcPts val="300"/>
                </a:spcAft>
                <a:buClr>
                  <a:srgbClr val="3F3F3F"/>
                </a:buClr>
                <a:defRPr/>
              </a:pPr>
              <a:r>
                <a:rPr lang="en-US" sz="900">
                  <a:solidFill>
                    <a:srgbClr val="3F3F3F"/>
                  </a:solidFill>
                  <a:latin typeface="CVS Health Sans"/>
                  <a:ea typeface="Calibri"/>
                  <a:cs typeface="Calibri"/>
                </a:rPr>
                <a:t>Design, build and implement  a centralized landing platform for all external parties. This will accomplish isolation, security, and compliance. Deliver a dashboard for simple third-party access and enforce Zero Trust principles. </a:t>
              </a:r>
            </a:p>
          </p:txBody>
        </p:sp>
      </p:grpSp>
      <p:grpSp>
        <p:nvGrpSpPr>
          <p:cNvPr id="3540" name="Group 3539">
            <a:extLst>
              <a:ext uri="{FF2B5EF4-FFF2-40B4-BE49-F238E27FC236}">
                <a16:creationId xmlns:a16="http://schemas.microsoft.com/office/drawing/2014/main" id="{23471C0D-5B6F-1B65-11C5-15E81E0BF4E5}"/>
              </a:ext>
            </a:extLst>
          </p:cNvPr>
          <p:cNvGrpSpPr/>
          <p:nvPr/>
        </p:nvGrpSpPr>
        <p:grpSpPr>
          <a:xfrm>
            <a:off x="4808977" y="3163513"/>
            <a:ext cx="6811526" cy="457200"/>
            <a:chOff x="4638881" y="2323415"/>
            <a:chExt cx="7589146" cy="411480"/>
          </a:xfrm>
        </p:grpSpPr>
        <p:sp>
          <p:nvSpPr>
            <p:cNvPr id="3541" name="Rectangle: Rounded Corners 3540">
              <a:extLst>
                <a:ext uri="{FF2B5EF4-FFF2-40B4-BE49-F238E27FC236}">
                  <a16:creationId xmlns:a16="http://schemas.microsoft.com/office/drawing/2014/main" id="{54165775-ACCC-03BF-64D2-925A08FB7C5E}"/>
                </a:ext>
              </a:extLst>
            </p:cNvPr>
            <p:cNvSpPr/>
            <p:nvPr/>
          </p:nvSpPr>
          <p:spPr bwMode="gray">
            <a:xfrm>
              <a:off x="4638881" y="2323415"/>
              <a:ext cx="7589145" cy="411480"/>
            </a:xfrm>
            <a:prstGeom prst="roundRect">
              <a:avLst>
                <a:gd name="adj" fmla="val 1160"/>
              </a:avLst>
            </a:prstGeom>
            <a:solidFill>
              <a:srgbClr val="E9E9E9"/>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542" name="TextBox 3541">
              <a:extLst>
                <a:ext uri="{FF2B5EF4-FFF2-40B4-BE49-F238E27FC236}">
                  <a16:creationId xmlns:a16="http://schemas.microsoft.com/office/drawing/2014/main" id="{310A604D-B83C-B69D-6141-23C5C268A644}"/>
                </a:ext>
              </a:extLst>
            </p:cNvPr>
            <p:cNvSpPr txBox="1"/>
            <p:nvPr/>
          </p:nvSpPr>
          <p:spPr>
            <a:xfrm>
              <a:off x="4975400" y="2460799"/>
              <a:ext cx="7252627" cy="124649"/>
            </a:xfrm>
            <a:prstGeom prst="rect">
              <a:avLst/>
            </a:prstGeom>
            <a:noFill/>
          </p:spPr>
          <p:txBody>
            <a:bodyPr wrap="square" lIns="0" tIns="0" rIns="0" bIns="0">
              <a:spAutoFit/>
            </a:bodyPr>
            <a:lstStyle/>
            <a:p>
              <a:pPr defTabSz="457200">
                <a:spcAft>
                  <a:spcPts val="300"/>
                </a:spcAft>
                <a:buClr>
                  <a:srgbClr val="3F3F3F"/>
                </a:buClr>
                <a:defRPr/>
              </a:pPr>
              <a:r>
                <a:rPr lang="en-US" sz="900">
                  <a:solidFill>
                    <a:srgbClr val="3F3F3F"/>
                  </a:solidFill>
                  <a:latin typeface="CVS Health Sans"/>
                  <a:ea typeface="Calibri"/>
                  <a:cs typeface="Calibri"/>
                </a:rPr>
                <a:t>Enhance Forescout Network Access Control (NAC) platform to improve network visibility and reduce cyber threats.</a:t>
              </a:r>
            </a:p>
          </p:txBody>
        </p:sp>
      </p:grpSp>
      <p:grpSp>
        <p:nvGrpSpPr>
          <p:cNvPr id="3548" name="Group 3547">
            <a:extLst>
              <a:ext uri="{FF2B5EF4-FFF2-40B4-BE49-F238E27FC236}">
                <a16:creationId xmlns:a16="http://schemas.microsoft.com/office/drawing/2014/main" id="{002C5458-39E8-73C1-7A37-6871B153E737}"/>
              </a:ext>
            </a:extLst>
          </p:cNvPr>
          <p:cNvGrpSpPr/>
          <p:nvPr/>
        </p:nvGrpSpPr>
        <p:grpSpPr>
          <a:xfrm>
            <a:off x="4808978" y="3656456"/>
            <a:ext cx="6811524" cy="457200"/>
            <a:chOff x="4638883" y="2323415"/>
            <a:chExt cx="7589144" cy="411480"/>
          </a:xfrm>
        </p:grpSpPr>
        <p:sp>
          <p:nvSpPr>
            <p:cNvPr id="3549" name="Rectangle: Rounded Corners 3548">
              <a:extLst>
                <a:ext uri="{FF2B5EF4-FFF2-40B4-BE49-F238E27FC236}">
                  <a16:creationId xmlns:a16="http://schemas.microsoft.com/office/drawing/2014/main" id="{AE0C192E-CACF-2DAE-B53C-E4491D75BBF0}"/>
                </a:ext>
              </a:extLst>
            </p:cNvPr>
            <p:cNvSpPr/>
            <p:nvPr/>
          </p:nvSpPr>
          <p:spPr bwMode="gray">
            <a:xfrm>
              <a:off x="4638883" y="2323415"/>
              <a:ext cx="7589144" cy="411480"/>
            </a:xfrm>
            <a:prstGeom prst="roundRect">
              <a:avLst>
                <a:gd name="adj" fmla="val 1160"/>
              </a:avLst>
            </a:prstGeom>
            <a:solidFill>
              <a:srgbClr val="E9E9E9"/>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550" name="TextBox 3549">
              <a:extLst>
                <a:ext uri="{FF2B5EF4-FFF2-40B4-BE49-F238E27FC236}">
                  <a16:creationId xmlns:a16="http://schemas.microsoft.com/office/drawing/2014/main" id="{B2A57B3C-050D-97A0-25A7-F8CCBB0717DA}"/>
                </a:ext>
              </a:extLst>
            </p:cNvPr>
            <p:cNvSpPr txBox="1"/>
            <p:nvPr/>
          </p:nvSpPr>
          <p:spPr>
            <a:xfrm>
              <a:off x="4975400" y="2392448"/>
              <a:ext cx="7252627" cy="249299"/>
            </a:xfrm>
            <a:prstGeom prst="rect">
              <a:avLst/>
            </a:prstGeom>
            <a:noFill/>
          </p:spPr>
          <p:txBody>
            <a:bodyPr wrap="square" lIns="0" tIns="0" rIns="0" bIns="0">
              <a:spAutoFit/>
            </a:bodyPr>
            <a:lstStyle/>
            <a:p>
              <a:pPr defTabSz="457200">
                <a:spcAft>
                  <a:spcPts val="300"/>
                </a:spcAft>
                <a:buClr>
                  <a:srgbClr val="3F3F3F"/>
                </a:buClr>
                <a:defRPr/>
              </a:pPr>
              <a:r>
                <a:rPr lang="en-US" sz="900">
                  <a:solidFill>
                    <a:srgbClr val="3F3F3F"/>
                  </a:solidFill>
                  <a:latin typeface="CVS Health Sans"/>
                  <a:ea typeface="Calibri"/>
                  <a:cs typeface="Calibri"/>
                </a:rPr>
                <a:t>Micro-Segmentation Implementation Project aims to enhance the security posture of our organization's network infrastructure by deploying a micro-segmentation strategy. </a:t>
              </a:r>
            </a:p>
          </p:txBody>
        </p:sp>
      </p:grpSp>
      <p:grpSp>
        <p:nvGrpSpPr>
          <p:cNvPr id="3552" name="Group 3551">
            <a:extLst>
              <a:ext uri="{FF2B5EF4-FFF2-40B4-BE49-F238E27FC236}">
                <a16:creationId xmlns:a16="http://schemas.microsoft.com/office/drawing/2014/main" id="{DA818519-1392-7349-8ECC-04E282B35381}"/>
              </a:ext>
            </a:extLst>
          </p:cNvPr>
          <p:cNvGrpSpPr/>
          <p:nvPr/>
        </p:nvGrpSpPr>
        <p:grpSpPr>
          <a:xfrm>
            <a:off x="4808978" y="4147066"/>
            <a:ext cx="6811524" cy="457200"/>
            <a:chOff x="4638883" y="2323415"/>
            <a:chExt cx="7589144" cy="411480"/>
          </a:xfrm>
        </p:grpSpPr>
        <p:sp>
          <p:nvSpPr>
            <p:cNvPr id="3553" name="Rectangle: Rounded Corners 3552">
              <a:extLst>
                <a:ext uri="{FF2B5EF4-FFF2-40B4-BE49-F238E27FC236}">
                  <a16:creationId xmlns:a16="http://schemas.microsoft.com/office/drawing/2014/main" id="{968523F1-56E3-7EFD-48D3-6C3E4597FCA5}"/>
                </a:ext>
              </a:extLst>
            </p:cNvPr>
            <p:cNvSpPr/>
            <p:nvPr/>
          </p:nvSpPr>
          <p:spPr bwMode="gray">
            <a:xfrm>
              <a:off x="4638883" y="2323415"/>
              <a:ext cx="7589143" cy="411480"/>
            </a:xfrm>
            <a:prstGeom prst="roundRect">
              <a:avLst>
                <a:gd name="adj" fmla="val 1160"/>
              </a:avLst>
            </a:prstGeom>
            <a:solidFill>
              <a:srgbClr val="E9E9E9"/>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554" name="TextBox 3553">
              <a:extLst>
                <a:ext uri="{FF2B5EF4-FFF2-40B4-BE49-F238E27FC236}">
                  <a16:creationId xmlns:a16="http://schemas.microsoft.com/office/drawing/2014/main" id="{02A183E5-5079-F88B-195D-97E042F9959C}"/>
                </a:ext>
              </a:extLst>
            </p:cNvPr>
            <p:cNvSpPr txBox="1"/>
            <p:nvPr/>
          </p:nvSpPr>
          <p:spPr>
            <a:xfrm>
              <a:off x="4975400" y="2389611"/>
              <a:ext cx="7252627" cy="249299"/>
            </a:xfrm>
            <a:prstGeom prst="rect">
              <a:avLst/>
            </a:prstGeom>
            <a:noFill/>
          </p:spPr>
          <p:txBody>
            <a:bodyPr wrap="square" lIns="0" tIns="0" rIns="0" bIns="0">
              <a:spAutoFit/>
            </a:bodyPr>
            <a:lstStyle/>
            <a:p>
              <a:pPr defTabSz="457200">
                <a:spcAft>
                  <a:spcPts val="300"/>
                </a:spcAft>
                <a:buClr>
                  <a:srgbClr val="3F3F3F"/>
                </a:buClr>
                <a:defRPr/>
              </a:pPr>
              <a:r>
                <a:rPr lang="en-US" sz="900">
                  <a:solidFill>
                    <a:srgbClr val="3F3F3F"/>
                  </a:solidFill>
                  <a:latin typeface="CVS Health Sans"/>
                  <a:ea typeface="Calibri"/>
                  <a:cs typeface="Calibri"/>
                </a:rPr>
                <a:t>Centralized and modernize proxy and DLP controls for DC Egress. Zscaler deployed for CSP Egress in 2025, using Zscaler for DC egress will provide consistent data protection controls for DC egress. </a:t>
              </a:r>
            </a:p>
          </p:txBody>
        </p:sp>
      </p:grpSp>
      <p:grpSp>
        <p:nvGrpSpPr>
          <p:cNvPr id="3556" name="Group 3555">
            <a:extLst>
              <a:ext uri="{FF2B5EF4-FFF2-40B4-BE49-F238E27FC236}">
                <a16:creationId xmlns:a16="http://schemas.microsoft.com/office/drawing/2014/main" id="{3FE55208-A988-6B00-2B7A-9E6153C843C6}"/>
              </a:ext>
            </a:extLst>
          </p:cNvPr>
          <p:cNvGrpSpPr/>
          <p:nvPr/>
        </p:nvGrpSpPr>
        <p:grpSpPr>
          <a:xfrm>
            <a:off x="4808980" y="4930643"/>
            <a:ext cx="6811522" cy="457200"/>
            <a:chOff x="5028485" y="2323415"/>
            <a:chExt cx="7199542" cy="411480"/>
          </a:xfrm>
        </p:grpSpPr>
        <p:sp>
          <p:nvSpPr>
            <p:cNvPr id="3557" name="Rectangle: Rounded Corners 3556">
              <a:extLst>
                <a:ext uri="{FF2B5EF4-FFF2-40B4-BE49-F238E27FC236}">
                  <a16:creationId xmlns:a16="http://schemas.microsoft.com/office/drawing/2014/main" id="{16C00CF6-65C0-E00A-B113-7F5E31D742C4}"/>
                </a:ext>
              </a:extLst>
            </p:cNvPr>
            <p:cNvSpPr/>
            <p:nvPr/>
          </p:nvSpPr>
          <p:spPr bwMode="gray">
            <a:xfrm>
              <a:off x="5028485" y="2323415"/>
              <a:ext cx="7199542" cy="411480"/>
            </a:xfrm>
            <a:prstGeom prst="roundRect">
              <a:avLst>
                <a:gd name="adj" fmla="val 1160"/>
              </a:avLst>
            </a:prstGeom>
            <a:solidFill>
              <a:srgbClr val="E9E9E9"/>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063" fontAlgn="ctr"/>
              <a:endParaRPr lang="en-US" sz="1000" b="1" kern="1500">
                <a:solidFill>
                  <a:srgbClr val="3F3F3F"/>
                </a:solidFill>
                <a:latin typeface="CVS Health Sans"/>
              </a:endParaRPr>
            </a:p>
          </p:txBody>
        </p:sp>
        <p:sp>
          <p:nvSpPr>
            <p:cNvPr id="3558" name="TextBox 3557">
              <a:extLst>
                <a:ext uri="{FF2B5EF4-FFF2-40B4-BE49-F238E27FC236}">
                  <a16:creationId xmlns:a16="http://schemas.microsoft.com/office/drawing/2014/main" id="{2BDF7633-5ED1-7809-9D9D-7B42A50880A7}"/>
                </a:ext>
              </a:extLst>
            </p:cNvPr>
            <p:cNvSpPr txBox="1"/>
            <p:nvPr/>
          </p:nvSpPr>
          <p:spPr>
            <a:xfrm>
              <a:off x="5347724" y="2392437"/>
              <a:ext cx="6880302" cy="249299"/>
            </a:xfrm>
            <a:prstGeom prst="rect">
              <a:avLst/>
            </a:prstGeom>
            <a:noFill/>
          </p:spPr>
          <p:txBody>
            <a:bodyPr wrap="square" lIns="0" tIns="0" rIns="0" bIns="0">
              <a:spAutoFit/>
            </a:bodyPr>
            <a:lstStyle/>
            <a:p>
              <a:pPr defTabSz="457200" fontAlgn="ctr">
                <a:spcAft>
                  <a:spcPts val="300"/>
                </a:spcAft>
                <a:buClr>
                  <a:srgbClr val="3F3F3F"/>
                </a:buClr>
                <a:defRPr/>
              </a:pPr>
              <a:r>
                <a:rPr lang="en-US" sz="900">
                  <a:solidFill>
                    <a:srgbClr val="3F3F3F"/>
                  </a:solidFill>
                  <a:latin typeface="CVS Health Sans"/>
                  <a:ea typeface="Calibri"/>
                  <a:cs typeface="Calibri"/>
                </a:rPr>
                <a:t>Advance cloud security posture for remaining Non-Prod and Prod CSP subscriptions through egress routing cutover</a:t>
              </a:r>
              <a:br>
                <a:rPr lang="en-US" sz="900">
                  <a:solidFill>
                    <a:srgbClr val="3F3F3F"/>
                  </a:solidFill>
                  <a:latin typeface="CVS Health Sans"/>
                  <a:ea typeface="Calibri"/>
                  <a:cs typeface="Calibri"/>
                </a:rPr>
              </a:br>
              <a:r>
                <a:rPr lang="en-US" sz="900">
                  <a:solidFill>
                    <a:srgbClr val="3F3F3F"/>
                  </a:solidFill>
                  <a:latin typeface="CVS Health Sans"/>
                  <a:ea typeface="Calibri"/>
                  <a:cs typeface="Calibri"/>
                </a:rPr>
                <a:t>to Zscaler.</a:t>
              </a:r>
            </a:p>
          </p:txBody>
        </p:sp>
      </p:grpSp>
      <p:grpSp>
        <p:nvGrpSpPr>
          <p:cNvPr id="3560" name="Group 3559">
            <a:extLst>
              <a:ext uri="{FF2B5EF4-FFF2-40B4-BE49-F238E27FC236}">
                <a16:creationId xmlns:a16="http://schemas.microsoft.com/office/drawing/2014/main" id="{A2951E57-E8B7-B625-C9B7-7DD97BFD4AFA}"/>
              </a:ext>
            </a:extLst>
          </p:cNvPr>
          <p:cNvGrpSpPr/>
          <p:nvPr/>
        </p:nvGrpSpPr>
        <p:grpSpPr>
          <a:xfrm>
            <a:off x="4808980" y="5421253"/>
            <a:ext cx="6811522" cy="457200"/>
            <a:chOff x="5028485" y="2323415"/>
            <a:chExt cx="7199542" cy="411480"/>
          </a:xfrm>
        </p:grpSpPr>
        <p:sp>
          <p:nvSpPr>
            <p:cNvPr id="3561" name="Rectangle: Rounded Corners 3560">
              <a:extLst>
                <a:ext uri="{FF2B5EF4-FFF2-40B4-BE49-F238E27FC236}">
                  <a16:creationId xmlns:a16="http://schemas.microsoft.com/office/drawing/2014/main" id="{619A6485-C906-1FCD-BA50-B1B3CD820E38}"/>
                </a:ext>
              </a:extLst>
            </p:cNvPr>
            <p:cNvSpPr/>
            <p:nvPr/>
          </p:nvSpPr>
          <p:spPr bwMode="gray">
            <a:xfrm>
              <a:off x="5028485" y="2323415"/>
              <a:ext cx="7199542" cy="411480"/>
            </a:xfrm>
            <a:prstGeom prst="roundRect">
              <a:avLst>
                <a:gd name="adj" fmla="val 1160"/>
              </a:avLst>
            </a:prstGeom>
            <a:solidFill>
              <a:srgbClr val="E9E9E9"/>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063" fontAlgn="ctr"/>
              <a:endParaRPr lang="en-US" sz="1000" b="1" kern="1500">
                <a:solidFill>
                  <a:srgbClr val="3F3F3F"/>
                </a:solidFill>
                <a:latin typeface="CVS Health Sans"/>
              </a:endParaRPr>
            </a:p>
          </p:txBody>
        </p:sp>
        <p:sp>
          <p:nvSpPr>
            <p:cNvPr id="3562" name="TextBox 3561">
              <a:extLst>
                <a:ext uri="{FF2B5EF4-FFF2-40B4-BE49-F238E27FC236}">
                  <a16:creationId xmlns:a16="http://schemas.microsoft.com/office/drawing/2014/main" id="{6888BE2D-406C-4CA0-5881-A307A642F660}"/>
                </a:ext>
              </a:extLst>
            </p:cNvPr>
            <p:cNvSpPr txBox="1"/>
            <p:nvPr/>
          </p:nvSpPr>
          <p:spPr>
            <a:xfrm>
              <a:off x="5229437" y="2390656"/>
              <a:ext cx="6998590" cy="110800"/>
            </a:xfrm>
            <a:prstGeom prst="rect">
              <a:avLst/>
            </a:prstGeom>
            <a:noFill/>
          </p:spPr>
          <p:txBody>
            <a:bodyPr wrap="square" lIns="91440" tIns="0" rIns="91440" bIns="0">
              <a:spAutoFit/>
            </a:bodyPr>
            <a:lstStyle/>
            <a:p>
              <a:pPr defTabSz="457200">
                <a:spcAft>
                  <a:spcPts val="300"/>
                </a:spcAft>
                <a:buClr>
                  <a:srgbClr val="3F3F3F"/>
                </a:buClr>
                <a:defRPr/>
              </a:pPr>
              <a:endParaRPr lang="en-US" sz="800">
                <a:solidFill>
                  <a:srgbClr val="3F3F3F"/>
                </a:solidFill>
                <a:latin typeface="CVS Health Sans"/>
                <a:ea typeface="Calibri"/>
                <a:cs typeface="Calibri"/>
              </a:endParaRPr>
            </a:p>
          </p:txBody>
        </p:sp>
      </p:grpSp>
      <p:sp>
        <p:nvSpPr>
          <p:cNvPr id="3521" name="Rectangle: Rounded Corners 3520">
            <a:extLst>
              <a:ext uri="{FF2B5EF4-FFF2-40B4-BE49-F238E27FC236}">
                <a16:creationId xmlns:a16="http://schemas.microsoft.com/office/drawing/2014/main" id="{9E5CD04E-E72A-AE57-50E8-8E42F783B70D}"/>
              </a:ext>
            </a:extLst>
          </p:cNvPr>
          <p:cNvSpPr/>
          <p:nvPr/>
        </p:nvSpPr>
        <p:spPr bwMode="gray">
          <a:xfrm>
            <a:off x="2995271" y="2182284"/>
            <a:ext cx="2003829" cy="457200"/>
          </a:xfrm>
          <a:prstGeom prst="homePlate">
            <a:avLst>
              <a:gd name="adj" fmla="val 35417"/>
            </a:avLst>
          </a:prstGeom>
          <a:solidFill>
            <a:srgbClr val="C0C0C0"/>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r>
              <a:rPr lang="en-US" sz="1000" b="1" kern="1500">
                <a:solidFill>
                  <a:srgbClr val="3F3F3F"/>
                </a:solidFill>
                <a:latin typeface="CVS Health Sans"/>
              </a:rPr>
              <a:t>Firewall Refresh</a:t>
            </a:r>
          </a:p>
        </p:txBody>
      </p:sp>
      <p:sp>
        <p:nvSpPr>
          <p:cNvPr id="3535" name="Rectangle: Rounded Corners 3534">
            <a:extLst>
              <a:ext uri="{FF2B5EF4-FFF2-40B4-BE49-F238E27FC236}">
                <a16:creationId xmlns:a16="http://schemas.microsoft.com/office/drawing/2014/main" id="{940527C3-26EE-3E75-21DA-71C6C310AAA4}"/>
              </a:ext>
            </a:extLst>
          </p:cNvPr>
          <p:cNvSpPr/>
          <p:nvPr/>
        </p:nvSpPr>
        <p:spPr bwMode="gray">
          <a:xfrm>
            <a:off x="2995271" y="2672895"/>
            <a:ext cx="2003829" cy="457200"/>
          </a:xfrm>
          <a:prstGeom prst="homePlate">
            <a:avLst>
              <a:gd name="adj" fmla="val 35417"/>
            </a:avLst>
          </a:prstGeom>
          <a:solidFill>
            <a:srgbClr val="C0C0C0"/>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3rd Party Landing Zone</a:t>
            </a:r>
          </a:p>
        </p:txBody>
      </p:sp>
      <p:sp>
        <p:nvSpPr>
          <p:cNvPr id="3539" name="Rectangle: Rounded Corners 3538">
            <a:extLst>
              <a:ext uri="{FF2B5EF4-FFF2-40B4-BE49-F238E27FC236}">
                <a16:creationId xmlns:a16="http://schemas.microsoft.com/office/drawing/2014/main" id="{1027834E-5A1B-AB4C-48F6-D016CF83A2C5}"/>
              </a:ext>
            </a:extLst>
          </p:cNvPr>
          <p:cNvSpPr/>
          <p:nvPr/>
        </p:nvSpPr>
        <p:spPr bwMode="gray">
          <a:xfrm>
            <a:off x="2995271" y="3163506"/>
            <a:ext cx="2003829" cy="457200"/>
          </a:xfrm>
          <a:prstGeom prst="homePlate">
            <a:avLst>
              <a:gd name="adj" fmla="val 36111"/>
            </a:avLst>
          </a:prstGeom>
          <a:solidFill>
            <a:srgbClr val="C0C0C0"/>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Forescout Network Access</a:t>
            </a:r>
            <a:br>
              <a:rPr lang="en-US" sz="1000" b="1" kern="1500">
                <a:solidFill>
                  <a:srgbClr val="3F3F3F"/>
                </a:solidFill>
                <a:latin typeface="CVS Health Sans"/>
              </a:rPr>
            </a:br>
            <a:r>
              <a:rPr lang="en-US" sz="1000" b="1" kern="1500">
                <a:solidFill>
                  <a:srgbClr val="3F3F3F"/>
                </a:solidFill>
                <a:latin typeface="CVS Health Sans"/>
              </a:rPr>
              <a:t>Control (NAC) Platform</a:t>
            </a:r>
          </a:p>
        </p:txBody>
      </p:sp>
      <p:sp>
        <p:nvSpPr>
          <p:cNvPr id="3547" name="Rectangle: Rounded Corners 3546">
            <a:extLst>
              <a:ext uri="{FF2B5EF4-FFF2-40B4-BE49-F238E27FC236}">
                <a16:creationId xmlns:a16="http://schemas.microsoft.com/office/drawing/2014/main" id="{A60461ED-0BB5-1F34-F020-4249CB0B1367}"/>
              </a:ext>
            </a:extLst>
          </p:cNvPr>
          <p:cNvSpPr/>
          <p:nvPr/>
        </p:nvSpPr>
        <p:spPr bwMode="gray">
          <a:xfrm>
            <a:off x="2995271" y="3656451"/>
            <a:ext cx="2003829" cy="457200"/>
          </a:xfrm>
          <a:prstGeom prst="homePlate">
            <a:avLst>
              <a:gd name="adj" fmla="val 36806"/>
            </a:avLst>
          </a:prstGeom>
          <a:solidFill>
            <a:srgbClr val="C0C0C0"/>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Network Micro-Segmentation</a:t>
            </a:r>
          </a:p>
        </p:txBody>
      </p:sp>
      <p:sp>
        <p:nvSpPr>
          <p:cNvPr id="3551" name="Rectangle: Rounded Corners 3550">
            <a:extLst>
              <a:ext uri="{FF2B5EF4-FFF2-40B4-BE49-F238E27FC236}">
                <a16:creationId xmlns:a16="http://schemas.microsoft.com/office/drawing/2014/main" id="{762FD486-0842-CB1F-F51B-A12036519B55}"/>
              </a:ext>
            </a:extLst>
          </p:cNvPr>
          <p:cNvSpPr/>
          <p:nvPr/>
        </p:nvSpPr>
        <p:spPr bwMode="gray">
          <a:xfrm>
            <a:off x="2995271" y="4147062"/>
            <a:ext cx="2003829" cy="457200"/>
          </a:xfrm>
          <a:prstGeom prst="homePlate">
            <a:avLst>
              <a:gd name="adj" fmla="val 37500"/>
            </a:avLst>
          </a:prstGeom>
          <a:solidFill>
            <a:srgbClr val="C0C0C0"/>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Data Center Egress</a:t>
            </a:r>
            <a:br>
              <a:rPr lang="en-US" sz="1000" b="1" kern="1500">
                <a:solidFill>
                  <a:srgbClr val="3F3F3F"/>
                </a:solidFill>
                <a:latin typeface="CVS Health Sans"/>
              </a:rPr>
            </a:br>
            <a:r>
              <a:rPr lang="en-US" sz="1000" b="1" kern="1500">
                <a:solidFill>
                  <a:srgbClr val="3F3F3F"/>
                </a:solidFill>
                <a:latin typeface="CVS Health Sans"/>
              </a:rPr>
              <a:t>Security Modernization</a:t>
            </a:r>
          </a:p>
        </p:txBody>
      </p:sp>
      <p:sp>
        <p:nvSpPr>
          <p:cNvPr id="3555" name="Arrow: Pentagon 3554">
            <a:extLst>
              <a:ext uri="{FF2B5EF4-FFF2-40B4-BE49-F238E27FC236}">
                <a16:creationId xmlns:a16="http://schemas.microsoft.com/office/drawing/2014/main" id="{1F7BA2AB-56A5-08AD-0211-4E51D118C8F9}"/>
              </a:ext>
            </a:extLst>
          </p:cNvPr>
          <p:cNvSpPr/>
          <p:nvPr/>
        </p:nvSpPr>
        <p:spPr bwMode="gray">
          <a:xfrm>
            <a:off x="2995271" y="4930640"/>
            <a:ext cx="2003829" cy="457200"/>
          </a:xfrm>
          <a:prstGeom prst="homePlate">
            <a:avLst>
              <a:gd name="adj" fmla="val 36806"/>
            </a:avLst>
          </a:prstGeom>
          <a:solidFill>
            <a:srgbClr val="868686"/>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063" fontAlgn="ctr">
              <a:spcBef>
                <a:spcPts val="600"/>
              </a:spcBef>
            </a:pPr>
            <a:r>
              <a:rPr lang="en-US" sz="1000" b="1" kern="1500">
                <a:solidFill>
                  <a:srgbClr val="FFFFFF"/>
                </a:solidFill>
                <a:latin typeface="CVS Health Sans"/>
              </a:rPr>
              <a:t>CSP Egress Expansion</a:t>
            </a:r>
          </a:p>
        </p:txBody>
      </p:sp>
      <p:sp>
        <p:nvSpPr>
          <p:cNvPr id="3559" name="Arrow: Pentagon 3558">
            <a:extLst>
              <a:ext uri="{FF2B5EF4-FFF2-40B4-BE49-F238E27FC236}">
                <a16:creationId xmlns:a16="http://schemas.microsoft.com/office/drawing/2014/main" id="{FB29E9F3-EE39-70A2-28E8-97A81DA37363}"/>
              </a:ext>
            </a:extLst>
          </p:cNvPr>
          <p:cNvSpPr/>
          <p:nvPr/>
        </p:nvSpPr>
        <p:spPr bwMode="gray">
          <a:xfrm>
            <a:off x="3009035" y="5421253"/>
            <a:ext cx="2003829" cy="457200"/>
          </a:xfrm>
          <a:prstGeom prst="homePlate">
            <a:avLst>
              <a:gd name="adj" fmla="val 40278"/>
            </a:avLst>
          </a:prstGeom>
          <a:solidFill>
            <a:srgbClr val="646464"/>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063" fontAlgn="ctr">
              <a:spcBef>
                <a:spcPts val="600"/>
              </a:spcBef>
            </a:pPr>
            <a:r>
              <a:rPr lang="en-US" sz="1000" b="1" kern="1500">
                <a:solidFill>
                  <a:srgbClr val="FFFFFF"/>
                </a:solidFill>
                <a:latin typeface="CVS Health Sans"/>
              </a:rPr>
              <a:t>Zscaler Zero Trust Access</a:t>
            </a:r>
          </a:p>
        </p:txBody>
      </p:sp>
      <p:sp>
        <p:nvSpPr>
          <p:cNvPr id="3564" name="TextBox 3563">
            <a:extLst>
              <a:ext uri="{FF2B5EF4-FFF2-40B4-BE49-F238E27FC236}">
                <a16:creationId xmlns:a16="http://schemas.microsoft.com/office/drawing/2014/main" id="{31D8B5B5-0510-478C-E3DC-7EC385EBD5C4}"/>
              </a:ext>
            </a:extLst>
          </p:cNvPr>
          <p:cNvSpPr txBox="1"/>
          <p:nvPr/>
        </p:nvSpPr>
        <p:spPr>
          <a:xfrm>
            <a:off x="781524" y="5556986"/>
            <a:ext cx="1953266" cy="184666"/>
          </a:xfrm>
          <a:prstGeom prst="rect">
            <a:avLst/>
          </a:prstGeom>
          <a:noFill/>
        </p:spPr>
        <p:txBody>
          <a:bodyPr wrap="square" lIns="91440" tIns="0" rIns="91440" bIns="0">
            <a:spAutoFit/>
          </a:bodyPr>
          <a:lstStyle/>
          <a:p>
            <a:pPr algn="ctr" defTabSz="457200">
              <a:spcBef>
                <a:spcPts val="600"/>
              </a:spcBef>
            </a:pPr>
            <a:r>
              <a:rPr lang="en-US" sz="1200" b="1">
                <a:solidFill>
                  <a:srgbClr val="FFFFFF"/>
                </a:solidFill>
                <a:latin typeface="CVS Health Sans"/>
              </a:rPr>
              <a:t>SecOps</a:t>
            </a:r>
          </a:p>
        </p:txBody>
      </p:sp>
      <p:sp>
        <p:nvSpPr>
          <p:cNvPr id="3565" name="TextBox 3564">
            <a:extLst>
              <a:ext uri="{FF2B5EF4-FFF2-40B4-BE49-F238E27FC236}">
                <a16:creationId xmlns:a16="http://schemas.microsoft.com/office/drawing/2014/main" id="{B6A3E0A1-014F-8248-9681-7DBB9ADCEC92}"/>
              </a:ext>
            </a:extLst>
          </p:cNvPr>
          <p:cNvSpPr txBox="1"/>
          <p:nvPr/>
        </p:nvSpPr>
        <p:spPr>
          <a:xfrm>
            <a:off x="781524" y="3012989"/>
            <a:ext cx="1953266" cy="369332"/>
          </a:xfrm>
          <a:prstGeom prst="rect">
            <a:avLst/>
          </a:prstGeom>
          <a:noFill/>
        </p:spPr>
        <p:txBody>
          <a:bodyPr wrap="square" lIns="91440" tIns="0" rIns="91440" bIns="0">
            <a:spAutoFit/>
          </a:bodyPr>
          <a:lstStyle/>
          <a:p>
            <a:pPr algn="ctr" defTabSz="457200">
              <a:spcBef>
                <a:spcPts val="600"/>
              </a:spcBef>
            </a:pPr>
            <a:r>
              <a:rPr lang="en-US" sz="1200" b="1">
                <a:solidFill>
                  <a:srgbClr val="FFFFFF"/>
                </a:solidFill>
                <a:latin typeface="CVS Health Sans"/>
              </a:rPr>
              <a:t>SecEng – </a:t>
            </a:r>
            <a:br>
              <a:rPr lang="en-US" sz="1200" b="1">
                <a:solidFill>
                  <a:srgbClr val="FFFFFF"/>
                </a:solidFill>
                <a:latin typeface="CVS Health Sans"/>
              </a:rPr>
            </a:br>
            <a:r>
              <a:rPr lang="en-US" sz="1200" b="1">
                <a:solidFill>
                  <a:srgbClr val="FFFFFF"/>
                </a:solidFill>
                <a:latin typeface="CVS Health Sans"/>
              </a:rPr>
              <a:t>Infrastructure Security</a:t>
            </a:r>
          </a:p>
        </p:txBody>
      </p:sp>
      <p:sp>
        <p:nvSpPr>
          <p:cNvPr id="3526" name="Rectangle: Rounded Corners 3525">
            <a:extLst>
              <a:ext uri="{FF2B5EF4-FFF2-40B4-BE49-F238E27FC236}">
                <a16:creationId xmlns:a16="http://schemas.microsoft.com/office/drawing/2014/main" id="{3B05351B-D872-B133-FD31-ED68DB9D9A0E}"/>
              </a:ext>
            </a:extLst>
          </p:cNvPr>
          <p:cNvSpPr/>
          <p:nvPr/>
        </p:nvSpPr>
        <p:spPr>
          <a:xfrm>
            <a:off x="698219" y="1521679"/>
            <a:ext cx="10922669" cy="396597"/>
          </a:xfrm>
          <a:prstGeom prst="roundRect">
            <a:avLst>
              <a:gd name="adj" fmla="val 31461"/>
            </a:avLst>
          </a:prstGeom>
          <a:solidFill>
            <a:srgbClr val="E9E9E9"/>
          </a:solidFill>
          <a:ln w="2767" cap="flat">
            <a:solidFill>
              <a:srgbClr val="C0C0C0"/>
            </a:solidFill>
            <a:prstDash val="solid"/>
            <a:miter/>
          </a:ln>
        </p:spPr>
        <p:txBody>
          <a:bodyPr anchor="ctr"/>
          <a:lstStyle/>
          <a:p>
            <a:pPr defTabSz="457200"/>
            <a:endParaRPr lang="en-US" sz="1500">
              <a:solidFill>
                <a:srgbClr val="3F3F3F"/>
              </a:solidFill>
              <a:latin typeface="CVS Health Sans"/>
            </a:endParaRPr>
          </a:p>
        </p:txBody>
      </p:sp>
      <p:sp>
        <p:nvSpPr>
          <p:cNvPr id="3567" name="Rectangle: Rounded Corners 3566">
            <a:extLst>
              <a:ext uri="{FF2B5EF4-FFF2-40B4-BE49-F238E27FC236}">
                <a16:creationId xmlns:a16="http://schemas.microsoft.com/office/drawing/2014/main" id="{EB0B3CDA-BA63-C549-B5B1-D6B81A2721D6}"/>
              </a:ext>
            </a:extLst>
          </p:cNvPr>
          <p:cNvSpPr>
            <a:spLocks/>
          </p:cNvSpPr>
          <p:nvPr/>
        </p:nvSpPr>
        <p:spPr bwMode="gray">
          <a:xfrm>
            <a:off x="807824" y="1565376"/>
            <a:ext cx="1952801" cy="308617"/>
          </a:xfrm>
          <a:prstGeom prst="roundRect">
            <a:avLst/>
          </a:prstGeom>
          <a:solidFill>
            <a:srgbClr val="0A4B8C"/>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r>
              <a:rPr lang="en-US" sz="1200" b="1">
                <a:solidFill>
                  <a:srgbClr val="FFFFFF"/>
                </a:solidFill>
                <a:latin typeface="CVS Health Sans"/>
                <a:ea typeface="Calibri" panose="020F0502020204030204" pitchFamily="34" charset="0"/>
                <a:cs typeface="Calibri" panose="020F0502020204030204" pitchFamily="34" charset="0"/>
              </a:rPr>
              <a:t>Function</a:t>
            </a:r>
          </a:p>
        </p:txBody>
      </p:sp>
      <p:sp>
        <p:nvSpPr>
          <p:cNvPr id="3568" name="Rectangle: Rounded Corners 3567">
            <a:extLst>
              <a:ext uri="{FF2B5EF4-FFF2-40B4-BE49-F238E27FC236}">
                <a16:creationId xmlns:a16="http://schemas.microsoft.com/office/drawing/2014/main" id="{6FE6EF59-1E9E-C03B-62BA-281A5C10D952}"/>
              </a:ext>
            </a:extLst>
          </p:cNvPr>
          <p:cNvSpPr>
            <a:spLocks/>
          </p:cNvSpPr>
          <p:nvPr/>
        </p:nvSpPr>
        <p:spPr bwMode="gray">
          <a:xfrm>
            <a:off x="2995270" y="1565376"/>
            <a:ext cx="1891922" cy="308617"/>
          </a:xfrm>
          <a:prstGeom prst="roundRect">
            <a:avLst/>
          </a:prstGeom>
          <a:solidFill>
            <a:srgbClr val="267AC0"/>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r>
              <a:rPr lang="en-US" sz="1200" b="1">
                <a:solidFill>
                  <a:srgbClr val="FFFFFF"/>
                </a:solidFill>
                <a:latin typeface="CVS Health Sans"/>
                <a:ea typeface="Calibri" panose="020F0502020204030204" pitchFamily="34" charset="0"/>
                <a:cs typeface="Calibri" panose="020F0502020204030204" pitchFamily="34" charset="0"/>
              </a:rPr>
              <a:t>Zero Trust Project</a:t>
            </a:r>
          </a:p>
        </p:txBody>
      </p:sp>
      <p:sp>
        <p:nvSpPr>
          <p:cNvPr id="3569" name="Rectangle: Rounded Corners 3568">
            <a:extLst>
              <a:ext uri="{FF2B5EF4-FFF2-40B4-BE49-F238E27FC236}">
                <a16:creationId xmlns:a16="http://schemas.microsoft.com/office/drawing/2014/main" id="{A869B128-6F69-A12F-6B2E-0B1EF48419D8}"/>
              </a:ext>
            </a:extLst>
          </p:cNvPr>
          <p:cNvSpPr>
            <a:spLocks/>
          </p:cNvSpPr>
          <p:nvPr/>
        </p:nvSpPr>
        <p:spPr bwMode="gray">
          <a:xfrm>
            <a:off x="5059364" y="1565376"/>
            <a:ext cx="6456821" cy="308617"/>
          </a:xfrm>
          <a:prstGeom prst="roundRect">
            <a:avLst/>
          </a:prstGeom>
          <a:solidFill>
            <a:srgbClr val="00787E"/>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r>
              <a:rPr lang="en-US" sz="1200" b="1">
                <a:solidFill>
                  <a:srgbClr val="FFFFFF"/>
                </a:solidFill>
                <a:latin typeface="CVS Health Sans"/>
                <a:ea typeface="Calibri" panose="020F0502020204030204" pitchFamily="34" charset="0"/>
                <a:cs typeface="Calibri" panose="020F0502020204030204" pitchFamily="34" charset="0"/>
              </a:rPr>
              <a:t>Project Description </a:t>
            </a:r>
            <a:r>
              <a:rPr lang="en-US" sz="1200" i="1">
                <a:solidFill>
                  <a:srgbClr val="FFFFFF"/>
                </a:solidFill>
                <a:latin typeface="CVS Health Sans"/>
                <a:ea typeface="Calibri" panose="020F0502020204030204" pitchFamily="34" charset="0"/>
                <a:cs typeface="Calibri" panose="020F0502020204030204" pitchFamily="34" charset="0"/>
              </a:rPr>
              <a:t>(Condensed)</a:t>
            </a:r>
          </a:p>
        </p:txBody>
      </p:sp>
      <p:grpSp>
        <p:nvGrpSpPr>
          <p:cNvPr id="51" name="Group 50">
            <a:extLst>
              <a:ext uri="{FF2B5EF4-FFF2-40B4-BE49-F238E27FC236}">
                <a16:creationId xmlns:a16="http://schemas.microsoft.com/office/drawing/2014/main" id="{DF2C29A0-3F34-3883-35A8-E4A91695DA56}"/>
              </a:ext>
            </a:extLst>
          </p:cNvPr>
          <p:cNvGrpSpPr/>
          <p:nvPr/>
        </p:nvGrpSpPr>
        <p:grpSpPr>
          <a:xfrm>
            <a:off x="2482255" y="1558801"/>
            <a:ext cx="308025" cy="320144"/>
            <a:chOff x="1917700" y="1423431"/>
            <a:chExt cx="372710" cy="387374"/>
          </a:xfrm>
        </p:grpSpPr>
        <p:sp>
          <p:nvSpPr>
            <p:cNvPr id="52" name="Rectangle: Rounded Corners 51">
              <a:extLst>
                <a:ext uri="{FF2B5EF4-FFF2-40B4-BE49-F238E27FC236}">
                  <a16:creationId xmlns:a16="http://schemas.microsoft.com/office/drawing/2014/main" id="{105B2DEF-429A-C1FA-9824-65481725B876}"/>
                </a:ext>
              </a:extLst>
            </p:cNvPr>
            <p:cNvSpPr/>
            <p:nvPr/>
          </p:nvSpPr>
          <p:spPr bwMode="gray">
            <a:xfrm>
              <a:off x="1917700" y="1423431"/>
              <a:ext cx="372710" cy="387374"/>
            </a:xfrm>
            <a:prstGeom prst="roundRect">
              <a:avLst/>
            </a:prstGeom>
            <a:solidFill>
              <a:srgbClr val="0A4B8C"/>
            </a:solidFill>
            <a:ln>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pic>
          <p:nvPicPr>
            <p:cNvPr id="53" name="Graphic 52">
              <a:extLst>
                <a:ext uri="{FF2B5EF4-FFF2-40B4-BE49-F238E27FC236}">
                  <a16:creationId xmlns:a16="http://schemas.microsoft.com/office/drawing/2014/main" id="{28C3D561-3F69-F32C-A907-90EEFBD9F120}"/>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4090" y="1457153"/>
              <a:ext cx="319931" cy="319931"/>
            </a:xfrm>
            <a:prstGeom prst="rect">
              <a:avLst/>
            </a:prstGeom>
          </p:spPr>
        </p:pic>
      </p:grpSp>
      <p:grpSp>
        <p:nvGrpSpPr>
          <p:cNvPr id="54" name="Group 53">
            <a:extLst>
              <a:ext uri="{FF2B5EF4-FFF2-40B4-BE49-F238E27FC236}">
                <a16:creationId xmlns:a16="http://schemas.microsoft.com/office/drawing/2014/main" id="{EF5FD321-329F-541E-4D03-6413A0449D13}"/>
              </a:ext>
            </a:extLst>
          </p:cNvPr>
          <p:cNvGrpSpPr/>
          <p:nvPr/>
        </p:nvGrpSpPr>
        <p:grpSpPr>
          <a:xfrm>
            <a:off x="4586548" y="1558801"/>
            <a:ext cx="308025" cy="320144"/>
            <a:chOff x="4095670" y="1423431"/>
            <a:chExt cx="372710" cy="387374"/>
          </a:xfrm>
        </p:grpSpPr>
        <p:sp>
          <p:nvSpPr>
            <p:cNvPr id="55" name="Rectangle: Rounded Corners 54">
              <a:extLst>
                <a:ext uri="{FF2B5EF4-FFF2-40B4-BE49-F238E27FC236}">
                  <a16:creationId xmlns:a16="http://schemas.microsoft.com/office/drawing/2014/main" id="{6DA5A7DB-63B0-9309-8A5F-1BF6E5D3056C}"/>
                </a:ext>
              </a:extLst>
            </p:cNvPr>
            <p:cNvSpPr/>
            <p:nvPr/>
          </p:nvSpPr>
          <p:spPr bwMode="gray">
            <a:xfrm>
              <a:off x="4095670" y="1423431"/>
              <a:ext cx="372710" cy="387374"/>
            </a:xfrm>
            <a:prstGeom prst="roundRect">
              <a:avLst/>
            </a:prstGeom>
            <a:solidFill>
              <a:srgbClr val="267AC0"/>
            </a:solidFill>
            <a:ln>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pic>
          <p:nvPicPr>
            <p:cNvPr id="56" name="Graphic 55">
              <a:extLst>
                <a:ext uri="{FF2B5EF4-FFF2-40B4-BE49-F238E27FC236}">
                  <a16:creationId xmlns:a16="http://schemas.microsoft.com/office/drawing/2014/main" id="{44D02BF7-3735-3E84-DD8D-7E6ECF26BCBD}"/>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49823" y="1484916"/>
              <a:ext cx="264405" cy="264405"/>
            </a:xfrm>
            <a:prstGeom prst="rect">
              <a:avLst/>
            </a:prstGeom>
          </p:spPr>
        </p:pic>
      </p:grpSp>
      <p:grpSp>
        <p:nvGrpSpPr>
          <p:cNvPr id="57" name="Group 56">
            <a:extLst>
              <a:ext uri="{FF2B5EF4-FFF2-40B4-BE49-F238E27FC236}">
                <a16:creationId xmlns:a16="http://schemas.microsoft.com/office/drawing/2014/main" id="{93242845-8D47-435C-1821-73BD0E54D5C5}"/>
              </a:ext>
            </a:extLst>
          </p:cNvPr>
          <p:cNvGrpSpPr/>
          <p:nvPr/>
        </p:nvGrpSpPr>
        <p:grpSpPr>
          <a:xfrm>
            <a:off x="11207798" y="1558801"/>
            <a:ext cx="308025" cy="320144"/>
            <a:chOff x="11211991" y="1423431"/>
            <a:chExt cx="372710" cy="387374"/>
          </a:xfrm>
        </p:grpSpPr>
        <p:sp>
          <p:nvSpPr>
            <p:cNvPr id="58" name="Rectangle: Rounded Corners 57">
              <a:extLst>
                <a:ext uri="{FF2B5EF4-FFF2-40B4-BE49-F238E27FC236}">
                  <a16:creationId xmlns:a16="http://schemas.microsoft.com/office/drawing/2014/main" id="{6392496C-570E-24A3-72CC-003E093AED3D}"/>
                </a:ext>
              </a:extLst>
            </p:cNvPr>
            <p:cNvSpPr/>
            <p:nvPr/>
          </p:nvSpPr>
          <p:spPr bwMode="gray">
            <a:xfrm>
              <a:off x="11211991" y="1423431"/>
              <a:ext cx="372710" cy="387374"/>
            </a:xfrm>
            <a:prstGeom prst="roundRect">
              <a:avLst/>
            </a:prstGeom>
            <a:solidFill>
              <a:srgbClr val="00787E"/>
            </a:solidFill>
            <a:ln>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pic>
          <p:nvPicPr>
            <p:cNvPr id="59" name="Graphic 58">
              <a:extLst>
                <a:ext uri="{FF2B5EF4-FFF2-40B4-BE49-F238E27FC236}">
                  <a16:creationId xmlns:a16="http://schemas.microsoft.com/office/drawing/2014/main" id="{98928101-B78C-CB41-C3C8-0C3A225249DD}"/>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62448" y="1471695"/>
              <a:ext cx="290846" cy="290846"/>
            </a:xfrm>
            <a:prstGeom prst="rect">
              <a:avLst/>
            </a:prstGeom>
          </p:spPr>
        </p:pic>
      </p:grpSp>
      <p:sp>
        <p:nvSpPr>
          <p:cNvPr id="12" name="Title 1">
            <a:extLst>
              <a:ext uri="{FF2B5EF4-FFF2-40B4-BE49-F238E27FC236}">
                <a16:creationId xmlns:a16="http://schemas.microsoft.com/office/drawing/2014/main" id="{358064AD-D631-DB69-7E5E-25BAD80CF020}"/>
              </a:ext>
            </a:extLst>
          </p:cNvPr>
          <p:cNvSpPr>
            <a:spLocks noGrp="1"/>
          </p:cNvSpPr>
          <p:nvPr>
            <p:ph type="title"/>
          </p:nvPr>
        </p:nvSpPr>
        <p:spPr>
          <a:xfrm>
            <a:off x="775952" y="838190"/>
            <a:ext cx="5610394" cy="444348"/>
          </a:xfrm>
        </p:spPr>
        <p:txBody>
          <a:bodyPr/>
          <a:lstStyle/>
          <a:p>
            <a:r>
              <a:rPr lang="en-US"/>
              <a:t>Zero Trust Project Inventory</a:t>
            </a:r>
          </a:p>
        </p:txBody>
      </p:sp>
      <p:sp>
        <p:nvSpPr>
          <p:cNvPr id="4" name="Rectangle 3">
            <a:extLst>
              <a:ext uri="{FF2B5EF4-FFF2-40B4-BE49-F238E27FC236}">
                <a16:creationId xmlns:a16="http://schemas.microsoft.com/office/drawing/2014/main" id="{1F401EE6-6777-0CD9-52A9-BB11709B0D0A}"/>
              </a:ext>
            </a:extLst>
          </p:cNvPr>
          <p:cNvSpPr/>
          <p:nvPr/>
        </p:nvSpPr>
        <p:spPr bwMode="gray">
          <a:xfrm>
            <a:off x="7617041" y="0"/>
            <a:ext cx="4574959" cy="629620"/>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500" b="1">
                <a:solidFill>
                  <a:schemeClr val="bg1"/>
                </a:solidFill>
              </a:rPr>
              <a:t>Edit to be a summary view of all projects</a:t>
            </a:r>
          </a:p>
        </p:txBody>
      </p:sp>
    </p:spTree>
    <p:extLst>
      <p:ext uri="{BB962C8B-B14F-4D97-AF65-F5344CB8AC3E}">
        <p14:creationId xmlns:p14="http://schemas.microsoft.com/office/powerpoint/2010/main" val="2571201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9E83F-6ACE-1CEE-CF88-F331BB0398B5}"/>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FAB6FB3-0509-4909-FA1A-2EB77368895D}"/>
              </a:ext>
            </a:extLst>
          </p:cNvPr>
          <p:cNvSpPr/>
          <p:nvPr/>
        </p:nvSpPr>
        <p:spPr>
          <a:xfrm>
            <a:off x="866225" y="2187548"/>
            <a:ext cx="3567404" cy="3567295"/>
          </a:xfrm>
          <a:prstGeom prst="roundRect">
            <a:avLst>
              <a:gd name="adj" fmla="val 4635"/>
            </a:avLst>
          </a:prstGeom>
          <a:gradFill>
            <a:gsLst>
              <a:gs pos="0">
                <a:srgbClr val="0B315E"/>
              </a:gs>
              <a:gs pos="34000">
                <a:srgbClr val="0A4B8C"/>
              </a:gs>
              <a:gs pos="100000">
                <a:srgbClr val="267AC0"/>
              </a:gs>
            </a:gsLst>
            <a:lin ang="0" scaled="1"/>
          </a:gradFill>
          <a:ln w="2767" cap="flat">
            <a:noFill/>
            <a:prstDash val="solid"/>
            <a:miter/>
          </a:ln>
        </p:spPr>
        <p:txBody>
          <a:bodyPr/>
          <a:lstStyle/>
          <a:p>
            <a:pPr defTabSz="457200"/>
            <a:endParaRPr lang="en-US" sz="1500">
              <a:solidFill>
                <a:srgbClr val="3F3F3F"/>
              </a:solidFill>
              <a:latin typeface="CVS Health Sans"/>
            </a:endParaRPr>
          </a:p>
        </p:txBody>
      </p:sp>
      <p:sp>
        <p:nvSpPr>
          <p:cNvPr id="26" name="Rectangle: Diagonal Corners Snipped 25">
            <a:extLst>
              <a:ext uri="{FF2B5EF4-FFF2-40B4-BE49-F238E27FC236}">
                <a16:creationId xmlns:a16="http://schemas.microsoft.com/office/drawing/2014/main" id="{17D84F35-6F10-610F-146B-650246A0AEE7}"/>
              </a:ext>
            </a:extLst>
          </p:cNvPr>
          <p:cNvSpPr/>
          <p:nvPr/>
        </p:nvSpPr>
        <p:spPr>
          <a:xfrm>
            <a:off x="3143140" y="2187548"/>
            <a:ext cx="8485250" cy="3567295"/>
          </a:xfrm>
          <a:prstGeom prst="snip2DiagRect">
            <a:avLst>
              <a:gd name="adj1" fmla="val 0"/>
              <a:gd name="adj2" fmla="val 6862"/>
            </a:avLst>
          </a:prstGeom>
          <a:solidFill>
            <a:srgbClr val="E9E9E9"/>
          </a:solidFill>
          <a:ln w="2767" cap="flat">
            <a:noFill/>
            <a:prstDash val="solid"/>
            <a:miter/>
          </a:ln>
        </p:spPr>
        <p:txBody>
          <a:bodyPr/>
          <a:lstStyle/>
          <a:p>
            <a:pPr defTabSz="457200"/>
            <a:endParaRPr lang="en-US" sz="1500">
              <a:solidFill>
                <a:srgbClr val="3F3F3F"/>
              </a:solidFill>
              <a:latin typeface="CVS Health Sans"/>
            </a:endParaRPr>
          </a:p>
        </p:txBody>
      </p:sp>
      <p:sp>
        <p:nvSpPr>
          <p:cNvPr id="2" name="Title 1">
            <a:extLst>
              <a:ext uri="{FF2B5EF4-FFF2-40B4-BE49-F238E27FC236}">
                <a16:creationId xmlns:a16="http://schemas.microsoft.com/office/drawing/2014/main" id="{C779DC08-4185-44A0-DF31-B68515C27815}"/>
              </a:ext>
            </a:extLst>
          </p:cNvPr>
          <p:cNvSpPr>
            <a:spLocks noGrp="1"/>
          </p:cNvSpPr>
          <p:nvPr>
            <p:ph type="title"/>
          </p:nvPr>
        </p:nvSpPr>
        <p:spPr>
          <a:xfrm>
            <a:off x="775952" y="838190"/>
            <a:ext cx="8513740" cy="444348"/>
          </a:xfrm>
        </p:spPr>
        <p:txBody>
          <a:bodyPr/>
          <a:lstStyle/>
          <a:p>
            <a:r>
              <a:rPr lang="en-US"/>
              <a:t>Zero Trust Projects – Infrastructure Security</a:t>
            </a:r>
          </a:p>
        </p:txBody>
      </p:sp>
      <p:sp>
        <p:nvSpPr>
          <p:cNvPr id="28" name="Rectangle: Diagonal Corners Rounded 27">
            <a:extLst>
              <a:ext uri="{FF2B5EF4-FFF2-40B4-BE49-F238E27FC236}">
                <a16:creationId xmlns:a16="http://schemas.microsoft.com/office/drawing/2014/main" id="{B36B0AA5-3B6B-BB23-66A7-519649939130}"/>
              </a:ext>
            </a:extLst>
          </p:cNvPr>
          <p:cNvSpPr/>
          <p:nvPr/>
        </p:nvSpPr>
        <p:spPr bwMode="gray">
          <a:xfrm rot="10800000">
            <a:off x="862854" y="1705017"/>
            <a:ext cx="2203704" cy="344180"/>
          </a:xfrm>
          <a:prstGeom prst="round2DiagRect">
            <a:avLst>
              <a:gd name="adj1" fmla="val 0"/>
              <a:gd name="adj2" fmla="val 50000"/>
            </a:avLst>
          </a:prstGeom>
          <a:solidFill>
            <a:srgbClr val="0A4B8C"/>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endParaRPr lang="en-US" sz="1200" b="1">
              <a:solidFill>
                <a:srgbClr val="FFFFFF"/>
              </a:solidFill>
              <a:latin typeface="CVS Health Sans"/>
              <a:ea typeface="Calibri" panose="020F0502020204030204" pitchFamily="34" charset="0"/>
              <a:cs typeface="Calibri" panose="020F0502020204030204" pitchFamily="34" charset="0"/>
            </a:endParaRPr>
          </a:p>
        </p:txBody>
      </p:sp>
      <p:sp>
        <p:nvSpPr>
          <p:cNvPr id="46" name="Rectangle: Rounded Corners 45">
            <a:extLst>
              <a:ext uri="{FF2B5EF4-FFF2-40B4-BE49-F238E27FC236}">
                <a16:creationId xmlns:a16="http://schemas.microsoft.com/office/drawing/2014/main" id="{98BDFE6D-E151-17D4-4437-18332D82FB43}"/>
              </a:ext>
            </a:extLst>
          </p:cNvPr>
          <p:cNvSpPr/>
          <p:nvPr/>
        </p:nvSpPr>
        <p:spPr bwMode="gray">
          <a:xfrm>
            <a:off x="5194565" y="2368288"/>
            <a:ext cx="6410013" cy="416877"/>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44" name="Rectangle: Rounded Corners 43">
            <a:extLst>
              <a:ext uri="{FF2B5EF4-FFF2-40B4-BE49-F238E27FC236}">
                <a16:creationId xmlns:a16="http://schemas.microsoft.com/office/drawing/2014/main" id="{F010EE2E-90C1-A22A-8B5B-E953FD0E7B0E}"/>
              </a:ext>
            </a:extLst>
          </p:cNvPr>
          <p:cNvSpPr/>
          <p:nvPr/>
        </p:nvSpPr>
        <p:spPr bwMode="gray">
          <a:xfrm>
            <a:off x="5194565" y="2927086"/>
            <a:ext cx="6410013"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42" name="Rectangle: Rounded Corners 41">
            <a:extLst>
              <a:ext uri="{FF2B5EF4-FFF2-40B4-BE49-F238E27FC236}">
                <a16:creationId xmlns:a16="http://schemas.microsoft.com/office/drawing/2014/main" id="{D167EB66-64B9-C816-ED44-A54A4D736C91}"/>
              </a:ext>
            </a:extLst>
          </p:cNvPr>
          <p:cNvSpPr/>
          <p:nvPr/>
        </p:nvSpPr>
        <p:spPr bwMode="gray">
          <a:xfrm>
            <a:off x="5194564" y="3485884"/>
            <a:ext cx="6410013"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40" name="Rectangle: Rounded Corners 39">
            <a:extLst>
              <a:ext uri="{FF2B5EF4-FFF2-40B4-BE49-F238E27FC236}">
                <a16:creationId xmlns:a16="http://schemas.microsoft.com/office/drawing/2014/main" id="{DE34397B-C24C-E1C0-23CE-2152943D33B9}"/>
              </a:ext>
            </a:extLst>
          </p:cNvPr>
          <p:cNvSpPr/>
          <p:nvPr/>
        </p:nvSpPr>
        <p:spPr bwMode="gray">
          <a:xfrm>
            <a:off x="5194563" y="4044682"/>
            <a:ext cx="6410013"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8" name="Rectangle: Rounded Corners 37">
            <a:extLst>
              <a:ext uri="{FF2B5EF4-FFF2-40B4-BE49-F238E27FC236}">
                <a16:creationId xmlns:a16="http://schemas.microsoft.com/office/drawing/2014/main" id="{C1B706DA-6EA2-671D-7E61-7A7326535CC7}"/>
              </a:ext>
            </a:extLst>
          </p:cNvPr>
          <p:cNvSpPr/>
          <p:nvPr/>
        </p:nvSpPr>
        <p:spPr bwMode="gray">
          <a:xfrm>
            <a:off x="5194563" y="4079701"/>
            <a:ext cx="6410012"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6" name="Rectangle: Rounded Corners 35">
            <a:extLst>
              <a:ext uri="{FF2B5EF4-FFF2-40B4-BE49-F238E27FC236}">
                <a16:creationId xmlns:a16="http://schemas.microsoft.com/office/drawing/2014/main" id="{311BF214-7C3B-876F-07C6-0FD577BEBE19}"/>
              </a:ext>
            </a:extLst>
          </p:cNvPr>
          <p:cNvSpPr/>
          <p:nvPr/>
        </p:nvSpPr>
        <p:spPr bwMode="gray">
          <a:xfrm>
            <a:off x="5194565" y="4638499"/>
            <a:ext cx="6410011"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grpSp>
        <p:nvGrpSpPr>
          <p:cNvPr id="102" name="Group 101">
            <a:extLst>
              <a:ext uri="{FF2B5EF4-FFF2-40B4-BE49-F238E27FC236}">
                <a16:creationId xmlns:a16="http://schemas.microsoft.com/office/drawing/2014/main" id="{A2D45E10-1FDD-8D75-E673-7B754B7074EB}"/>
              </a:ext>
            </a:extLst>
          </p:cNvPr>
          <p:cNvGrpSpPr/>
          <p:nvPr/>
        </p:nvGrpSpPr>
        <p:grpSpPr>
          <a:xfrm>
            <a:off x="943069" y="1539121"/>
            <a:ext cx="496680" cy="449156"/>
            <a:chOff x="941481" y="1424821"/>
            <a:chExt cx="496680" cy="449156"/>
          </a:xfrm>
        </p:grpSpPr>
        <p:sp>
          <p:nvSpPr>
            <p:cNvPr id="12" name="Freeform: Shape 11">
              <a:extLst>
                <a:ext uri="{FF2B5EF4-FFF2-40B4-BE49-F238E27FC236}">
                  <a16:creationId xmlns:a16="http://schemas.microsoft.com/office/drawing/2014/main" id="{967F6014-38D7-BB79-BCB7-E52ED29902F3}"/>
                </a:ext>
              </a:extLst>
            </p:cNvPr>
            <p:cNvSpPr/>
            <p:nvPr/>
          </p:nvSpPr>
          <p:spPr>
            <a:xfrm>
              <a:off x="941481" y="1424821"/>
              <a:ext cx="491454" cy="449156"/>
            </a:xfrm>
            <a:custGeom>
              <a:avLst/>
              <a:gdLst>
                <a:gd name="csX0" fmla="*/ 25 w 491454"/>
                <a:gd name="csY0" fmla="*/ 12159 h 449156"/>
                <a:gd name="csX1" fmla="*/ 25 w 491454"/>
                <a:gd name="csY1" fmla="*/ 310177 h 449156"/>
                <a:gd name="csX2" fmla="*/ 6464 w 491454"/>
                <a:gd name="csY2" fmla="*/ 320702 h 449156"/>
                <a:gd name="csX3" fmla="*/ 239301 w 491454"/>
                <a:gd name="csY3" fmla="*/ 447522 h 449156"/>
                <a:gd name="csX4" fmla="*/ 252178 w 491454"/>
                <a:gd name="csY4" fmla="*/ 447522 h 449156"/>
                <a:gd name="csX5" fmla="*/ 485015 w 491454"/>
                <a:gd name="csY5" fmla="*/ 320702 h 449156"/>
                <a:gd name="csX6" fmla="*/ 491454 w 491454"/>
                <a:gd name="csY6" fmla="*/ 310177 h 449156"/>
                <a:gd name="csX7" fmla="*/ 491454 w 491454"/>
                <a:gd name="csY7" fmla="*/ 12159 h 449156"/>
                <a:gd name="csX8" fmla="*/ 478577 w 491454"/>
                <a:gd name="csY8" fmla="*/ 0 h 449156"/>
                <a:gd name="csX9" fmla="*/ 12878 w 491454"/>
                <a:gd name="csY9" fmla="*/ 0 h 449156"/>
                <a:gd name="csX10" fmla="*/ 0 w 491454"/>
                <a:gd name="csY10" fmla="*/ 12159 h 449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491454" h="449156">
                  <a:moveTo>
                    <a:pt x="25" y="12159"/>
                  </a:moveTo>
                  <a:lnTo>
                    <a:pt x="25" y="310177"/>
                  </a:lnTo>
                  <a:cubicBezTo>
                    <a:pt x="25" y="314511"/>
                    <a:pt x="2476" y="318523"/>
                    <a:pt x="6464" y="320702"/>
                  </a:cubicBezTo>
                  <a:lnTo>
                    <a:pt x="239301" y="447522"/>
                  </a:lnTo>
                  <a:cubicBezTo>
                    <a:pt x="243288" y="449701"/>
                    <a:pt x="248191" y="449701"/>
                    <a:pt x="252178" y="447522"/>
                  </a:cubicBezTo>
                  <a:lnTo>
                    <a:pt x="485015" y="320702"/>
                  </a:lnTo>
                  <a:cubicBezTo>
                    <a:pt x="489002" y="318523"/>
                    <a:pt x="491454" y="314511"/>
                    <a:pt x="491454" y="310177"/>
                  </a:cubicBezTo>
                  <a:lnTo>
                    <a:pt x="491454" y="12159"/>
                  </a:lnTo>
                  <a:cubicBezTo>
                    <a:pt x="491454" y="5448"/>
                    <a:pt x="485684" y="0"/>
                    <a:pt x="478577" y="0"/>
                  </a:cubicBezTo>
                  <a:lnTo>
                    <a:pt x="12878" y="0"/>
                  </a:lnTo>
                  <a:cubicBezTo>
                    <a:pt x="5770" y="0"/>
                    <a:pt x="0" y="5448"/>
                    <a:pt x="0" y="12159"/>
                  </a:cubicBezTo>
                  <a:close/>
                </a:path>
              </a:pathLst>
            </a:custGeom>
            <a:solidFill>
              <a:srgbClr val="FFFFFF"/>
            </a:solidFill>
            <a:ln w="2475" cap="flat">
              <a:noFill/>
              <a:prstDash val="solid"/>
              <a:miter/>
            </a:ln>
          </p:spPr>
          <p:txBody>
            <a:bodyPr/>
            <a:lstStyle/>
            <a:p>
              <a:pPr defTabSz="457200"/>
              <a:endParaRPr lang="en-US" sz="1500">
                <a:solidFill>
                  <a:srgbClr val="3F3F3F"/>
                </a:solidFill>
                <a:latin typeface="CVS Health Sans"/>
              </a:endParaRPr>
            </a:p>
          </p:txBody>
        </p:sp>
        <p:sp>
          <p:nvSpPr>
            <p:cNvPr id="13" name="Freeform: Shape 12">
              <a:extLst>
                <a:ext uri="{FF2B5EF4-FFF2-40B4-BE49-F238E27FC236}">
                  <a16:creationId xmlns:a16="http://schemas.microsoft.com/office/drawing/2014/main" id="{235B0715-8727-6608-5987-F4CE68A945E3}"/>
                </a:ext>
              </a:extLst>
            </p:cNvPr>
            <p:cNvSpPr/>
            <p:nvPr/>
          </p:nvSpPr>
          <p:spPr>
            <a:xfrm>
              <a:off x="963571" y="1437476"/>
              <a:ext cx="447348" cy="408938"/>
            </a:xfrm>
            <a:custGeom>
              <a:avLst/>
              <a:gdLst>
                <a:gd name="csX0" fmla="*/ 223674 w 447348"/>
                <a:gd name="csY0" fmla="*/ 408938 h 408938"/>
                <a:gd name="csX1" fmla="*/ 216567 w 447348"/>
                <a:gd name="csY1" fmla="*/ 407155 h 408938"/>
                <a:gd name="csX2" fmla="*/ 7107 w 447348"/>
                <a:gd name="csY2" fmla="*/ 293089 h 408938"/>
                <a:gd name="csX3" fmla="*/ 0 w 447348"/>
                <a:gd name="csY3" fmla="*/ 281475 h 408938"/>
                <a:gd name="csX4" fmla="*/ 0 w 447348"/>
                <a:gd name="csY4" fmla="*/ 13398 h 408938"/>
                <a:gd name="csX5" fmla="*/ 14215 w 447348"/>
                <a:gd name="csY5" fmla="*/ 0 h 408938"/>
                <a:gd name="csX6" fmla="*/ 433133 w 447348"/>
                <a:gd name="csY6" fmla="*/ 0 h 408938"/>
                <a:gd name="csX7" fmla="*/ 447348 w 447348"/>
                <a:gd name="csY7" fmla="*/ 13398 h 408938"/>
                <a:gd name="csX8" fmla="*/ 447348 w 447348"/>
                <a:gd name="csY8" fmla="*/ 281475 h 408938"/>
                <a:gd name="csX9" fmla="*/ 440241 w 447348"/>
                <a:gd name="csY9" fmla="*/ 293089 h 408938"/>
                <a:gd name="csX10" fmla="*/ 230782 w 447348"/>
                <a:gd name="csY10" fmla="*/ 407155 h 408938"/>
                <a:gd name="csX11" fmla="*/ 223674 w 447348"/>
                <a:gd name="csY11" fmla="*/ 408938 h 408938"/>
                <a:gd name="csX12" fmla="*/ 14215 w 447348"/>
                <a:gd name="csY12" fmla="*/ 4953 h 408938"/>
                <a:gd name="csX13" fmla="*/ 5250 w 447348"/>
                <a:gd name="csY13" fmla="*/ 13398 h 408938"/>
                <a:gd name="csX14" fmla="*/ 5250 w 447348"/>
                <a:gd name="csY14" fmla="*/ 281475 h 408938"/>
                <a:gd name="csX15" fmla="*/ 9732 w 447348"/>
                <a:gd name="csY15" fmla="*/ 288805 h 408938"/>
                <a:gd name="csX16" fmla="*/ 219192 w 447348"/>
                <a:gd name="csY16" fmla="*/ 402871 h 408938"/>
                <a:gd name="csX17" fmla="*/ 228157 w 447348"/>
                <a:gd name="csY17" fmla="*/ 402871 h 408938"/>
                <a:gd name="csX18" fmla="*/ 437616 w 447348"/>
                <a:gd name="csY18" fmla="*/ 288805 h 408938"/>
                <a:gd name="csX19" fmla="*/ 442098 w 447348"/>
                <a:gd name="csY19" fmla="*/ 281475 h 408938"/>
                <a:gd name="csX20" fmla="*/ 442098 w 447348"/>
                <a:gd name="csY20" fmla="*/ 13398 h 408938"/>
                <a:gd name="csX21" fmla="*/ 433133 w 447348"/>
                <a:gd name="csY21" fmla="*/ 4953 h 408938"/>
                <a:gd name="csX22" fmla="*/ 14215 w 447348"/>
                <a:gd name="csY22" fmla="*/ 4953 h 4089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447348" h="408938">
                  <a:moveTo>
                    <a:pt x="223674" y="408938"/>
                  </a:moveTo>
                  <a:cubicBezTo>
                    <a:pt x="221222" y="408938"/>
                    <a:pt x="218771" y="408344"/>
                    <a:pt x="216567" y="407155"/>
                  </a:cubicBezTo>
                  <a:lnTo>
                    <a:pt x="7107" y="293089"/>
                  </a:lnTo>
                  <a:cubicBezTo>
                    <a:pt x="2724" y="290712"/>
                    <a:pt x="0" y="286254"/>
                    <a:pt x="0" y="281475"/>
                  </a:cubicBezTo>
                  <a:lnTo>
                    <a:pt x="0" y="13398"/>
                  </a:lnTo>
                  <a:cubicBezTo>
                    <a:pt x="0" y="5993"/>
                    <a:pt x="6364" y="0"/>
                    <a:pt x="14215" y="0"/>
                  </a:cubicBezTo>
                  <a:lnTo>
                    <a:pt x="433133" y="0"/>
                  </a:lnTo>
                  <a:cubicBezTo>
                    <a:pt x="440959" y="0"/>
                    <a:pt x="447348" y="6018"/>
                    <a:pt x="447348" y="13398"/>
                  </a:cubicBezTo>
                  <a:lnTo>
                    <a:pt x="447348" y="281475"/>
                  </a:lnTo>
                  <a:cubicBezTo>
                    <a:pt x="447348" y="286254"/>
                    <a:pt x="444624" y="290687"/>
                    <a:pt x="440241" y="293089"/>
                  </a:cubicBezTo>
                  <a:lnTo>
                    <a:pt x="230782" y="407155"/>
                  </a:lnTo>
                  <a:cubicBezTo>
                    <a:pt x="228578" y="408344"/>
                    <a:pt x="226126" y="408938"/>
                    <a:pt x="223674" y="408938"/>
                  </a:cubicBezTo>
                  <a:close/>
                  <a:moveTo>
                    <a:pt x="14215" y="4953"/>
                  </a:moveTo>
                  <a:cubicBezTo>
                    <a:pt x="9262" y="4953"/>
                    <a:pt x="5250" y="8742"/>
                    <a:pt x="5250" y="13398"/>
                  </a:cubicBezTo>
                  <a:lnTo>
                    <a:pt x="5250" y="281475"/>
                  </a:lnTo>
                  <a:cubicBezTo>
                    <a:pt x="5250" y="284496"/>
                    <a:pt x="6959" y="287295"/>
                    <a:pt x="9732" y="288805"/>
                  </a:cubicBezTo>
                  <a:lnTo>
                    <a:pt x="219192" y="402871"/>
                  </a:lnTo>
                  <a:cubicBezTo>
                    <a:pt x="221965" y="404382"/>
                    <a:pt x="225383" y="404382"/>
                    <a:pt x="228157" y="402871"/>
                  </a:cubicBezTo>
                  <a:lnTo>
                    <a:pt x="437616" y="288805"/>
                  </a:lnTo>
                  <a:cubicBezTo>
                    <a:pt x="440389" y="287295"/>
                    <a:pt x="442098" y="284496"/>
                    <a:pt x="442098" y="281475"/>
                  </a:cubicBezTo>
                  <a:lnTo>
                    <a:pt x="442098" y="13398"/>
                  </a:lnTo>
                  <a:cubicBezTo>
                    <a:pt x="442098" y="8742"/>
                    <a:pt x="438086" y="4953"/>
                    <a:pt x="433133" y="4953"/>
                  </a:cubicBezTo>
                  <a:lnTo>
                    <a:pt x="14215" y="4953"/>
                  </a:lnTo>
                  <a:close/>
                </a:path>
              </a:pathLst>
            </a:custGeom>
            <a:solidFill>
              <a:srgbClr val="0A4B8C"/>
            </a:solidFill>
            <a:ln w="2475" cap="flat">
              <a:noFill/>
              <a:prstDash val="solid"/>
              <a:miter/>
            </a:ln>
          </p:spPr>
          <p:txBody>
            <a:bodyPr/>
            <a:lstStyle/>
            <a:p>
              <a:pPr defTabSz="457200"/>
              <a:endParaRPr lang="en-US" sz="1500">
                <a:solidFill>
                  <a:srgbClr val="3F3F3F"/>
                </a:solidFill>
                <a:latin typeface="CVS Health Sans"/>
              </a:endParaRPr>
            </a:p>
          </p:txBody>
        </p:sp>
        <p:sp>
          <p:nvSpPr>
            <p:cNvPr id="14" name="Oval 13">
              <a:extLst>
                <a:ext uri="{FF2B5EF4-FFF2-40B4-BE49-F238E27FC236}">
                  <a16:creationId xmlns:a16="http://schemas.microsoft.com/office/drawing/2014/main" id="{8B5D58F0-EA41-FFF0-DD69-A97B137BC13C}"/>
                </a:ext>
              </a:extLst>
            </p:cNvPr>
            <p:cNvSpPr/>
            <p:nvPr/>
          </p:nvSpPr>
          <p:spPr>
            <a:xfrm>
              <a:off x="1379667" y="1485321"/>
              <a:ext cx="58494" cy="55175"/>
            </a:xfrm>
            <a:prstGeom prst="ellipse">
              <a:avLst/>
            </a:prstGeom>
            <a:solidFill>
              <a:srgbClr val="0A4B8C"/>
            </a:solidFill>
            <a:ln w="2475" cap="flat">
              <a:noFill/>
              <a:prstDash val="solid"/>
              <a:miter/>
            </a:ln>
          </p:spPr>
          <p:txBody>
            <a:bodyPr/>
            <a:lstStyle/>
            <a:p>
              <a:pPr defTabSz="457200"/>
              <a:endParaRPr lang="en-US" sz="1500">
                <a:solidFill>
                  <a:srgbClr val="3F3F3F"/>
                </a:solidFill>
                <a:latin typeface="CVS Health Sans"/>
              </a:endParaRPr>
            </a:p>
          </p:txBody>
        </p:sp>
        <p:sp>
          <p:nvSpPr>
            <p:cNvPr id="59" name="Oval 58">
              <a:extLst>
                <a:ext uri="{FF2B5EF4-FFF2-40B4-BE49-F238E27FC236}">
                  <a16:creationId xmlns:a16="http://schemas.microsoft.com/office/drawing/2014/main" id="{B9BA4B9E-8942-BC1E-D2FD-B9907576B3CB}"/>
                </a:ext>
              </a:extLst>
            </p:cNvPr>
            <p:cNvSpPr/>
            <p:nvPr/>
          </p:nvSpPr>
          <p:spPr>
            <a:xfrm>
              <a:off x="945499" y="1621700"/>
              <a:ext cx="43338" cy="40861"/>
            </a:xfrm>
            <a:prstGeom prst="ellipse">
              <a:avLst/>
            </a:prstGeom>
            <a:solidFill>
              <a:srgbClr val="0A4B8C"/>
            </a:solidFill>
            <a:ln w="2475" cap="flat">
              <a:noFill/>
              <a:prstDash val="solid"/>
              <a:miter/>
            </a:ln>
          </p:spPr>
          <p:txBody>
            <a:bodyPr/>
            <a:lstStyle/>
            <a:p>
              <a:pPr defTabSz="457200"/>
              <a:endParaRPr lang="en-US" sz="1500">
                <a:solidFill>
                  <a:srgbClr val="3F3F3F"/>
                </a:solidFill>
                <a:latin typeface="CVS Health Sans"/>
              </a:endParaRPr>
            </a:p>
          </p:txBody>
        </p:sp>
        <p:pic>
          <p:nvPicPr>
            <p:cNvPr id="62" name="Graphic 61">
              <a:extLst>
                <a:ext uri="{FF2B5EF4-FFF2-40B4-BE49-F238E27FC236}">
                  <a16:creationId xmlns:a16="http://schemas.microsoft.com/office/drawing/2014/main" id="{25126F8D-D030-31E8-5F1B-933069524FFE}"/>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34" y="1485321"/>
              <a:ext cx="264406" cy="264406"/>
            </a:xfrm>
            <a:prstGeom prst="rect">
              <a:avLst/>
            </a:prstGeom>
          </p:spPr>
        </p:pic>
      </p:grpSp>
      <p:sp>
        <p:nvSpPr>
          <p:cNvPr id="71" name="Rectangle: Rounded Corners 70">
            <a:extLst>
              <a:ext uri="{FF2B5EF4-FFF2-40B4-BE49-F238E27FC236}">
                <a16:creationId xmlns:a16="http://schemas.microsoft.com/office/drawing/2014/main" id="{4C135D4E-D3B8-CEF5-32B2-F059D6067F6E}"/>
              </a:ext>
            </a:extLst>
          </p:cNvPr>
          <p:cNvSpPr>
            <a:spLocks/>
          </p:cNvSpPr>
          <p:nvPr/>
        </p:nvSpPr>
        <p:spPr bwMode="gray">
          <a:xfrm>
            <a:off x="1434524" y="1702319"/>
            <a:ext cx="1477298" cy="344181"/>
          </a:xfrm>
          <a:prstGeom prst="roundRect">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r>
              <a:rPr lang="en-US" sz="1200" b="1">
                <a:solidFill>
                  <a:srgbClr val="FFFFFF"/>
                </a:solidFill>
                <a:latin typeface="CVS Health Sans"/>
                <a:ea typeface="Calibri" panose="020F0502020204030204" pitchFamily="34" charset="0"/>
                <a:cs typeface="Calibri" panose="020F0502020204030204" pitchFamily="34" charset="0"/>
              </a:rPr>
              <a:t>Function</a:t>
            </a:r>
          </a:p>
        </p:txBody>
      </p:sp>
      <p:sp>
        <p:nvSpPr>
          <p:cNvPr id="54" name="Rectangle: Diagonal Corners Rounded 53">
            <a:extLst>
              <a:ext uri="{FF2B5EF4-FFF2-40B4-BE49-F238E27FC236}">
                <a16:creationId xmlns:a16="http://schemas.microsoft.com/office/drawing/2014/main" id="{5FA04A52-96C6-8E1F-DE82-3ADF5E5EA9EA}"/>
              </a:ext>
            </a:extLst>
          </p:cNvPr>
          <p:cNvSpPr/>
          <p:nvPr/>
        </p:nvSpPr>
        <p:spPr bwMode="gray">
          <a:xfrm rot="10800000">
            <a:off x="3237378" y="1705017"/>
            <a:ext cx="2207492" cy="344180"/>
          </a:xfrm>
          <a:prstGeom prst="round2DiagRect">
            <a:avLst>
              <a:gd name="adj1" fmla="val 0"/>
              <a:gd name="adj2" fmla="val 50000"/>
            </a:avLst>
          </a:prstGeom>
          <a:solidFill>
            <a:srgbClr val="267AC0"/>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endParaRPr lang="en-US" sz="1200" b="1">
              <a:solidFill>
                <a:srgbClr val="FFFFFF"/>
              </a:solidFill>
              <a:latin typeface="CVS Health Sans"/>
              <a:ea typeface="Calibri" panose="020F0502020204030204" pitchFamily="34" charset="0"/>
              <a:cs typeface="Calibri" panose="020F0502020204030204" pitchFamily="34" charset="0"/>
            </a:endParaRPr>
          </a:p>
        </p:txBody>
      </p:sp>
      <p:grpSp>
        <p:nvGrpSpPr>
          <p:cNvPr id="100" name="Group 99">
            <a:extLst>
              <a:ext uri="{FF2B5EF4-FFF2-40B4-BE49-F238E27FC236}">
                <a16:creationId xmlns:a16="http://schemas.microsoft.com/office/drawing/2014/main" id="{31FE295A-EFDE-C761-89B6-FA4A4A3A2CF9}"/>
              </a:ext>
            </a:extLst>
          </p:cNvPr>
          <p:cNvGrpSpPr/>
          <p:nvPr/>
        </p:nvGrpSpPr>
        <p:grpSpPr>
          <a:xfrm>
            <a:off x="3321585" y="1539121"/>
            <a:ext cx="496680" cy="449156"/>
            <a:chOff x="3319997" y="1424821"/>
            <a:chExt cx="496680" cy="449156"/>
          </a:xfrm>
        </p:grpSpPr>
        <p:sp>
          <p:nvSpPr>
            <p:cNvPr id="55" name="Freeform: Shape 54">
              <a:extLst>
                <a:ext uri="{FF2B5EF4-FFF2-40B4-BE49-F238E27FC236}">
                  <a16:creationId xmlns:a16="http://schemas.microsoft.com/office/drawing/2014/main" id="{4424BDD4-CB39-7B0D-D35B-4BDE792BCE56}"/>
                </a:ext>
              </a:extLst>
            </p:cNvPr>
            <p:cNvSpPr/>
            <p:nvPr/>
          </p:nvSpPr>
          <p:spPr>
            <a:xfrm>
              <a:off x="3319997" y="1424821"/>
              <a:ext cx="491454" cy="449156"/>
            </a:xfrm>
            <a:custGeom>
              <a:avLst/>
              <a:gdLst>
                <a:gd name="csX0" fmla="*/ 25 w 491454"/>
                <a:gd name="csY0" fmla="*/ 12159 h 449156"/>
                <a:gd name="csX1" fmla="*/ 25 w 491454"/>
                <a:gd name="csY1" fmla="*/ 310177 h 449156"/>
                <a:gd name="csX2" fmla="*/ 6464 w 491454"/>
                <a:gd name="csY2" fmla="*/ 320702 h 449156"/>
                <a:gd name="csX3" fmla="*/ 239301 w 491454"/>
                <a:gd name="csY3" fmla="*/ 447522 h 449156"/>
                <a:gd name="csX4" fmla="*/ 252178 w 491454"/>
                <a:gd name="csY4" fmla="*/ 447522 h 449156"/>
                <a:gd name="csX5" fmla="*/ 485015 w 491454"/>
                <a:gd name="csY5" fmla="*/ 320702 h 449156"/>
                <a:gd name="csX6" fmla="*/ 491454 w 491454"/>
                <a:gd name="csY6" fmla="*/ 310177 h 449156"/>
                <a:gd name="csX7" fmla="*/ 491454 w 491454"/>
                <a:gd name="csY7" fmla="*/ 12159 h 449156"/>
                <a:gd name="csX8" fmla="*/ 478577 w 491454"/>
                <a:gd name="csY8" fmla="*/ 0 h 449156"/>
                <a:gd name="csX9" fmla="*/ 12878 w 491454"/>
                <a:gd name="csY9" fmla="*/ 0 h 449156"/>
                <a:gd name="csX10" fmla="*/ 0 w 491454"/>
                <a:gd name="csY10" fmla="*/ 12159 h 449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491454" h="449156">
                  <a:moveTo>
                    <a:pt x="25" y="12159"/>
                  </a:moveTo>
                  <a:lnTo>
                    <a:pt x="25" y="310177"/>
                  </a:lnTo>
                  <a:cubicBezTo>
                    <a:pt x="25" y="314511"/>
                    <a:pt x="2476" y="318523"/>
                    <a:pt x="6464" y="320702"/>
                  </a:cubicBezTo>
                  <a:lnTo>
                    <a:pt x="239301" y="447522"/>
                  </a:lnTo>
                  <a:cubicBezTo>
                    <a:pt x="243288" y="449701"/>
                    <a:pt x="248191" y="449701"/>
                    <a:pt x="252178" y="447522"/>
                  </a:cubicBezTo>
                  <a:lnTo>
                    <a:pt x="485015" y="320702"/>
                  </a:lnTo>
                  <a:cubicBezTo>
                    <a:pt x="489002" y="318523"/>
                    <a:pt x="491454" y="314511"/>
                    <a:pt x="491454" y="310177"/>
                  </a:cubicBezTo>
                  <a:lnTo>
                    <a:pt x="491454" y="12159"/>
                  </a:lnTo>
                  <a:cubicBezTo>
                    <a:pt x="491454" y="5448"/>
                    <a:pt x="485684" y="0"/>
                    <a:pt x="478577" y="0"/>
                  </a:cubicBezTo>
                  <a:lnTo>
                    <a:pt x="12878" y="0"/>
                  </a:lnTo>
                  <a:cubicBezTo>
                    <a:pt x="5770" y="0"/>
                    <a:pt x="0" y="5448"/>
                    <a:pt x="0" y="12159"/>
                  </a:cubicBezTo>
                  <a:close/>
                </a:path>
              </a:pathLst>
            </a:custGeom>
            <a:solidFill>
              <a:srgbClr val="FFFFFF"/>
            </a:solidFill>
            <a:ln w="2475" cap="flat">
              <a:noFill/>
              <a:prstDash val="solid"/>
              <a:miter/>
            </a:ln>
          </p:spPr>
          <p:txBody>
            <a:bodyPr/>
            <a:lstStyle/>
            <a:p>
              <a:pPr defTabSz="457200"/>
              <a:endParaRPr lang="en-US" sz="1500">
                <a:solidFill>
                  <a:srgbClr val="3F3F3F"/>
                </a:solidFill>
                <a:latin typeface="CVS Health Sans"/>
              </a:endParaRPr>
            </a:p>
          </p:txBody>
        </p:sp>
        <p:sp>
          <p:nvSpPr>
            <p:cNvPr id="56" name="Freeform: Shape 55">
              <a:extLst>
                <a:ext uri="{FF2B5EF4-FFF2-40B4-BE49-F238E27FC236}">
                  <a16:creationId xmlns:a16="http://schemas.microsoft.com/office/drawing/2014/main" id="{DED08C8E-ECD5-00BC-18F0-ECA025D66946}"/>
                </a:ext>
              </a:extLst>
            </p:cNvPr>
            <p:cNvSpPr/>
            <p:nvPr/>
          </p:nvSpPr>
          <p:spPr>
            <a:xfrm>
              <a:off x="3342087" y="1437476"/>
              <a:ext cx="447348" cy="408938"/>
            </a:xfrm>
            <a:custGeom>
              <a:avLst/>
              <a:gdLst>
                <a:gd name="csX0" fmla="*/ 223674 w 447348"/>
                <a:gd name="csY0" fmla="*/ 408938 h 408938"/>
                <a:gd name="csX1" fmla="*/ 216567 w 447348"/>
                <a:gd name="csY1" fmla="*/ 407155 h 408938"/>
                <a:gd name="csX2" fmla="*/ 7107 w 447348"/>
                <a:gd name="csY2" fmla="*/ 293089 h 408938"/>
                <a:gd name="csX3" fmla="*/ 0 w 447348"/>
                <a:gd name="csY3" fmla="*/ 281475 h 408938"/>
                <a:gd name="csX4" fmla="*/ 0 w 447348"/>
                <a:gd name="csY4" fmla="*/ 13398 h 408938"/>
                <a:gd name="csX5" fmla="*/ 14215 w 447348"/>
                <a:gd name="csY5" fmla="*/ 0 h 408938"/>
                <a:gd name="csX6" fmla="*/ 433133 w 447348"/>
                <a:gd name="csY6" fmla="*/ 0 h 408938"/>
                <a:gd name="csX7" fmla="*/ 447348 w 447348"/>
                <a:gd name="csY7" fmla="*/ 13398 h 408938"/>
                <a:gd name="csX8" fmla="*/ 447348 w 447348"/>
                <a:gd name="csY8" fmla="*/ 281475 h 408938"/>
                <a:gd name="csX9" fmla="*/ 440241 w 447348"/>
                <a:gd name="csY9" fmla="*/ 293089 h 408938"/>
                <a:gd name="csX10" fmla="*/ 230782 w 447348"/>
                <a:gd name="csY10" fmla="*/ 407155 h 408938"/>
                <a:gd name="csX11" fmla="*/ 223674 w 447348"/>
                <a:gd name="csY11" fmla="*/ 408938 h 408938"/>
                <a:gd name="csX12" fmla="*/ 14215 w 447348"/>
                <a:gd name="csY12" fmla="*/ 4953 h 408938"/>
                <a:gd name="csX13" fmla="*/ 5250 w 447348"/>
                <a:gd name="csY13" fmla="*/ 13398 h 408938"/>
                <a:gd name="csX14" fmla="*/ 5250 w 447348"/>
                <a:gd name="csY14" fmla="*/ 281475 h 408938"/>
                <a:gd name="csX15" fmla="*/ 9732 w 447348"/>
                <a:gd name="csY15" fmla="*/ 288805 h 408938"/>
                <a:gd name="csX16" fmla="*/ 219192 w 447348"/>
                <a:gd name="csY16" fmla="*/ 402871 h 408938"/>
                <a:gd name="csX17" fmla="*/ 228157 w 447348"/>
                <a:gd name="csY17" fmla="*/ 402871 h 408938"/>
                <a:gd name="csX18" fmla="*/ 437616 w 447348"/>
                <a:gd name="csY18" fmla="*/ 288805 h 408938"/>
                <a:gd name="csX19" fmla="*/ 442098 w 447348"/>
                <a:gd name="csY19" fmla="*/ 281475 h 408938"/>
                <a:gd name="csX20" fmla="*/ 442098 w 447348"/>
                <a:gd name="csY20" fmla="*/ 13398 h 408938"/>
                <a:gd name="csX21" fmla="*/ 433133 w 447348"/>
                <a:gd name="csY21" fmla="*/ 4953 h 408938"/>
                <a:gd name="csX22" fmla="*/ 14215 w 447348"/>
                <a:gd name="csY22" fmla="*/ 4953 h 4089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447348" h="408938">
                  <a:moveTo>
                    <a:pt x="223674" y="408938"/>
                  </a:moveTo>
                  <a:cubicBezTo>
                    <a:pt x="221222" y="408938"/>
                    <a:pt x="218771" y="408344"/>
                    <a:pt x="216567" y="407155"/>
                  </a:cubicBezTo>
                  <a:lnTo>
                    <a:pt x="7107" y="293089"/>
                  </a:lnTo>
                  <a:cubicBezTo>
                    <a:pt x="2724" y="290712"/>
                    <a:pt x="0" y="286254"/>
                    <a:pt x="0" y="281475"/>
                  </a:cubicBezTo>
                  <a:lnTo>
                    <a:pt x="0" y="13398"/>
                  </a:lnTo>
                  <a:cubicBezTo>
                    <a:pt x="0" y="5993"/>
                    <a:pt x="6364" y="0"/>
                    <a:pt x="14215" y="0"/>
                  </a:cubicBezTo>
                  <a:lnTo>
                    <a:pt x="433133" y="0"/>
                  </a:lnTo>
                  <a:cubicBezTo>
                    <a:pt x="440959" y="0"/>
                    <a:pt x="447348" y="6018"/>
                    <a:pt x="447348" y="13398"/>
                  </a:cubicBezTo>
                  <a:lnTo>
                    <a:pt x="447348" y="281475"/>
                  </a:lnTo>
                  <a:cubicBezTo>
                    <a:pt x="447348" y="286254"/>
                    <a:pt x="444624" y="290687"/>
                    <a:pt x="440241" y="293089"/>
                  </a:cubicBezTo>
                  <a:lnTo>
                    <a:pt x="230782" y="407155"/>
                  </a:lnTo>
                  <a:cubicBezTo>
                    <a:pt x="228578" y="408344"/>
                    <a:pt x="226126" y="408938"/>
                    <a:pt x="223674" y="408938"/>
                  </a:cubicBezTo>
                  <a:close/>
                  <a:moveTo>
                    <a:pt x="14215" y="4953"/>
                  </a:moveTo>
                  <a:cubicBezTo>
                    <a:pt x="9262" y="4953"/>
                    <a:pt x="5250" y="8742"/>
                    <a:pt x="5250" y="13398"/>
                  </a:cubicBezTo>
                  <a:lnTo>
                    <a:pt x="5250" y="281475"/>
                  </a:lnTo>
                  <a:cubicBezTo>
                    <a:pt x="5250" y="284496"/>
                    <a:pt x="6959" y="287295"/>
                    <a:pt x="9732" y="288805"/>
                  </a:cubicBezTo>
                  <a:lnTo>
                    <a:pt x="219192" y="402871"/>
                  </a:lnTo>
                  <a:cubicBezTo>
                    <a:pt x="221965" y="404382"/>
                    <a:pt x="225383" y="404382"/>
                    <a:pt x="228157" y="402871"/>
                  </a:cubicBezTo>
                  <a:lnTo>
                    <a:pt x="437616" y="288805"/>
                  </a:lnTo>
                  <a:cubicBezTo>
                    <a:pt x="440389" y="287295"/>
                    <a:pt x="442098" y="284496"/>
                    <a:pt x="442098" y="281475"/>
                  </a:cubicBezTo>
                  <a:lnTo>
                    <a:pt x="442098" y="13398"/>
                  </a:lnTo>
                  <a:cubicBezTo>
                    <a:pt x="442098" y="8742"/>
                    <a:pt x="438086" y="4953"/>
                    <a:pt x="433133" y="4953"/>
                  </a:cubicBezTo>
                  <a:lnTo>
                    <a:pt x="14215" y="4953"/>
                  </a:lnTo>
                  <a:close/>
                </a:path>
              </a:pathLst>
            </a:custGeom>
            <a:solidFill>
              <a:srgbClr val="267AC0"/>
            </a:solidFill>
            <a:ln w="2475" cap="flat">
              <a:noFill/>
              <a:prstDash val="solid"/>
              <a:miter/>
            </a:ln>
          </p:spPr>
          <p:txBody>
            <a:bodyPr/>
            <a:lstStyle/>
            <a:p>
              <a:pPr defTabSz="457200"/>
              <a:endParaRPr lang="en-US" sz="1500">
                <a:solidFill>
                  <a:srgbClr val="3F3F3F"/>
                </a:solidFill>
                <a:latin typeface="CVS Health Sans"/>
              </a:endParaRPr>
            </a:p>
          </p:txBody>
        </p:sp>
        <p:sp>
          <p:nvSpPr>
            <p:cNvPr id="57" name="Oval 56">
              <a:extLst>
                <a:ext uri="{FF2B5EF4-FFF2-40B4-BE49-F238E27FC236}">
                  <a16:creationId xmlns:a16="http://schemas.microsoft.com/office/drawing/2014/main" id="{F7F71F9E-82C1-21D4-9C9B-0715D41543DA}"/>
                </a:ext>
              </a:extLst>
            </p:cNvPr>
            <p:cNvSpPr/>
            <p:nvPr/>
          </p:nvSpPr>
          <p:spPr>
            <a:xfrm>
              <a:off x="3758183" y="1485321"/>
              <a:ext cx="58494" cy="55175"/>
            </a:xfrm>
            <a:prstGeom prst="ellipse">
              <a:avLst/>
            </a:prstGeom>
            <a:solidFill>
              <a:srgbClr val="267AC0"/>
            </a:solidFill>
            <a:ln w="2475" cap="flat">
              <a:noFill/>
              <a:prstDash val="solid"/>
              <a:miter/>
            </a:ln>
          </p:spPr>
          <p:txBody>
            <a:bodyPr/>
            <a:lstStyle/>
            <a:p>
              <a:pPr defTabSz="457200"/>
              <a:endParaRPr lang="en-US" sz="1500">
                <a:solidFill>
                  <a:srgbClr val="3F3F3F"/>
                </a:solidFill>
                <a:latin typeface="CVS Health Sans"/>
              </a:endParaRPr>
            </a:p>
          </p:txBody>
        </p:sp>
        <p:sp>
          <p:nvSpPr>
            <p:cNvPr id="58" name="Oval 57">
              <a:extLst>
                <a:ext uri="{FF2B5EF4-FFF2-40B4-BE49-F238E27FC236}">
                  <a16:creationId xmlns:a16="http://schemas.microsoft.com/office/drawing/2014/main" id="{F00F5EC7-01F8-7495-779E-3B1A53B1F8EF}"/>
                </a:ext>
              </a:extLst>
            </p:cNvPr>
            <p:cNvSpPr/>
            <p:nvPr/>
          </p:nvSpPr>
          <p:spPr>
            <a:xfrm>
              <a:off x="3324161" y="1621700"/>
              <a:ext cx="43338" cy="40861"/>
            </a:xfrm>
            <a:prstGeom prst="ellipse">
              <a:avLst/>
            </a:prstGeom>
            <a:solidFill>
              <a:srgbClr val="267AC0"/>
            </a:solidFill>
            <a:ln w="2475" cap="flat">
              <a:noFill/>
              <a:prstDash val="solid"/>
              <a:miter/>
            </a:ln>
          </p:spPr>
          <p:txBody>
            <a:bodyPr/>
            <a:lstStyle/>
            <a:p>
              <a:pPr defTabSz="457200"/>
              <a:endParaRPr lang="en-US" sz="1500">
                <a:solidFill>
                  <a:srgbClr val="3F3F3F"/>
                </a:solidFill>
                <a:latin typeface="CVS Health Sans"/>
              </a:endParaRPr>
            </a:p>
          </p:txBody>
        </p:sp>
        <p:pic>
          <p:nvPicPr>
            <p:cNvPr id="65" name="Graphic 64">
              <a:extLst>
                <a:ext uri="{FF2B5EF4-FFF2-40B4-BE49-F238E27FC236}">
                  <a16:creationId xmlns:a16="http://schemas.microsoft.com/office/drawing/2014/main" id="{987077B8-BCDB-29EE-1485-628F818A98F7}"/>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6465" y="1526584"/>
              <a:ext cx="218517" cy="218517"/>
            </a:xfrm>
            <a:prstGeom prst="rect">
              <a:avLst/>
            </a:prstGeom>
          </p:spPr>
        </p:pic>
      </p:grpSp>
      <p:sp>
        <p:nvSpPr>
          <p:cNvPr id="72" name="Rectangle: Rounded Corners 71">
            <a:extLst>
              <a:ext uri="{FF2B5EF4-FFF2-40B4-BE49-F238E27FC236}">
                <a16:creationId xmlns:a16="http://schemas.microsoft.com/office/drawing/2014/main" id="{482F173F-F2C4-5A63-9594-5B91051847B2}"/>
              </a:ext>
            </a:extLst>
          </p:cNvPr>
          <p:cNvSpPr>
            <a:spLocks/>
          </p:cNvSpPr>
          <p:nvPr/>
        </p:nvSpPr>
        <p:spPr bwMode="gray">
          <a:xfrm>
            <a:off x="3813040" y="1705017"/>
            <a:ext cx="1563102" cy="337285"/>
          </a:xfrm>
          <a:prstGeom prst="roundRect">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r>
              <a:rPr lang="en-US" sz="1200" b="1">
                <a:solidFill>
                  <a:srgbClr val="FFFFFF"/>
                </a:solidFill>
                <a:latin typeface="CVS Health Sans"/>
                <a:ea typeface="Calibri" panose="020F0502020204030204" pitchFamily="34" charset="0"/>
                <a:cs typeface="Calibri" panose="020F0502020204030204" pitchFamily="34" charset="0"/>
              </a:rPr>
              <a:t>Zero Trust Project</a:t>
            </a:r>
          </a:p>
        </p:txBody>
      </p:sp>
      <p:sp>
        <p:nvSpPr>
          <p:cNvPr id="50" name="Rectangle: Diagonal Corners Rounded 49">
            <a:extLst>
              <a:ext uri="{FF2B5EF4-FFF2-40B4-BE49-F238E27FC236}">
                <a16:creationId xmlns:a16="http://schemas.microsoft.com/office/drawing/2014/main" id="{BF1783E4-A4E8-F928-0184-4CD86C9F3654}"/>
              </a:ext>
            </a:extLst>
          </p:cNvPr>
          <p:cNvSpPr/>
          <p:nvPr/>
        </p:nvSpPr>
        <p:spPr bwMode="gray">
          <a:xfrm rot="10800000">
            <a:off x="5615690" y="1705017"/>
            <a:ext cx="6012701" cy="344180"/>
          </a:xfrm>
          <a:prstGeom prst="round2DiagRect">
            <a:avLst>
              <a:gd name="adj1" fmla="val 0"/>
              <a:gd name="adj2" fmla="val 50000"/>
            </a:avLst>
          </a:prstGeom>
          <a:solidFill>
            <a:srgbClr val="00787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grpSp>
        <p:nvGrpSpPr>
          <p:cNvPr id="101" name="Group 100">
            <a:extLst>
              <a:ext uri="{FF2B5EF4-FFF2-40B4-BE49-F238E27FC236}">
                <a16:creationId xmlns:a16="http://schemas.microsoft.com/office/drawing/2014/main" id="{8B029391-1AB6-2D60-E4D8-0ADCF1991FDD}"/>
              </a:ext>
            </a:extLst>
          </p:cNvPr>
          <p:cNvGrpSpPr/>
          <p:nvPr/>
        </p:nvGrpSpPr>
        <p:grpSpPr>
          <a:xfrm>
            <a:off x="5692536" y="1539121"/>
            <a:ext cx="496680" cy="449156"/>
            <a:chOff x="5690948" y="1424821"/>
            <a:chExt cx="496680" cy="449156"/>
          </a:xfrm>
        </p:grpSpPr>
        <p:sp>
          <p:nvSpPr>
            <p:cNvPr id="22" name="Freeform: Shape 21">
              <a:extLst>
                <a:ext uri="{FF2B5EF4-FFF2-40B4-BE49-F238E27FC236}">
                  <a16:creationId xmlns:a16="http://schemas.microsoft.com/office/drawing/2014/main" id="{6FE92CC3-9BAF-4693-AA64-7CD2613FE1B4}"/>
                </a:ext>
              </a:extLst>
            </p:cNvPr>
            <p:cNvSpPr/>
            <p:nvPr/>
          </p:nvSpPr>
          <p:spPr>
            <a:xfrm>
              <a:off x="5690948" y="1424821"/>
              <a:ext cx="491454" cy="449156"/>
            </a:xfrm>
            <a:custGeom>
              <a:avLst/>
              <a:gdLst>
                <a:gd name="csX0" fmla="*/ 25 w 491454"/>
                <a:gd name="csY0" fmla="*/ 12159 h 449156"/>
                <a:gd name="csX1" fmla="*/ 25 w 491454"/>
                <a:gd name="csY1" fmla="*/ 310177 h 449156"/>
                <a:gd name="csX2" fmla="*/ 6464 w 491454"/>
                <a:gd name="csY2" fmla="*/ 320702 h 449156"/>
                <a:gd name="csX3" fmla="*/ 239300 w 491454"/>
                <a:gd name="csY3" fmla="*/ 447522 h 449156"/>
                <a:gd name="csX4" fmla="*/ 252178 w 491454"/>
                <a:gd name="csY4" fmla="*/ 447522 h 449156"/>
                <a:gd name="csX5" fmla="*/ 485016 w 491454"/>
                <a:gd name="csY5" fmla="*/ 320702 h 449156"/>
                <a:gd name="csX6" fmla="*/ 491454 w 491454"/>
                <a:gd name="csY6" fmla="*/ 310177 h 449156"/>
                <a:gd name="csX7" fmla="*/ 491454 w 491454"/>
                <a:gd name="csY7" fmla="*/ 12159 h 449156"/>
                <a:gd name="csX8" fmla="*/ 478577 w 491454"/>
                <a:gd name="csY8" fmla="*/ 0 h 449156"/>
                <a:gd name="csX9" fmla="*/ 12877 w 491454"/>
                <a:gd name="csY9" fmla="*/ 0 h 449156"/>
                <a:gd name="csX10" fmla="*/ 0 w 491454"/>
                <a:gd name="csY10" fmla="*/ 12159 h 449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491454" h="449156">
                  <a:moveTo>
                    <a:pt x="25" y="12159"/>
                  </a:moveTo>
                  <a:lnTo>
                    <a:pt x="25" y="310177"/>
                  </a:lnTo>
                  <a:cubicBezTo>
                    <a:pt x="25" y="314511"/>
                    <a:pt x="2476" y="318523"/>
                    <a:pt x="6464" y="320702"/>
                  </a:cubicBezTo>
                  <a:lnTo>
                    <a:pt x="239300" y="447522"/>
                  </a:lnTo>
                  <a:cubicBezTo>
                    <a:pt x="243288" y="449701"/>
                    <a:pt x="248191" y="449701"/>
                    <a:pt x="252178" y="447522"/>
                  </a:cubicBezTo>
                  <a:lnTo>
                    <a:pt x="485016" y="320702"/>
                  </a:lnTo>
                  <a:cubicBezTo>
                    <a:pt x="489002" y="318523"/>
                    <a:pt x="491454" y="314511"/>
                    <a:pt x="491454" y="310177"/>
                  </a:cubicBezTo>
                  <a:lnTo>
                    <a:pt x="491454" y="12159"/>
                  </a:lnTo>
                  <a:cubicBezTo>
                    <a:pt x="491454" y="5448"/>
                    <a:pt x="485684" y="0"/>
                    <a:pt x="478577" y="0"/>
                  </a:cubicBezTo>
                  <a:lnTo>
                    <a:pt x="12877" y="0"/>
                  </a:lnTo>
                  <a:cubicBezTo>
                    <a:pt x="5770" y="0"/>
                    <a:pt x="0" y="5448"/>
                    <a:pt x="0" y="12159"/>
                  </a:cubicBezTo>
                  <a:close/>
                </a:path>
              </a:pathLst>
            </a:custGeom>
            <a:solidFill>
              <a:srgbClr val="FFFFFF"/>
            </a:solidFill>
            <a:ln w="2475" cap="flat">
              <a:noFill/>
              <a:prstDash val="solid"/>
              <a:miter/>
            </a:ln>
          </p:spPr>
          <p:txBody>
            <a:bodyPr/>
            <a:lstStyle/>
            <a:p>
              <a:pPr defTabSz="457200"/>
              <a:endParaRPr lang="en-US" sz="1500">
                <a:solidFill>
                  <a:srgbClr val="3F3F3F"/>
                </a:solidFill>
                <a:latin typeface="CVS Health Sans"/>
              </a:endParaRPr>
            </a:p>
          </p:txBody>
        </p:sp>
        <p:sp>
          <p:nvSpPr>
            <p:cNvPr id="23" name="Freeform: Shape 22">
              <a:extLst>
                <a:ext uri="{FF2B5EF4-FFF2-40B4-BE49-F238E27FC236}">
                  <a16:creationId xmlns:a16="http://schemas.microsoft.com/office/drawing/2014/main" id="{1ED29FB1-A42A-07BC-86AC-3D8F16D1689E}"/>
                </a:ext>
              </a:extLst>
            </p:cNvPr>
            <p:cNvSpPr/>
            <p:nvPr/>
          </p:nvSpPr>
          <p:spPr>
            <a:xfrm>
              <a:off x="5713039" y="1437476"/>
              <a:ext cx="447348" cy="408938"/>
            </a:xfrm>
            <a:custGeom>
              <a:avLst/>
              <a:gdLst>
                <a:gd name="csX0" fmla="*/ 223674 w 447348"/>
                <a:gd name="csY0" fmla="*/ 408938 h 408938"/>
                <a:gd name="csX1" fmla="*/ 216566 w 447348"/>
                <a:gd name="csY1" fmla="*/ 407155 h 408938"/>
                <a:gd name="csX2" fmla="*/ 7107 w 447348"/>
                <a:gd name="csY2" fmla="*/ 293089 h 408938"/>
                <a:gd name="csX3" fmla="*/ 0 w 447348"/>
                <a:gd name="csY3" fmla="*/ 281475 h 408938"/>
                <a:gd name="csX4" fmla="*/ 0 w 447348"/>
                <a:gd name="csY4" fmla="*/ 13398 h 408938"/>
                <a:gd name="csX5" fmla="*/ 14215 w 447348"/>
                <a:gd name="csY5" fmla="*/ 0 h 408938"/>
                <a:gd name="csX6" fmla="*/ 433134 w 447348"/>
                <a:gd name="csY6" fmla="*/ 0 h 408938"/>
                <a:gd name="csX7" fmla="*/ 447348 w 447348"/>
                <a:gd name="csY7" fmla="*/ 13398 h 408938"/>
                <a:gd name="csX8" fmla="*/ 447348 w 447348"/>
                <a:gd name="csY8" fmla="*/ 281475 h 408938"/>
                <a:gd name="csX9" fmla="*/ 440241 w 447348"/>
                <a:gd name="csY9" fmla="*/ 293089 h 408938"/>
                <a:gd name="csX10" fmla="*/ 230782 w 447348"/>
                <a:gd name="csY10" fmla="*/ 407155 h 408938"/>
                <a:gd name="csX11" fmla="*/ 223674 w 447348"/>
                <a:gd name="csY11" fmla="*/ 408938 h 408938"/>
                <a:gd name="csX12" fmla="*/ 14215 w 447348"/>
                <a:gd name="csY12" fmla="*/ 4953 h 408938"/>
                <a:gd name="csX13" fmla="*/ 5250 w 447348"/>
                <a:gd name="csY13" fmla="*/ 13398 h 408938"/>
                <a:gd name="csX14" fmla="*/ 5250 w 447348"/>
                <a:gd name="csY14" fmla="*/ 281475 h 408938"/>
                <a:gd name="csX15" fmla="*/ 9732 w 447348"/>
                <a:gd name="csY15" fmla="*/ 288805 h 408938"/>
                <a:gd name="csX16" fmla="*/ 219192 w 447348"/>
                <a:gd name="csY16" fmla="*/ 402871 h 408938"/>
                <a:gd name="csX17" fmla="*/ 228157 w 447348"/>
                <a:gd name="csY17" fmla="*/ 402871 h 408938"/>
                <a:gd name="csX18" fmla="*/ 437615 w 447348"/>
                <a:gd name="csY18" fmla="*/ 288805 h 408938"/>
                <a:gd name="csX19" fmla="*/ 442098 w 447348"/>
                <a:gd name="csY19" fmla="*/ 281475 h 408938"/>
                <a:gd name="csX20" fmla="*/ 442098 w 447348"/>
                <a:gd name="csY20" fmla="*/ 13398 h 408938"/>
                <a:gd name="csX21" fmla="*/ 433134 w 447348"/>
                <a:gd name="csY21" fmla="*/ 4953 h 408938"/>
                <a:gd name="csX22" fmla="*/ 14215 w 447348"/>
                <a:gd name="csY22" fmla="*/ 4953 h 4089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447348" h="408938">
                  <a:moveTo>
                    <a:pt x="223674" y="408938"/>
                  </a:moveTo>
                  <a:cubicBezTo>
                    <a:pt x="221222" y="408938"/>
                    <a:pt x="218771" y="408344"/>
                    <a:pt x="216566" y="407155"/>
                  </a:cubicBezTo>
                  <a:lnTo>
                    <a:pt x="7107" y="293089"/>
                  </a:lnTo>
                  <a:cubicBezTo>
                    <a:pt x="2724" y="290712"/>
                    <a:pt x="0" y="286254"/>
                    <a:pt x="0" y="281475"/>
                  </a:cubicBezTo>
                  <a:lnTo>
                    <a:pt x="0" y="13398"/>
                  </a:lnTo>
                  <a:cubicBezTo>
                    <a:pt x="0" y="5993"/>
                    <a:pt x="6364" y="0"/>
                    <a:pt x="14215" y="0"/>
                  </a:cubicBezTo>
                  <a:lnTo>
                    <a:pt x="433134" y="0"/>
                  </a:lnTo>
                  <a:cubicBezTo>
                    <a:pt x="440959" y="0"/>
                    <a:pt x="447348" y="6018"/>
                    <a:pt x="447348" y="13398"/>
                  </a:cubicBezTo>
                  <a:lnTo>
                    <a:pt x="447348" y="281475"/>
                  </a:lnTo>
                  <a:cubicBezTo>
                    <a:pt x="447348" y="286254"/>
                    <a:pt x="444624" y="290687"/>
                    <a:pt x="440241" y="293089"/>
                  </a:cubicBezTo>
                  <a:lnTo>
                    <a:pt x="230782" y="407155"/>
                  </a:lnTo>
                  <a:cubicBezTo>
                    <a:pt x="228577" y="408344"/>
                    <a:pt x="226126" y="408938"/>
                    <a:pt x="223674" y="408938"/>
                  </a:cubicBezTo>
                  <a:close/>
                  <a:moveTo>
                    <a:pt x="14215" y="4953"/>
                  </a:moveTo>
                  <a:cubicBezTo>
                    <a:pt x="9262" y="4953"/>
                    <a:pt x="5250" y="8742"/>
                    <a:pt x="5250" y="13398"/>
                  </a:cubicBezTo>
                  <a:lnTo>
                    <a:pt x="5250" y="281475"/>
                  </a:lnTo>
                  <a:cubicBezTo>
                    <a:pt x="5250" y="284496"/>
                    <a:pt x="6959" y="287295"/>
                    <a:pt x="9732" y="288805"/>
                  </a:cubicBezTo>
                  <a:lnTo>
                    <a:pt x="219192" y="402871"/>
                  </a:lnTo>
                  <a:cubicBezTo>
                    <a:pt x="221965" y="404382"/>
                    <a:pt x="225383" y="404382"/>
                    <a:pt x="228157" y="402871"/>
                  </a:cubicBezTo>
                  <a:lnTo>
                    <a:pt x="437615" y="288805"/>
                  </a:lnTo>
                  <a:cubicBezTo>
                    <a:pt x="440389" y="287295"/>
                    <a:pt x="442098" y="284496"/>
                    <a:pt x="442098" y="281475"/>
                  </a:cubicBezTo>
                  <a:lnTo>
                    <a:pt x="442098" y="13398"/>
                  </a:lnTo>
                  <a:cubicBezTo>
                    <a:pt x="442098" y="8742"/>
                    <a:pt x="438086" y="4953"/>
                    <a:pt x="433134" y="4953"/>
                  </a:cubicBezTo>
                  <a:lnTo>
                    <a:pt x="14215" y="4953"/>
                  </a:lnTo>
                  <a:close/>
                </a:path>
              </a:pathLst>
            </a:custGeom>
            <a:solidFill>
              <a:srgbClr val="00787E"/>
            </a:solidFill>
            <a:ln w="2475" cap="flat">
              <a:noFill/>
              <a:prstDash val="solid"/>
              <a:miter/>
            </a:ln>
          </p:spPr>
          <p:txBody>
            <a:bodyPr/>
            <a:lstStyle/>
            <a:p>
              <a:pPr defTabSz="457200"/>
              <a:endParaRPr lang="en-US" sz="1500">
                <a:solidFill>
                  <a:srgbClr val="3F3F3F"/>
                </a:solidFill>
                <a:latin typeface="CVS Health Sans"/>
              </a:endParaRPr>
            </a:p>
          </p:txBody>
        </p:sp>
        <p:sp>
          <p:nvSpPr>
            <p:cNvPr id="24" name="Oval 23">
              <a:extLst>
                <a:ext uri="{FF2B5EF4-FFF2-40B4-BE49-F238E27FC236}">
                  <a16:creationId xmlns:a16="http://schemas.microsoft.com/office/drawing/2014/main" id="{A5FEB97C-F5A7-046F-DF45-33BA589E4014}"/>
                </a:ext>
              </a:extLst>
            </p:cNvPr>
            <p:cNvSpPr/>
            <p:nvPr/>
          </p:nvSpPr>
          <p:spPr>
            <a:xfrm>
              <a:off x="6129134" y="1485321"/>
              <a:ext cx="58494" cy="55175"/>
            </a:xfrm>
            <a:prstGeom prst="ellipse">
              <a:avLst/>
            </a:prstGeom>
            <a:solidFill>
              <a:srgbClr val="00787E"/>
            </a:solidFill>
            <a:ln w="2475" cap="flat">
              <a:noFill/>
              <a:prstDash val="solid"/>
              <a:miter/>
            </a:ln>
          </p:spPr>
          <p:txBody>
            <a:bodyPr/>
            <a:lstStyle/>
            <a:p>
              <a:pPr defTabSz="457200"/>
              <a:endParaRPr lang="en-US" sz="1500">
                <a:solidFill>
                  <a:srgbClr val="3F3F3F"/>
                </a:solidFill>
                <a:latin typeface="CVS Health Sans"/>
              </a:endParaRPr>
            </a:p>
          </p:txBody>
        </p:sp>
        <p:sp>
          <p:nvSpPr>
            <p:cNvPr id="25" name="Oval 24">
              <a:extLst>
                <a:ext uri="{FF2B5EF4-FFF2-40B4-BE49-F238E27FC236}">
                  <a16:creationId xmlns:a16="http://schemas.microsoft.com/office/drawing/2014/main" id="{1B201474-3C2E-87DA-AC42-174F824B1FE8}"/>
                </a:ext>
              </a:extLst>
            </p:cNvPr>
            <p:cNvSpPr/>
            <p:nvPr/>
          </p:nvSpPr>
          <p:spPr>
            <a:xfrm>
              <a:off x="5694217" y="1621700"/>
              <a:ext cx="43338" cy="40861"/>
            </a:xfrm>
            <a:prstGeom prst="ellipse">
              <a:avLst/>
            </a:prstGeom>
            <a:solidFill>
              <a:srgbClr val="00787E"/>
            </a:solidFill>
            <a:ln w="2475" cap="flat">
              <a:noFill/>
              <a:prstDash val="solid"/>
              <a:miter/>
            </a:ln>
          </p:spPr>
          <p:txBody>
            <a:bodyPr/>
            <a:lstStyle/>
            <a:p>
              <a:pPr defTabSz="457200"/>
              <a:endParaRPr lang="en-US" sz="1500">
                <a:solidFill>
                  <a:srgbClr val="3F3F3F"/>
                </a:solidFill>
                <a:latin typeface="CVS Health Sans"/>
              </a:endParaRPr>
            </a:p>
          </p:txBody>
        </p:sp>
        <p:pic>
          <p:nvPicPr>
            <p:cNvPr id="68" name="Graphic 67">
              <a:extLst>
                <a:ext uri="{FF2B5EF4-FFF2-40B4-BE49-F238E27FC236}">
                  <a16:creationId xmlns:a16="http://schemas.microsoft.com/office/drawing/2014/main" id="{493CFE32-5E5D-DE1A-EC7B-ABAC539A5957}"/>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3516" y="1494462"/>
              <a:ext cx="240369" cy="240369"/>
            </a:xfrm>
            <a:prstGeom prst="rect">
              <a:avLst/>
            </a:prstGeom>
          </p:spPr>
        </p:pic>
      </p:grpSp>
      <p:sp>
        <p:nvSpPr>
          <p:cNvPr id="73" name="Rectangle: Rounded Corners 72">
            <a:extLst>
              <a:ext uri="{FF2B5EF4-FFF2-40B4-BE49-F238E27FC236}">
                <a16:creationId xmlns:a16="http://schemas.microsoft.com/office/drawing/2014/main" id="{035F33C5-1E71-417E-8D28-604D704A5E77}"/>
              </a:ext>
            </a:extLst>
          </p:cNvPr>
          <p:cNvSpPr>
            <a:spLocks/>
          </p:cNvSpPr>
          <p:nvPr/>
        </p:nvSpPr>
        <p:spPr bwMode="gray">
          <a:xfrm>
            <a:off x="6180799" y="1702319"/>
            <a:ext cx="5924189" cy="339983"/>
          </a:xfrm>
          <a:prstGeom prst="roundRect">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r>
              <a:rPr lang="en-US" sz="1200" b="1">
                <a:solidFill>
                  <a:srgbClr val="FFFFFF"/>
                </a:solidFill>
                <a:latin typeface="CVS Health Sans"/>
                <a:ea typeface="Calibri" panose="020F0502020204030204" pitchFamily="34" charset="0"/>
                <a:cs typeface="Calibri" panose="020F0502020204030204" pitchFamily="34" charset="0"/>
              </a:rPr>
              <a:t>Project Description </a:t>
            </a:r>
            <a:r>
              <a:rPr lang="en-US" sz="1200" i="1">
                <a:solidFill>
                  <a:srgbClr val="FFFFFF"/>
                </a:solidFill>
                <a:latin typeface="CVS Health Sans"/>
                <a:ea typeface="Calibri" panose="020F0502020204030204" pitchFamily="34" charset="0"/>
                <a:cs typeface="Calibri" panose="020F0502020204030204" pitchFamily="34" charset="0"/>
              </a:rPr>
              <a:t>(Condensed)</a:t>
            </a:r>
          </a:p>
        </p:txBody>
      </p:sp>
      <p:sp>
        <p:nvSpPr>
          <p:cNvPr id="78" name="TextBox 77">
            <a:extLst>
              <a:ext uri="{FF2B5EF4-FFF2-40B4-BE49-F238E27FC236}">
                <a16:creationId xmlns:a16="http://schemas.microsoft.com/office/drawing/2014/main" id="{A2849D08-0A02-E418-64B3-D78C6C250696}"/>
              </a:ext>
            </a:extLst>
          </p:cNvPr>
          <p:cNvSpPr txBox="1"/>
          <p:nvPr/>
        </p:nvSpPr>
        <p:spPr>
          <a:xfrm>
            <a:off x="1050474" y="3509529"/>
            <a:ext cx="1953266" cy="923330"/>
          </a:xfrm>
          <a:prstGeom prst="rect">
            <a:avLst/>
          </a:prstGeom>
          <a:noFill/>
        </p:spPr>
        <p:txBody>
          <a:bodyPr wrap="square" lIns="91440" tIns="0" rIns="91440" bIns="0">
            <a:spAutoFit/>
          </a:bodyPr>
          <a:lstStyle/>
          <a:p>
            <a:pPr algn="ctr" defTabSz="457200">
              <a:spcBef>
                <a:spcPts val="600"/>
              </a:spcBef>
            </a:pPr>
            <a:r>
              <a:rPr lang="en-US" sz="2000" b="1">
                <a:solidFill>
                  <a:srgbClr val="FFFFFF"/>
                </a:solidFill>
                <a:latin typeface="CVS Health Sans"/>
              </a:rPr>
              <a:t>SecEng – </a:t>
            </a:r>
            <a:br>
              <a:rPr lang="en-US" sz="2000" b="1">
                <a:solidFill>
                  <a:srgbClr val="FFFFFF"/>
                </a:solidFill>
                <a:latin typeface="CVS Health Sans"/>
              </a:rPr>
            </a:br>
            <a:r>
              <a:rPr lang="en-US" sz="2000" b="1">
                <a:solidFill>
                  <a:srgbClr val="FFFFFF"/>
                </a:solidFill>
                <a:latin typeface="CVS Health Sans"/>
              </a:rPr>
              <a:t>Infrastructure Security</a:t>
            </a:r>
          </a:p>
        </p:txBody>
      </p:sp>
      <p:sp>
        <p:nvSpPr>
          <p:cNvPr id="47" name="TextBox 46">
            <a:extLst>
              <a:ext uri="{FF2B5EF4-FFF2-40B4-BE49-F238E27FC236}">
                <a16:creationId xmlns:a16="http://schemas.microsoft.com/office/drawing/2014/main" id="{03BA1091-718B-1A34-DAA9-A97F5AF35612}"/>
              </a:ext>
            </a:extLst>
          </p:cNvPr>
          <p:cNvSpPr txBox="1"/>
          <p:nvPr/>
        </p:nvSpPr>
        <p:spPr>
          <a:xfrm>
            <a:off x="5688807" y="2413397"/>
            <a:ext cx="5733451" cy="415498"/>
          </a:xfrm>
          <a:prstGeom prst="rect">
            <a:avLst/>
          </a:prstGeom>
          <a:noFill/>
        </p:spPr>
        <p:txBody>
          <a:bodyPr wrap="square" lIns="0" tIns="0" rIns="0" bIns="0">
            <a:spAutoFit/>
          </a:bodyPr>
          <a:lstStyle/>
          <a:p>
            <a:pPr defTabSz="457200">
              <a:spcAft>
                <a:spcPts val="300"/>
              </a:spcAft>
              <a:buClr>
                <a:srgbClr val="3F3F3F"/>
              </a:buClr>
              <a:defRPr/>
            </a:pPr>
            <a:r>
              <a:rPr lang="en-US" sz="900">
                <a:solidFill>
                  <a:srgbClr val="3F3F3F"/>
                </a:solidFill>
                <a:latin typeface="CVS Health Sans"/>
                <a:ea typeface="Calibri"/>
                <a:cs typeface="Calibri"/>
              </a:rPr>
              <a:t>Modernize firewall infrastructure to ensure high availability support business continuity, maintain audit and PCI compliance. Next Gen Palo Alto Firewalls will safeguard the CVS brand – strengthening Zero Trust perimeter across CVS.</a:t>
            </a:r>
          </a:p>
        </p:txBody>
      </p:sp>
      <p:sp>
        <p:nvSpPr>
          <p:cNvPr id="79" name="Rectangle: Rounded Corners 3520">
            <a:extLst>
              <a:ext uri="{FF2B5EF4-FFF2-40B4-BE49-F238E27FC236}">
                <a16:creationId xmlns:a16="http://schemas.microsoft.com/office/drawing/2014/main" id="{71B6D5DA-C7B6-7039-F8BC-EEE8935C09BF}"/>
              </a:ext>
            </a:extLst>
          </p:cNvPr>
          <p:cNvSpPr/>
          <p:nvPr/>
        </p:nvSpPr>
        <p:spPr bwMode="gray">
          <a:xfrm>
            <a:off x="3372314" y="2412710"/>
            <a:ext cx="2003829" cy="416875"/>
          </a:xfrm>
          <a:prstGeom prst="roundRect">
            <a:avLst/>
          </a:prstGeom>
          <a:solidFill>
            <a:schemeClr val="bg1"/>
          </a:solidFill>
          <a:ln w="3175">
            <a:solidFill>
              <a:srgbClr val="0B315E"/>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r>
              <a:rPr lang="en-US" sz="1000" b="1" kern="1500">
                <a:solidFill>
                  <a:srgbClr val="3F3F3F"/>
                </a:solidFill>
                <a:latin typeface="CVS Health Sans"/>
              </a:rPr>
              <a:t>Firewall Refresh</a:t>
            </a:r>
          </a:p>
        </p:txBody>
      </p:sp>
      <p:sp>
        <p:nvSpPr>
          <p:cNvPr id="45" name="TextBox 44">
            <a:extLst>
              <a:ext uri="{FF2B5EF4-FFF2-40B4-BE49-F238E27FC236}">
                <a16:creationId xmlns:a16="http://schemas.microsoft.com/office/drawing/2014/main" id="{1732BB74-A618-F7E0-737C-0B6AF26388B0}"/>
              </a:ext>
            </a:extLst>
          </p:cNvPr>
          <p:cNvSpPr txBox="1"/>
          <p:nvPr/>
        </p:nvSpPr>
        <p:spPr>
          <a:xfrm>
            <a:off x="5688808" y="2954833"/>
            <a:ext cx="5733451" cy="412667"/>
          </a:xfrm>
          <a:prstGeom prst="rect">
            <a:avLst/>
          </a:prstGeom>
          <a:noFill/>
        </p:spPr>
        <p:txBody>
          <a:bodyPr wrap="square" lIns="0" tIns="0" rIns="0" bIns="0">
            <a:noAutofit/>
          </a:bodyPr>
          <a:lstStyle/>
          <a:p>
            <a:pPr defTabSz="457200">
              <a:spcAft>
                <a:spcPts val="300"/>
              </a:spcAft>
              <a:buClr>
                <a:srgbClr val="3F3F3F"/>
              </a:buClr>
              <a:defRPr/>
            </a:pPr>
            <a:r>
              <a:rPr lang="en-US" sz="900">
                <a:solidFill>
                  <a:srgbClr val="3F3F3F"/>
                </a:solidFill>
                <a:latin typeface="CVS Health Sans"/>
                <a:ea typeface="Calibri"/>
                <a:cs typeface="Calibri"/>
              </a:rPr>
              <a:t>Design, build and implement  a centralized landing platform for all external parties. This will accomplish isolation, security, and compliance. Deliver a dashboard for simple third-party access and enforce Zero Trust principles. </a:t>
            </a:r>
          </a:p>
        </p:txBody>
      </p:sp>
      <p:sp>
        <p:nvSpPr>
          <p:cNvPr id="80" name="Rectangle: Rounded Corners 3534">
            <a:extLst>
              <a:ext uri="{FF2B5EF4-FFF2-40B4-BE49-F238E27FC236}">
                <a16:creationId xmlns:a16="http://schemas.microsoft.com/office/drawing/2014/main" id="{1954BFF0-D1D1-0ACE-6644-CA3F13850BD8}"/>
              </a:ext>
            </a:extLst>
          </p:cNvPr>
          <p:cNvSpPr/>
          <p:nvPr/>
        </p:nvSpPr>
        <p:spPr bwMode="gray">
          <a:xfrm>
            <a:off x="3372314" y="2952729"/>
            <a:ext cx="2003829" cy="416875"/>
          </a:xfrm>
          <a:prstGeom prst="roundRect">
            <a:avLst/>
          </a:prstGeom>
          <a:solidFill>
            <a:schemeClr val="bg1"/>
          </a:solidFill>
          <a:ln w="3175">
            <a:solidFill>
              <a:srgbClr val="0B315E"/>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3rd Party Landing Zone</a:t>
            </a:r>
          </a:p>
        </p:txBody>
      </p:sp>
      <p:sp>
        <p:nvSpPr>
          <p:cNvPr id="43" name="TextBox 42">
            <a:extLst>
              <a:ext uri="{FF2B5EF4-FFF2-40B4-BE49-F238E27FC236}">
                <a16:creationId xmlns:a16="http://schemas.microsoft.com/office/drawing/2014/main" id="{E64CBE3C-7120-F549-7FFC-C7E61BDB9B05}"/>
              </a:ext>
            </a:extLst>
          </p:cNvPr>
          <p:cNvSpPr txBox="1"/>
          <p:nvPr/>
        </p:nvSpPr>
        <p:spPr>
          <a:xfrm>
            <a:off x="5688806" y="3562686"/>
            <a:ext cx="5733451" cy="276999"/>
          </a:xfrm>
          <a:prstGeom prst="rect">
            <a:avLst/>
          </a:prstGeom>
          <a:noFill/>
        </p:spPr>
        <p:txBody>
          <a:bodyPr wrap="square" lIns="0" tIns="0" rIns="0" bIns="0">
            <a:spAutoFit/>
          </a:bodyPr>
          <a:lstStyle/>
          <a:p>
            <a:pPr defTabSz="457200">
              <a:spcAft>
                <a:spcPts val="300"/>
              </a:spcAft>
              <a:buClr>
                <a:srgbClr val="3F3F3F"/>
              </a:buClr>
              <a:defRPr/>
            </a:pPr>
            <a:r>
              <a:rPr lang="en-US" sz="900">
                <a:solidFill>
                  <a:srgbClr val="3F3F3F"/>
                </a:solidFill>
                <a:latin typeface="CVS Health Sans"/>
                <a:ea typeface="Calibri"/>
                <a:cs typeface="Calibri"/>
              </a:rPr>
              <a:t>Enhance Forescout Network Access Control (NAC) platform to improve network visibility and reduce</a:t>
            </a:r>
            <a:br>
              <a:rPr lang="en-US" sz="900">
                <a:solidFill>
                  <a:srgbClr val="3F3F3F"/>
                </a:solidFill>
                <a:latin typeface="CVS Health Sans"/>
                <a:ea typeface="Calibri"/>
                <a:cs typeface="Calibri"/>
              </a:rPr>
            </a:br>
            <a:r>
              <a:rPr lang="en-US" sz="900">
                <a:solidFill>
                  <a:srgbClr val="3F3F3F"/>
                </a:solidFill>
                <a:latin typeface="CVS Health Sans"/>
                <a:ea typeface="Calibri"/>
                <a:cs typeface="Calibri"/>
              </a:rPr>
              <a:t>cyber threats.</a:t>
            </a:r>
          </a:p>
        </p:txBody>
      </p:sp>
      <p:sp>
        <p:nvSpPr>
          <p:cNvPr id="81" name="Rectangle: Rounded Corners 3538">
            <a:extLst>
              <a:ext uri="{FF2B5EF4-FFF2-40B4-BE49-F238E27FC236}">
                <a16:creationId xmlns:a16="http://schemas.microsoft.com/office/drawing/2014/main" id="{0E74CCBA-4C2E-18EF-D53F-37E89C440E24}"/>
              </a:ext>
            </a:extLst>
          </p:cNvPr>
          <p:cNvSpPr/>
          <p:nvPr/>
        </p:nvSpPr>
        <p:spPr bwMode="gray">
          <a:xfrm>
            <a:off x="3372313" y="3492748"/>
            <a:ext cx="2003829" cy="416875"/>
          </a:xfrm>
          <a:prstGeom prst="roundRect">
            <a:avLst/>
          </a:prstGeom>
          <a:solidFill>
            <a:schemeClr val="bg1"/>
          </a:solidFill>
          <a:ln w="3175">
            <a:solidFill>
              <a:srgbClr val="0B315E"/>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Forescout Network Access</a:t>
            </a:r>
            <a:br>
              <a:rPr lang="en-US" sz="1000" b="1" kern="1500">
                <a:solidFill>
                  <a:srgbClr val="3F3F3F"/>
                </a:solidFill>
                <a:latin typeface="CVS Health Sans"/>
              </a:rPr>
            </a:br>
            <a:r>
              <a:rPr lang="en-US" sz="1000" b="1" kern="1500">
                <a:solidFill>
                  <a:srgbClr val="3F3F3F"/>
                </a:solidFill>
                <a:latin typeface="CVS Health Sans"/>
              </a:rPr>
              <a:t>Control (NAC) Platform</a:t>
            </a:r>
          </a:p>
        </p:txBody>
      </p:sp>
      <p:sp>
        <p:nvSpPr>
          <p:cNvPr id="39" name="TextBox 38">
            <a:extLst>
              <a:ext uri="{FF2B5EF4-FFF2-40B4-BE49-F238E27FC236}">
                <a16:creationId xmlns:a16="http://schemas.microsoft.com/office/drawing/2014/main" id="{F513DA9C-991C-586E-4806-BC44CE6EEA07}"/>
              </a:ext>
            </a:extLst>
          </p:cNvPr>
          <p:cNvSpPr txBox="1"/>
          <p:nvPr/>
        </p:nvSpPr>
        <p:spPr>
          <a:xfrm>
            <a:off x="5688805" y="4118945"/>
            <a:ext cx="5733451" cy="276999"/>
          </a:xfrm>
          <a:prstGeom prst="rect">
            <a:avLst/>
          </a:prstGeom>
          <a:noFill/>
        </p:spPr>
        <p:txBody>
          <a:bodyPr wrap="square" lIns="0" tIns="0" rIns="0" bIns="0">
            <a:spAutoFit/>
          </a:bodyPr>
          <a:lstStyle/>
          <a:p>
            <a:pPr defTabSz="457200">
              <a:spcAft>
                <a:spcPts val="300"/>
              </a:spcAft>
              <a:buClr>
                <a:srgbClr val="3F3F3F"/>
              </a:buClr>
              <a:defRPr/>
            </a:pPr>
            <a:r>
              <a:rPr lang="en-US" sz="900">
                <a:solidFill>
                  <a:srgbClr val="3F3F3F"/>
                </a:solidFill>
                <a:latin typeface="CVS Health Sans"/>
                <a:ea typeface="Calibri"/>
                <a:cs typeface="Calibri"/>
              </a:rPr>
              <a:t>Micro-Segmentation Implementation Project aims to enhance the security posture of our organization's network infrastructure by deploying a micro-segmentation strategy. </a:t>
            </a:r>
          </a:p>
        </p:txBody>
      </p:sp>
      <p:sp>
        <p:nvSpPr>
          <p:cNvPr id="83" name="Rectangle: Rounded Corners 3546">
            <a:extLst>
              <a:ext uri="{FF2B5EF4-FFF2-40B4-BE49-F238E27FC236}">
                <a16:creationId xmlns:a16="http://schemas.microsoft.com/office/drawing/2014/main" id="{52C85DCD-9965-B77A-C420-0F2F6B12F2AD}"/>
              </a:ext>
            </a:extLst>
          </p:cNvPr>
          <p:cNvSpPr/>
          <p:nvPr/>
        </p:nvSpPr>
        <p:spPr bwMode="gray">
          <a:xfrm>
            <a:off x="3372314" y="4049007"/>
            <a:ext cx="2003829" cy="416875"/>
          </a:xfrm>
          <a:prstGeom prst="roundRect">
            <a:avLst/>
          </a:prstGeom>
          <a:solidFill>
            <a:schemeClr val="bg1"/>
          </a:solidFill>
          <a:ln w="3175">
            <a:solidFill>
              <a:srgbClr val="0B315E"/>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Network Micro-Segmentation</a:t>
            </a:r>
          </a:p>
        </p:txBody>
      </p:sp>
      <p:sp>
        <p:nvSpPr>
          <p:cNvPr id="37" name="TextBox 36">
            <a:extLst>
              <a:ext uri="{FF2B5EF4-FFF2-40B4-BE49-F238E27FC236}">
                <a16:creationId xmlns:a16="http://schemas.microsoft.com/office/drawing/2014/main" id="{B9FE2487-52AC-2313-A3E9-52C8C5CC912F}"/>
              </a:ext>
            </a:extLst>
          </p:cNvPr>
          <p:cNvSpPr txBox="1"/>
          <p:nvPr/>
        </p:nvSpPr>
        <p:spPr>
          <a:xfrm>
            <a:off x="5688806" y="4658965"/>
            <a:ext cx="5733451" cy="276999"/>
          </a:xfrm>
          <a:prstGeom prst="rect">
            <a:avLst/>
          </a:prstGeom>
          <a:noFill/>
        </p:spPr>
        <p:txBody>
          <a:bodyPr wrap="square" lIns="0" tIns="0" rIns="0" bIns="0">
            <a:spAutoFit/>
          </a:bodyPr>
          <a:lstStyle/>
          <a:p>
            <a:pPr defTabSz="457200">
              <a:spcAft>
                <a:spcPts val="300"/>
              </a:spcAft>
              <a:buClr>
                <a:srgbClr val="3F3F3F"/>
              </a:buClr>
              <a:defRPr/>
            </a:pPr>
            <a:r>
              <a:rPr lang="en-US" sz="900">
                <a:solidFill>
                  <a:srgbClr val="3F3F3F"/>
                </a:solidFill>
                <a:latin typeface="CVS Health Sans"/>
                <a:ea typeface="Calibri"/>
                <a:cs typeface="Calibri"/>
              </a:rPr>
              <a:t>Centralized and modernize proxy and DLP controls for DC Egress. Zscaler deployed for CSP Egress in 2025, using Zscaler for DC egress will provide consistent data protection controls for DC egress. </a:t>
            </a:r>
          </a:p>
        </p:txBody>
      </p:sp>
      <p:sp>
        <p:nvSpPr>
          <p:cNvPr id="84" name="Rectangle: Rounded Corners 3550">
            <a:extLst>
              <a:ext uri="{FF2B5EF4-FFF2-40B4-BE49-F238E27FC236}">
                <a16:creationId xmlns:a16="http://schemas.microsoft.com/office/drawing/2014/main" id="{BDE3E4CB-159E-40A2-C2D9-949942225D0C}"/>
              </a:ext>
            </a:extLst>
          </p:cNvPr>
          <p:cNvSpPr/>
          <p:nvPr/>
        </p:nvSpPr>
        <p:spPr bwMode="gray">
          <a:xfrm>
            <a:off x="3372314" y="4589027"/>
            <a:ext cx="2003829" cy="416875"/>
          </a:xfrm>
          <a:prstGeom prst="roundRect">
            <a:avLst/>
          </a:prstGeom>
          <a:solidFill>
            <a:schemeClr val="bg1"/>
          </a:solidFill>
          <a:ln w="3175">
            <a:solidFill>
              <a:srgbClr val="0B315E"/>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Data Center Egress</a:t>
            </a:r>
            <a:br>
              <a:rPr lang="en-US" sz="1000" b="1" kern="1500">
                <a:solidFill>
                  <a:srgbClr val="3F3F3F"/>
                </a:solidFill>
                <a:latin typeface="CVS Health Sans"/>
              </a:rPr>
            </a:br>
            <a:r>
              <a:rPr lang="en-US" sz="1000" b="1" kern="1500">
                <a:solidFill>
                  <a:srgbClr val="3F3F3F"/>
                </a:solidFill>
                <a:latin typeface="CVS Health Sans"/>
              </a:rPr>
              <a:t>Security Modernization</a:t>
            </a:r>
          </a:p>
        </p:txBody>
      </p:sp>
      <p:grpSp>
        <p:nvGrpSpPr>
          <p:cNvPr id="108" name="Group 107">
            <a:extLst>
              <a:ext uri="{FF2B5EF4-FFF2-40B4-BE49-F238E27FC236}">
                <a16:creationId xmlns:a16="http://schemas.microsoft.com/office/drawing/2014/main" id="{C32E0BDC-C908-3CE6-FC19-AC450758F85A}"/>
              </a:ext>
            </a:extLst>
          </p:cNvPr>
          <p:cNvGrpSpPr/>
          <p:nvPr/>
        </p:nvGrpSpPr>
        <p:grpSpPr>
          <a:xfrm>
            <a:off x="5376141" y="2504877"/>
            <a:ext cx="216750" cy="204438"/>
            <a:chOff x="5374553" y="2504877"/>
            <a:chExt cx="216750" cy="204438"/>
          </a:xfrm>
        </p:grpSpPr>
        <p:cxnSp>
          <p:nvCxnSpPr>
            <p:cNvPr id="104" name="Straight Connector 103">
              <a:extLst>
                <a:ext uri="{FF2B5EF4-FFF2-40B4-BE49-F238E27FC236}">
                  <a16:creationId xmlns:a16="http://schemas.microsoft.com/office/drawing/2014/main" id="{577771D4-5AA1-4182-DFE9-383565AB1805}"/>
                </a:ext>
              </a:extLst>
            </p:cNvPr>
            <p:cNvCxnSpPr>
              <a:cxnSpLocks/>
            </p:cNvCxnSpPr>
            <p:nvPr/>
          </p:nvCxnSpPr>
          <p:spPr>
            <a:xfrm>
              <a:off x="5374553" y="2607096"/>
              <a:ext cx="14531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5" name="Arrow: Chevron 104">
              <a:extLst>
                <a:ext uri="{FF2B5EF4-FFF2-40B4-BE49-F238E27FC236}">
                  <a16:creationId xmlns:a16="http://schemas.microsoft.com/office/drawing/2014/main" id="{7B6A4E33-911A-14F7-6195-5A1AAD0F189D}"/>
                </a:ext>
              </a:extLst>
            </p:cNvPr>
            <p:cNvSpPr/>
            <p:nvPr/>
          </p:nvSpPr>
          <p:spPr>
            <a:xfrm>
              <a:off x="5481085" y="2504877"/>
              <a:ext cx="110218" cy="204438"/>
            </a:xfrm>
            <a:prstGeom prst="chevron">
              <a:avLst>
                <a:gd name="adj" fmla="val 51726"/>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457200"/>
              <a:endParaRPr lang="en-US" sz="1000">
                <a:solidFill>
                  <a:srgbClr val="FFFFFF"/>
                </a:solidFill>
                <a:latin typeface="CVS Health Sans"/>
              </a:endParaRPr>
            </a:p>
          </p:txBody>
        </p:sp>
      </p:grpSp>
      <p:grpSp>
        <p:nvGrpSpPr>
          <p:cNvPr id="109" name="Group 108">
            <a:extLst>
              <a:ext uri="{FF2B5EF4-FFF2-40B4-BE49-F238E27FC236}">
                <a16:creationId xmlns:a16="http://schemas.microsoft.com/office/drawing/2014/main" id="{22AFB510-DE13-90AE-C38C-7CBD743531DF}"/>
              </a:ext>
            </a:extLst>
          </p:cNvPr>
          <p:cNvGrpSpPr/>
          <p:nvPr/>
        </p:nvGrpSpPr>
        <p:grpSpPr>
          <a:xfrm>
            <a:off x="5376141" y="3058946"/>
            <a:ext cx="216750" cy="204438"/>
            <a:chOff x="5374553" y="2504877"/>
            <a:chExt cx="216750" cy="204438"/>
          </a:xfrm>
        </p:grpSpPr>
        <p:cxnSp>
          <p:nvCxnSpPr>
            <p:cNvPr id="110" name="Straight Connector 109">
              <a:extLst>
                <a:ext uri="{FF2B5EF4-FFF2-40B4-BE49-F238E27FC236}">
                  <a16:creationId xmlns:a16="http://schemas.microsoft.com/office/drawing/2014/main" id="{3C453119-FD1F-C9CF-9C6A-888F1D7FFF5D}"/>
                </a:ext>
              </a:extLst>
            </p:cNvPr>
            <p:cNvCxnSpPr>
              <a:cxnSpLocks/>
            </p:cNvCxnSpPr>
            <p:nvPr/>
          </p:nvCxnSpPr>
          <p:spPr>
            <a:xfrm>
              <a:off x="5374553" y="2607096"/>
              <a:ext cx="14531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1" name="Arrow: Chevron 110">
              <a:extLst>
                <a:ext uri="{FF2B5EF4-FFF2-40B4-BE49-F238E27FC236}">
                  <a16:creationId xmlns:a16="http://schemas.microsoft.com/office/drawing/2014/main" id="{31B53F81-1B82-C4AB-526F-BE2D1AD24A0C}"/>
                </a:ext>
              </a:extLst>
            </p:cNvPr>
            <p:cNvSpPr/>
            <p:nvPr/>
          </p:nvSpPr>
          <p:spPr>
            <a:xfrm>
              <a:off x="5481085" y="2504877"/>
              <a:ext cx="110218" cy="204438"/>
            </a:xfrm>
            <a:prstGeom prst="chevron">
              <a:avLst>
                <a:gd name="adj" fmla="val 51726"/>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457200"/>
              <a:endParaRPr lang="en-US" sz="1000">
                <a:solidFill>
                  <a:srgbClr val="FFFFFF"/>
                </a:solidFill>
                <a:latin typeface="CVS Health Sans"/>
              </a:endParaRPr>
            </a:p>
          </p:txBody>
        </p:sp>
      </p:grpSp>
      <p:grpSp>
        <p:nvGrpSpPr>
          <p:cNvPr id="116" name="Group 115">
            <a:extLst>
              <a:ext uri="{FF2B5EF4-FFF2-40B4-BE49-F238E27FC236}">
                <a16:creationId xmlns:a16="http://schemas.microsoft.com/office/drawing/2014/main" id="{87F398A9-1A33-21D8-E8B5-9FA83DE56A2E}"/>
              </a:ext>
            </a:extLst>
          </p:cNvPr>
          <p:cNvGrpSpPr/>
          <p:nvPr/>
        </p:nvGrpSpPr>
        <p:grpSpPr>
          <a:xfrm>
            <a:off x="5376141" y="3598965"/>
            <a:ext cx="216750" cy="204438"/>
            <a:chOff x="5374553" y="2504877"/>
            <a:chExt cx="216750" cy="204438"/>
          </a:xfrm>
        </p:grpSpPr>
        <p:cxnSp>
          <p:nvCxnSpPr>
            <p:cNvPr id="117" name="Straight Connector 116">
              <a:extLst>
                <a:ext uri="{FF2B5EF4-FFF2-40B4-BE49-F238E27FC236}">
                  <a16:creationId xmlns:a16="http://schemas.microsoft.com/office/drawing/2014/main" id="{B71FFB51-AFD9-5C51-3CE5-F755C833F56D}"/>
                </a:ext>
              </a:extLst>
            </p:cNvPr>
            <p:cNvCxnSpPr>
              <a:cxnSpLocks/>
            </p:cNvCxnSpPr>
            <p:nvPr/>
          </p:nvCxnSpPr>
          <p:spPr>
            <a:xfrm>
              <a:off x="5374553" y="2607096"/>
              <a:ext cx="14531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18" name="Arrow: Chevron 117">
              <a:extLst>
                <a:ext uri="{FF2B5EF4-FFF2-40B4-BE49-F238E27FC236}">
                  <a16:creationId xmlns:a16="http://schemas.microsoft.com/office/drawing/2014/main" id="{4242F7DE-7395-108E-9ADE-44E89821D35C}"/>
                </a:ext>
              </a:extLst>
            </p:cNvPr>
            <p:cNvSpPr/>
            <p:nvPr/>
          </p:nvSpPr>
          <p:spPr>
            <a:xfrm>
              <a:off x="5481085" y="2504877"/>
              <a:ext cx="110218" cy="204438"/>
            </a:xfrm>
            <a:prstGeom prst="chevron">
              <a:avLst>
                <a:gd name="adj" fmla="val 51726"/>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457200"/>
              <a:endParaRPr lang="en-US" sz="1000">
                <a:solidFill>
                  <a:srgbClr val="FFFFFF"/>
                </a:solidFill>
                <a:latin typeface="CVS Health Sans"/>
              </a:endParaRPr>
            </a:p>
          </p:txBody>
        </p:sp>
      </p:grpSp>
      <p:grpSp>
        <p:nvGrpSpPr>
          <p:cNvPr id="127" name="Group 126">
            <a:extLst>
              <a:ext uri="{FF2B5EF4-FFF2-40B4-BE49-F238E27FC236}">
                <a16:creationId xmlns:a16="http://schemas.microsoft.com/office/drawing/2014/main" id="{2CE4C0C2-DD3E-5304-4985-2A815F9BB264}"/>
              </a:ext>
            </a:extLst>
          </p:cNvPr>
          <p:cNvGrpSpPr/>
          <p:nvPr/>
        </p:nvGrpSpPr>
        <p:grpSpPr>
          <a:xfrm>
            <a:off x="5376141" y="4155224"/>
            <a:ext cx="216750" cy="204438"/>
            <a:chOff x="5374553" y="2504877"/>
            <a:chExt cx="216750" cy="204438"/>
          </a:xfrm>
        </p:grpSpPr>
        <p:cxnSp>
          <p:nvCxnSpPr>
            <p:cNvPr id="128" name="Straight Connector 127">
              <a:extLst>
                <a:ext uri="{FF2B5EF4-FFF2-40B4-BE49-F238E27FC236}">
                  <a16:creationId xmlns:a16="http://schemas.microsoft.com/office/drawing/2014/main" id="{1C1EABE8-9891-2C4C-11CF-D3ACF97E2CEF}"/>
                </a:ext>
              </a:extLst>
            </p:cNvPr>
            <p:cNvCxnSpPr>
              <a:cxnSpLocks/>
            </p:cNvCxnSpPr>
            <p:nvPr/>
          </p:nvCxnSpPr>
          <p:spPr>
            <a:xfrm>
              <a:off x="5374553" y="2607096"/>
              <a:ext cx="14531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9" name="Arrow: Chevron 128">
              <a:extLst>
                <a:ext uri="{FF2B5EF4-FFF2-40B4-BE49-F238E27FC236}">
                  <a16:creationId xmlns:a16="http://schemas.microsoft.com/office/drawing/2014/main" id="{FD069575-8884-E1FE-966B-50EB1F3D8F90}"/>
                </a:ext>
              </a:extLst>
            </p:cNvPr>
            <p:cNvSpPr/>
            <p:nvPr/>
          </p:nvSpPr>
          <p:spPr>
            <a:xfrm>
              <a:off x="5481085" y="2504877"/>
              <a:ext cx="110218" cy="204438"/>
            </a:xfrm>
            <a:prstGeom prst="chevron">
              <a:avLst>
                <a:gd name="adj" fmla="val 51726"/>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457200"/>
              <a:endParaRPr lang="en-US" sz="1000">
                <a:solidFill>
                  <a:srgbClr val="FFFFFF"/>
                </a:solidFill>
                <a:latin typeface="CVS Health Sans"/>
              </a:endParaRPr>
            </a:p>
          </p:txBody>
        </p:sp>
      </p:grpSp>
      <p:grpSp>
        <p:nvGrpSpPr>
          <p:cNvPr id="133" name="Group 132">
            <a:extLst>
              <a:ext uri="{FF2B5EF4-FFF2-40B4-BE49-F238E27FC236}">
                <a16:creationId xmlns:a16="http://schemas.microsoft.com/office/drawing/2014/main" id="{F56944E7-AFFD-2B57-F154-BEFCA208F609}"/>
              </a:ext>
            </a:extLst>
          </p:cNvPr>
          <p:cNvGrpSpPr/>
          <p:nvPr/>
        </p:nvGrpSpPr>
        <p:grpSpPr>
          <a:xfrm>
            <a:off x="5376141" y="4695244"/>
            <a:ext cx="216750" cy="204438"/>
            <a:chOff x="5374553" y="2504877"/>
            <a:chExt cx="216750" cy="204438"/>
          </a:xfrm>
        </p:grpSpPr>
        <p:cxnSp>
          <p:nvCxnSpPr>
            <p:cNvPr id="134" name="Straight Connector 133">
              <a:extLst>
                <a:ext uri="{FF2B5EF4-FFF2-40B4-BE49-F238E27FC236}">
                  <a16:creationId xmlns:a16="http://schemas.microsoft.com/office/drawing/2014/main" id="{4415DD1D-162C-E775-EB59-F95F0E9AF97A}"/>
                </a:ext>
              </a:extLst>
            </p:cNvPr>
            <p:cNvCxnSpPr>
              <a:cxnSpLocks/>
            </p:cNvCxnSpPr>
            <p:nvPr/>
          </p:nvCxnSpPr>
          <p:spPr>
            <a:xfrm>
              <a:off x="5374553" y="2607096"/>
              <a:ext cx="14531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5" name="Arrow: Chevron 134">
              <a:extLst>
                <a:ext uri="{FF2B5EF4-FFF2-40B4-BE49-F238E27FC236}">
                  <a16:creationId xmlns:a16="http://schemas.microsoft.com/office/drawing/2014/main" id="{C6577C5E-5FE3-E626-324D-166DBE243A2F}"/>
                </a:ext>
              </a:extLst>
            </p:cNvPr>
            <p:cNvSpPr/>
            <p:nvPr/>
          </p:nvSpPr>
          <p:spPr>
            <a:xfrm>
              <a:off x="5481085" y="2504877"/>
              <a:ext cx="110218" cy="204438"/>
            </a:xfrm>
            <a:prstGeom prst="chevron">
              <a:avLst>
                <a:gd name="adj" fmla="val 51726"/>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457200"/>
              <a:endParaRPr lang="en-US" sz="1000">
                <a:solidFill>
                  <a:srgbClr val="FFFFFF"/>
                </a:solidFill>
                <a:latin typeface="CVS Health Sans"/>
              </a:endParaRPr>
            </a:p>
          </p:txBody>
        </p:sp>
      </p:grpSp>
      <p:cxnSp>
        <p:nvCxnSpPr>
          <p:cNvPr id="137" name="Straight Connector 136">
            <a:extLst>
              <a:ext uri="{FF2B5EF4-FFF2-40B4-BE49-F238E27FC236}">
                <a16:creationId xmlns:a16="http://schemas.microsoft.com/office/drawing/2014/main" id="{9DFC6CDB-2035-A43E-84D2-14AEC2C98AAD}"/>
              </a:ext>
            </a:extLst>
          </p:cNvPr>
          <p:cNvCxnSpPr/>
          <p:nvPr/>
        </p:nvCxnSpPr>
        <p:spPr>
          <a:xfrm>
            <a:off x="5638004" y="2895072"/>
            <a:ext cx="5806566" cy="0"/>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A35AD88-D00A-F86E-2B6F-389FC4922763}"/>
              </a:ext>
            </a:extLst>
          </p:cNvPr>
          <p:cNvCxnSpPr/>
          <p:nvPr/>
        </p:nvCxnSpPr>
        <p:spPr>
          <a:xfrm>
            <a:off x="5638004" y="3448050"/>
            <a:ext cx="5806566" cy="0"/>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2AAA713-E53D-DA60-4883-309E65B367E0}"/>
              </a:ext>
            </a:extLst>
          </p:cNvPr>
          <p:cNvCxnSpPr/>
          <p:nvPr/>
        </p:nvCxnSpPr>
        <p:spPr>
          <a:xfrm>
            <a:off x="5638004" y="3971194"/>
            <a:ext cx="5806566" cy="0"/>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F17D095-20D0-17AF-767E-07460C8CF71B}"/>
              </a:ext>
            </a:extLst>
          </p:cNvPr>
          <p:cNvCxnSpPr/>
          <p:nvPr/>
        </p:nvCxnSpPr>
        <p:spPr>
          <a:xfrm>
            <a:off x="5638004" y="3963179"/>
            <a:ext cx="5806566" cy="0"/>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D4630E6-C5C7-1842-27CE-5C8D95178BF2}"/>
              </a:ext>
            </a:extLst>
          </p:cNvPr>
          <p:cNvCxnSpPr/>
          <p:nvPr/>
        </p:nvCxnSpPr>
        <p:spPr>
          <a:xfrm>
            <a:off x="5638004" y="4519485"/>
            <a:ext cx="5806566" cy="0"/>
          </a:xfrm>
          <a:prstGeom prst="line">
            <a:avLst/>
          </a:prstGeom>
          <a:ln w="12700" cmpd="sng">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8685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7085D-AB9C-73E1-4B96-C6C0CDAB3F71}"/>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89B76D9-284C-516E-7FED-7E704993FA97}"/>
              </a:ext>
            </a:extLst>
          </p:cNvPr>
          <p:cNvSpPr/>
          <p:nvPr/>
        </p:nvSpPr>
        <p:spPr>
          <a:xfrm>
            <a:off x="866225" y="2187548"/>
            <a:ext cx="3567404" cy="3567295"/>
          </a:xfrm>
          <a:prstGeom prst="roundRect">
            <a:avLst>
              <a:gd name="adj" fmla="val 4635"/>
            </a:avLst>
          </a:prstGeom>
          <a:gradFill>
            <a:gsLst>
              <a:gs pos="0">
                <a:srgbClr val="0B315E"/>
              </a:gs>
              <a:gs pos="34000">
                <a:srgbClr val="0A4B8C"/>
              </a:gs>
              <a:gs pos="100000">
                <a:srgbClr val="267AC0"/>
              </a:gs>
            </a:gsLst>
            <a:lin ang="0" scaled="1"/>
          </a:gradFill>
          <a:ln w="2767" cap="flat">
            <a:noFill/>
            <a:prstDash val="solid"/>
            <a:miter/>
          </a:ln>
        </p:spPr>
        <p:txBody>
          <a:bodyPr/>
          <a:lstStyle/>
          <a:p>
            <a:pPr defTabSz="457200"/>
            <a:endParaRPr lang="en-US" sz="1500">
              <a:solidFill>
                <a:srgbClr val="3F3F3F"/>
              </a:solidFill>
              <a:latin typeface="CVS Health Sans"/>
            </a:endParaRPr>
          </a:p>
        </p:txBody>
      </p:sp>
      <p:sp>
        <p:nvSpPr>
          <p:cNvPr id="26" name="Rectangle: Diagonal Corners Snipped 25">
            <a:extLst>
              <a:ext uri="{FF2B5EF4-FFF2-40B4-BE49-F238E27FC236}">
                <a16:creationId xmlns:a16="http://schemas.microsoft.com/office/drawing/2014/main" id="{884DA93B-4E7F-BD49-19B2-7850CA6623D9}"/>
              </a:ext>
            </a:extLst>
          </p:cNvPr>
          <p:cNvSpPr/>
          <p:nvPr/>
        </p:nvSpPr>
        <p:spPr>
          <a:xfrm>
            <a:off x="3143140" y="2187548"/>
            <a:ext cx="8485250" cy="3567295"/>
          </a:xfrm>
          <a:prstGeom prst="snip2DiagRect">
            <a:avLst>
              <a:gd name="adj1" fmla="val 0"/>
              <a:gd name="adj2" fmla="val 6862"/>
            </a:avLst>
          </a:prstGeom>
          <a:solidFill>
            <a:srgbClr val="E9E9E9"/>
          </a:solidFill>
          <a:ln w="2767" cap="flat">
            <a:noFill/>
            <a:prstDash val="solid"/>
            <a:miter/>
          </a:ln>
        </p:spPr>
        <p:txBody>
          <a:bodyPr/>
          <a:lstStyle/>
          <a:p>
            <a:pPr defTabSz="457200"/>
            <a:endParaRPr lang="en-US" sz="1500">
              <a:solidFill>
                <a:srgbClr val="3F3F3F"/>
              </a:solidFill>
              <a:latin typeface="CVS Health Sans"/>
            </a:endParaRPr>
          </a:p>
        </p:txBody>
      </p:sp>
      <p:sp>
        <p:nvSpPr>
          <p:cNvPr id="2" name="Title 1">
            <a:extLst>
              <a:ext uri="{FF2B5EF4-FFF2-40B4-BE49-F238E27FC236}">
                <a16:creationId xmlns:a16="http://schemas.microsoft.com/office/drawing/2014/main" id="{AE229FE1-6020-93D5-9A3E-097A6FEC7A8D}"/>
              </a:ext>
            </a:extLst>
          </p:cNvPr>
          <p:cNvSpPr>
            <a:spLocks noGrp="1"/>
          </p:cNvSpPr>
          <p:nvPr>
            <p:ph type="title"/>
          </p:nvPr>
        </p:nvSpPr>
        <p:spPr>
          <a:xfrm>
            <a:off x="775951" y="838190"/>
            <a:ext cx="7320483" cy="444348"/>
          </a:xfrm>
        </p:spPr>
        <p:txBody>
          <a:bodyPr/>
          <a:lstStyle/>
          <a:p>
            <a:r>
              <a:rPr lang="en-US"/>
              <a:t>Zero Trust Projects – Data Integrity</a:t>
            </a:r>
          </a:p>
        </p:txBody>
      </p:sp>
      <p:sp>
        <p:nvSpPr>
          <p:cNvPr id="28" name="Rectangle: Diagonal Corners Rounded 27">
            <a:extLst>
              <a:ext uri="{FF2B5EF4-FFF2-40B4-BE49-F238E27FC236}">
                <a16:creationId xmlns:a16="http://schemas.microsoft.com/office/drawing/2014/main" id="{5A9D29A8-5867-0918-196C-C86D6017991F}"/>
              </a:ext>
            </a:extLst>
          </p:cNvPr>
          <p:cNvSpPr/>
          <p:nvPr/>
        </p:nvSpPr>
        <p:spPr bwMode="gray">
          <a:xfrm rot="10800000">
            <a:off x="862854" y="1705017"/>
            <a:ext cx="2203704" cy="344180"/>
          </a:xfrm>
          <a:prstGeom prst="round2DiagRect">
            <a:avLst>
              <a:gd name="adj1" fmla="val 0"/>
              <a:gd name="adj2" fmla="val 50000"/>
            </a:avLst>
          </a:prstGeom>
          <a:solidFill>
            <a:srgbClr val="0A4B8C"/>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endParaRPr lang="en-US" sz="1200" b="1">
              <a:solidFill>
                <a:srgbClr val="FFFFFF"/>
              </a:solidFill>
              <a:latin typeface="CVS Health Sans"/>
              <a:ea typeface="Calibri" panose="020F0502020204030204" pitchFamily="34" charset="0"/>
              <a:cs typeface="Calibri" panose="020F0502020204030204" pitchFamily="34" charset="0"/>
            </a:endParaRPr>
          </a:p>
        </p:txBody>
      </p:sp>
      <p:sp>
        <p:nvSpPr>
          <p:cNvPr id="46" name="Rectangle: Rounded Corners 45">
            <a:extLst>
              <a:ext uri="{FF2B5EF4-FFF2-40B4-BE49-F238E27FC236}">
                <a16:creationId xmlns:a16="http://schemas.microsoft.com/office/drawing/2014/main" id="{02CC7636-4EA2-32EB-FF5C-1C4EA9E0AFAA}"/>
              </a:ext>
            </a:extLst>
          </p:cNvPr>
          <p:cNvSpPr/>
          <p:nvPr/>
        </p:nvSpPr>
        <p:spPr bwMode="gray">
          <a:xfrm>
            <a:off x="5194565" y="2368288"/>
            <a:ext cx="6410013" cy="416877"/>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44" name="Rectangle: Rounded Corners 43">
            <a:extLst>
              <a:ext uri="{FF2B5EF4-FFF2-40B4-BE49-F238E27FC236}">
                <a16:creationId xmlns:a16="http://schemas.microsoft.com/office/drawing/2014/main" id="{11D689B0-A52F-013A-5F34-DE13A12C16CA}"/>
              </a:ext>
            </a:extLst>
          </p:cNvPr>
          <p:cNvSpPr/>
          <p:nvPr/>
        </p:nvSpPr>
        <p:spPr bwMode="gray">
          <a:xfrm>
            <a:off x="5194565" y="2927086"/>
            <a:ext cx="6410013"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42" name="Rectangle: Rounded Corners 41">
            <a:extLst>
              <a:ext uri="{FF2B5EF4-FFF2-40B4-BE49-F238E27FC236}">
                <a16:creationId xmlns:a16="http://schemas.microsoft.com/office/drawing/2014/main" id="{748C3F66-C0E5-1126-1036-67B0691DC0AB}"/>
              </a:ext>
            </a:extLst>
          </p:cNvPr>
          <p:cNvSpPr/>
          <p:nvPr/>
        </p:nvSpPr>
        <p:spPr bwMode="gray">
          <a:xfrm>
            <a:off x="5194564" y="3485884"/>
            <a:ext cx="6410013"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40" name="Rectangle: Rounded Corners 39">
            <a:extLst>
              <a:ext uri="{FF2B5EF4-FFF2-40B4-BE49-F238E27FC236}">
                <a16:creationId xmlns:a16="http://schemas.microsoft.com/office/drawing/2014/main" id="{D41CEA54-A5B1-2B87-2CC4-EA5DB942010A}"/>
              </a:ext>
            </a:extLst>
          </p:cNvPr>
          <p:cNvSpPr/>
          <p:nvPr/>
        </p:nvSpPr>
        <p:spPr bwMode="gray">
          <a:xfrm>
            <a:off x="5194563" y="4044682"/>
            <a:ext cx="6410013"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8" name="Rectangle: Rounded Corners 37">
            <a:extLst>
              <a:ext uri="{FF2B5EF4-FFF2-40B4-BE49-F238E27FC236}">
                <a16:creationId xmlns:a16="http://schemas.microsoft.com/office/drawing/2014/main" id="{151F6CEF-CD12-8A76-DA8B-C9CF33BBE7C3}"/>
              </a:ext>
            </a:extLst>
          </p:cNvPr>
          <p:cNvSpPr/>
          <p:nvPr/>
        </p:nvSpPr>
        <p:spPr bwMode="gray">
          <a:xfrm>
            <a:off x="5194563" y="4603480"/>
            <a:ext cx="6410012"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6" name="Rectangle: Rounded Corners 35">
            <a:extLst>
              <a:ext uri="{FF2B5EF4-FFF2-40B4-BE49-F238E27FC236}">
                <a16:creationId xmlns:a16="http://schemas.microsoft.com/office/drawing/2014/main" id="{E3189FD1-835D-CA78-1F31-454B04BC96DD}"/>
              </a:ext>
            </a:extLst>
          </p:cNvPr>
          <p:cNvSpPr/>
          <p:nvPr/>
        </p:nvSpPr>
        <p:spPr bwMode="gray">
          <a:xfrm>
            <a:off x="5194565" y="5162278"/>
            <a:ext cx="6410011"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grpSp>
        <p:nvGrpSpPr>
          <p:cNvPr id="102" name="Group 101">
            <a:extLst>
              <a:ext uri="{FF2B5EF4-FFF2-40B4-BE49-F238E27FC236}">
                <a16:creationId xmlns:a16="http://schemas.microsoft.com/office/drawing/2014/main" id="{CDF3ACE4-9C9D-80D7-35B5-F24CDE5F571E}"/>
              </a:ext>
            </a:extLst>
          </p:cNvPr>
          <p:cNvGrpSpPr/>
          <p:nvPr/>
        </p:nvGrpSpPr>
        <p:grpSpPr>
          <a:xfrm>
            <a:off x="943069" y="1539121"/>
            <a:ext cx="496680" cy="449156"/>
            <a:chOff x="941481" y="1424821"/>
            <a:chExt cx="496680" cy="449156"/>
          </a:xfrm>
        </p:grpSpPr>
        <p:sp>
          <p:nvSpPr>
            <p:cNvPr id="12" name="Freeform: Shape 11">
              <a:extLst>
                <a:ext uri="{FF2B5EF4-FFF2-40B4-BE49-F238E27FC236}">
                  <a16:creationId xmlns:a16="http://schemas.microsoft.com/office/drawing/2014/main" id="{BA8C91A0-BB71-A4D6-C47D-4429308F971B}"/>
                </a:ext>
              </a:extLst>
            </p:cNvPr>
            <p:cNvSpPr/>
            <p:nvPr/>
          </p:nvSpPr>
          <p:spPr>
            <a:xfrm>
              <a:off x="941481" y="1424821"/>
              <a:ext cx="491454" cy="449156"/>
            </a:xfrm>
            <a:custGeom>
              <a:avLst/>
              <a:gdLst>
                <a:gd name="csX0" fmla="*/ 25 w 491454"/>
                <a:gd name="csY0" fmla="*/ 12159 h 449156"/>
                <a:gd name="csX1" fmla="*/ 25 w 491454"/>
                <a:gd name="csY1" fmla="*/ 310177 h 449156"/>
                <a:gd name="csX2" fmla="*/ 6464 w 491454"/>
                <a:gd name="csY2" fmla="*/ 320702 h 449156"/>
                <a:gd name="csX3" fmla="*/ 239301 w 491454"/>
                <a:gd name="csY3" fmla="*/ 447522 h 449156"/>
                <a:gd name="csX4" fmla="*/ 252178 w 491454"/>
                <a:gd name="csY4" fmla="*/ 447522 h 449156"/>
                <a:gd name="csX5" fmla="*/ 485015 w 491454"/>
                <a:gd name="csY5" fmla="*/ 320702 h 449156"/>
                <a:gd name="csX6" fmla="*/ 491454 w 491454"/>
                <a:gd name="csY6" fmla="*/ 310177 h 449156"/>
                <a:gd name="csX7" fmla="*/ 491454 w 491454"/>
                <a:gd name="csY7" fmla="*/ 12159 h 449156"/>
                <a:gd name="csX8" fmla="*/ 478577 w 491454"/>
                <a:gd name="csY8" fmla="*/ 0 h 449156"/>
                <a:gd name="csX9" fmla="*/ 12878 w 491454"/>
                <a:gd name="csY9" fmla="*/ 0 h 449156"/>
                <a:gd name="csX10" fmla="*/ 0 w 491454"/>
                <a:gd name="csY10" fmla="*/ 12159 h 449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491454" h="449156">
                  <a:moveTo>
                    <a:pt x="25" y="12159"/>
                  </a:moveTo>
                  <a:lnTo>
                    <a:pt x="25" y="310177"/>
                  </a:lnTo>
                  <a:cubicBezTo>
                    <a:pt x="25" y="314511"/>
                    <a:pt x="2476" y="318523"/>
                    <a:pt x="6464" y="320702"/>
                  </a:cubicBezTo>
                  <a:lnTo>
                    <a:pt x="239301" y="447522"/>
                  </a:lnTo>
                  <a:cubicBezTo>
                    <a:pt x="243288" y="449701"/>
                    <a:pt x="248191" y="449701"/>
                    <a:pt x="252178" y="447522"/>
                  </a:cubicBezTo>
                  <a:lnTo>
                    <a:pt x="485015" y="320702"/>
                  </a:lnTo>
                  <a:cubicBezTo>
                    <a:pt x="489002" y="318523"/>
                    <a:pt x="491454" y="314511"/>
                    <a:pt x="491454" y="310177"/>
                  </a:cubicBezTo>
                  <a:lnTo>
                    <a:pt x="491454" y="12159"/>
                  </a:lnTo>
                  <a:cubicBezTo>
                    <a:pt x="491454" y="5448"/>
                    <a:pt x="485684" y="0"/>
                    <a:pt x="478577" y="0"/>
                  </a:cubicBezTo>
                  <a:lnTo>
                    <a:pt x="12878" y="0"/>
                  </a:lnTo>
                  <a:cubicBezTo>
                    <a:pt x="5770" y="0"/>
                    <a:pt x="0" y="5448"/>
                    <a:pt x="0" y="12159"/>
                  </a:cubicBezTo>
                  <a:close/>
                </a:path>
              </a:pathLst>
            </a:custGeom>
            <a:solidFill>
              <a:srgbClr val="FFFFFF"/>
            </a:solidFill>
            <a:ln w="2475" cap="flat">
              <a:noFill/>
              <a:prstDash val="solid"/>
              <a:miter/>
            </a:ln>
          </p:spPr>
          <p:txBody>
            <a:bodyPr/>
            <a:lstStyle/>
            <a:p>
              <a:pPr defTabSz="457200"/>
              <a:endParaRPr lang="en-US" sz="1500">
                <a:solidFill>
                  <a:srgbClr val="3F3F3F"/>
                </a:solidFill>
                <a:latin typeface="CVS Health Sans"/>
              </a:endParaRPr>
            </a:p>
          </p:txBody>
        </p:sp>
        <p:sp>
          <p:nvSpPr>
            <p:cNvPr id="13" name="Freeform: Shape 12">
              <a:extLst>
                <a:ext uri="{FF2B5EF4-FFF2-40B4-BE49-F238E27FC236}">
                  <a16:creationId xmlns:a16="http://schemas.microsoft.com/office/drawing/2014/main" id="{ED145B54-0954-3ADE-BDA4-2CFAB3246255}"/>
                </a:ext>
              </a:extLst>
            </p:cNvPr>
            <p:cNvSpPr/>
            <p:nvPr/>
          </p:nvSpPr>
          <p:spPr>
            <a:xfrm>
              <a:off x="963571" y="1437476"/>
              <a:ext cx="447348" cy="408938"/>
            </a:xfrm>
            <a:custGeom>
              <a:avLst/>
              <a:gdLst>
                <a:gd name="csX0" fmla="*/ 223674 w 447348"/>
                <a:gd name="csY0" fmla="*/ 408938 h 408938"/>
                <a:gd name="csX1" fmla="*/ 216567 w 447348"/>
                <a:gd name="csY1" fmla="*/ 407155 h 408938"/>
                <a:gd name="csX2" fmla="*/ 7107 w 447348"/>
                <a:gd name="csY2" fmla="*/ 293089 h 408938"/>
                <a:gd name="csX3" fmla="*/ 0 w 447348"/>
                <a:gd name="csY3" fmla="*/ 281475 h 408938"/>
                <a:gd name="csX4" fmla="*/ 0 w 447348"/>
                <a:gd name="csY4" fmla="*/ 13398 h 408938"/>
                <a:gd name="csX5" fmla="*/ 14215 w 447348"/>
                <a:gd name="csY5" fmla="*/ 0 h 408938"/>
                <a:gd name="csX6" fmla="*/ 433133 w 447348"/>
                <a:gd name="csY6" fmla="*/ 0 h 408938"/>
                <a:gd name="csX7" fmla="*/ 447348 w 447348"/>
                <a:gd name="csY7" fmla="*/ 13398 h 408938"/>
                <a:gd name="csX8" fmla="*/ 447348 w 447348"/>
                <a:gd name="csY8" fmla="*/ 281475 h 408938"/>
                <a:gd name="csX9" fmla="*/ 440241 w 447348"/>
                <a:gd name="csY9" fmla="*/ 293089 h 408938"/>
                <a:gd name="csX10" fmla="*/ 230782 w 447348"/>
                <a:gd name="csY10" fmla="*/ 407155 h 408938"/>
                <a:gd name="csX11" fmla="*/ 223674 w 447348"/>
                <a:gd name="csY11" fmla="*/ 408938 h 408938"/>
                <a:gd name="csX12" fmla="*/ 14215 w 447348"/>
                <a:gd name="csY12" fmla="*/ 4953 h 408938"/>
                <a:gd name="csX13" fmla="*/ 5250 w 447348"/>
                <a:gd name="csY13" fmla="*/ 13398 h 408938"/>
                <a:gd name="csX14" fmla="*/ 5250 w 447348"/>
                <a:gd name="csY14" fmla="*/ 281475 h 408938"/>
                <a:gd name="csX15" fmla="*/ 9732 w 447348"/>
                <a:gd name="csY15" fmla="*/ 288805 h 408938"/>
                <a:gd name="csX16" fmla="*/ 219192 w 447348"/>
                <a:gd name="csY16" fmla="*/ 402871 h 408938"/>
                <a:gd name="csX17" fmla="*/ 228157 w 447348"/>
                <a:gd name="csY17" fmla="*/ 402871 h 408938"/>
                <a:gd name="csX18" fmla="*/ 437616 w 447348"/>
                <a:gd name="csY18" fmla="*/ 288805 h 408938"/>
                <a:gd name="csX19" fmla="*/ 442098 w 447348"/>
                <a:gd name="csY19" fmla="*/ 281475 h 408938"/>
                <a:gd name="csX20" fmla="*/ 442098 w 447348"/>
                <a:gd name="csY20" fmla="*/ 13398 h 408938"/>
                <a:gd name="csX21" fmla="*/ 433133 w 447348"/>
                <a:gd name="csY21" fmla="*/ 4953 h 408938"/>
                <a:gd name="csX22" fmla="*/ 14215 w 447348"/>
                <a:gd name="csY22" fmla="*/ 4953 h 4089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447348" h="408938">
                  <a:moveTo>
                    <a:pt x="223674" y="408938"/>
                  </a:moveTo>
                  <a:cubicBezTo>
                    <a:pt x="221222" y="408938"/>
                    <a:pt x="218771" y="408344"/>
                    <a:pt x="216567" y="407155"/>
                  </a:cubicBezTo>
                  <a:lnTo>
                    <a:pt x="7107" y="293089"/>
                  </a:lnTo>
                  <a:cubicBezTo>
                    <a:pt x="2724" y="290712"/>
                    <a:pt x="0" y="286254"/>
                    <a:pt x="0" y="281475"/>
                  </a:cubicBezTo>
                  <a:lnTo>
                    <a:pt x="0" y="13398"/>
                  </a:lnTo>
                  <a:cubicBezTo>
                    <a:pt x="0" y="5993"/>
                    <a:pt x="6364" y="0"/>
                    <a:pt x="14215" y="0"/>
                  </a:cubicBezTo>
                  <a:lnTo>
                    <a:pt x="433133" y="0"/>
                  </a:lnTo>
                  <a:cubicBezTo>
                    <a:pt x="440959" y="0"/>
                    <a:pt x="447348" y="6018"/>
                    <a:pt x="447348" y="13398"/>
                  </a:cubicBezTo>
                  <a:lnTo>
                    <a:pt x="447348" y="281475"/>
                  </a:lnTo>
                  <a:cubicBezTo>
                    <a:pt x="447348" y="286254"/>
                    <a:pt x="444624" y="290687"/>
                    <a:pt x="440241" y="293089"/>
                  </a:cubicBezTo>
                  <a:lnTo>
                    <a:pt x="230782" y="407155"/>
                  </a:lnTo>
                  <a:cubicBezTo>
                    <a:pt x="228578" y="408344"/>
                    <a:pt x="226126" y="408938"/>
                    <a:pt x="223674" y="408938"/>
                  </a:cubicBezTo>
                  <a:close/>
                  <a:moveTo>
                    <a:pt x="14215" y="4953"/>
                  </a:moveTo>
                  <a:cubicBezTo>
                    <a:pt x="9262" y="4953"/>
                    <a:pt x="5250" y="8742"/>
                    <a:pt x="5250" y="13398"/>
                  </a:cubicBezTo>
                  <a:lnTo>
                    <a:pt x="5250" y="281475"/>
                  </a:lnTo>
                  <a:cubicBezTo>
                    <a:pt x="5250" y="284496"/>
                    <a:pt x="6959" y="287295"/>
                    <a:pt x="9732" y="288805"/>
                  </a:cubicBezTo>
                  <a:lnTo>
                    <a:pt x="219192" y="402871"/>
                  </a:lnTo>
                  <a:cubicBezTo>
                    <a:pt x="221965" y="404382"/>
                    <a:pt x="225383" y="404382"/>
                    <a:pt x="228157" y="402871"/>
                  </a:cubicBezTo>
                  <a:lnTo>
                    <a:pt x="437616" y="288805"/>
                  </a:lnTo>
                  <a:cubicBezTo>
                    <a:pt x="440389" y="287295"/>
                    <a:pt x="442098" y="284496"/>
                    <a:pt x="442098" y="281475"/>
                  </a:cubicBezTo>
                  <a:lnTo>
                    <a:pt x="442098" y="13398"/>
                  </a:lnTo>
                  <a:cubicBezTo>
                    <a:pt x="442098" y="8742"/>
                    <a:pt x="438086" y="4953"/>
                    <a:pt x="433133" y="4953"/>
                  </a:cubicBezTo>
                  <a:lnTo>
                    <a:pt x="14215" y="4953"/>
                  </a:lnTo>
                  <a:close/>
                </a:path>
              </a:pathLst>
            </a:custGeom>
            <a:solidFill>
              <a:srgbClr val="0A4B8C"/>
            </a:solidFill>
            <a:ln w="2475" cap="flat">
              <a:noFill/>
              <a:prstDash val="solid"/>
              <a:miter/>
            </a:ln>
          </p:spPr>
          <p:txBody>
            <a:bodyPr/>
            <a:lstStyle/>
            <a:p>
              <a:pPr defTabSz="457200"/>
              <a:endParaRPr lang="en-US" sz="1500">
                <a:solidFill>
                  <a:srgbClr val="3F3F3F"/>
                </a:solidFill>
                <a:latin typeface="CVS Health Sans"/>
              </a:endParaRPr>
            </a:p>
          </p:txBody>
        </p:sp>
        <p:sp>
          <p:nvSpPr>
            <p:cNvPr id="14" name="Oval 13">
              <a:extLst>
                <a:ext uri="{FF2B5EF4-FFF2-40B4-BE49-F238E27FC236}">
                  <a16:creationId xmlns:a16="http://schemas.microsoft.com/office/drawing/2014/main" id="{4F3A784E-D4DA-FB27-1C2A-BA9932D8D029}"/>
                </a:ext>
              </a:extLst>
            </p:cNvPr>
            <p:cNvSpPr/>
            <p:nvPr/>
          </p:nvSpPr>
          <p:spPr>
            <a:xfrm>
              <a:off x="1379667" y="1485321"/>
              <a:ext cx="58494" cy="55175"/>
            </a:xfrm>
            <a:prstGeom prst="ellipse">
              <a:avLst/>
            </a:prstGeom>
            <a:solidFill>
              <a:srgbClr val="0A4B8C"/>
            </a:solidFill>
            <a:ln w="2475" cap="flat">
              <a:noFill/>
              <a:prstDash val="solid"/>
              <a:miter/>
            </a:ln>
          </p:spPr>
          <p:txBody>
            <a:bodyPr/>
            <a:lstStyle/>
            <a:p>
              <a:pPr defTabSz="457200"/>
              <a:endParaRPr lang="en-US" sz="1500">
                <a:solidFill>
                  <a:srgbClr val="3F3F3F"/>
                </a:solidFill>
                <a:latin typeface="CVS Health Sans"/>
              </a:endParaRPr>
            </a:p>
          </p:txBody>
        </p:sp>
        <p:sp>
          <p:nvSpPr>
            <p:cNvPr id="59" name="Oval 58">
              <a:extLst>
                <a:ext uri="{FF2B5EF4-FFF2-40B4-BE49-F238E27FC236}">
                  <a16:creationId xmlns:a16="http://schemas.microsoft.com/office/drawing/2014/main" id="{66C9567B-679D-6D21-C0BD-BF57AAFA080A}"/>
                </a:ext>
              </a:extLst>
            </p:cNvPr>
            <p:cNvSpPr/>
            <p:nvPr/>
          </p:nvSpPr>
          <p:spPr>
            <a:xfrm>
              <a:off x="945499" y="1621700"/>
              <a:ext cx="43338" cy="40861"/>
            </a:xfrm>
            <a:prstGeom prst="ellipse">
              <a:avLst/>
            </a:prstGeom>
            <a:solidFill>
              <a:srgbClr val="0A4B8C"/>
            </a:solidFill>
            <a:ln w="2475" cap="flat">
              <a:noFill/>
              <a:prstDash val="solid"/>
              <a:miter/>
            </a:ln>
          </p:spPr>
          <p:txBody>
            <a:bodyPr/>
            <a:lstStyle/>
            <a:p>
              <a:pPr defTabSz="457200"/>
              <a:endParaRPr lang="en-US" sz="1500">
                <a:solidFill>
                  <a:srgbClr val="3F3F3F"/>
                </a:solidFill>
                <a:latin typeface="CVS Health Sans"/>
              </a:endParaRPr>
            </a:p>
          </p:txBody>
        </p:sp>
        <p:pic>
          <p:nvPicPr>
            <p:cNvPr id="62" name="Graphic 61">
              <a:extLst>
                <a:ext uri="{FF2B5EF4-FFF2-40B4-BE49-F238E27FC236}">
                  <a16:creationId xmlns:a16="http://schemas.microsoft.com/office/drawing/2014/main" id="{F0A6B74B-AE2F-9F29-42AF-4F9A940FE467}"/>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34" y="1485321"/>
              <a:ext cx="264406" cy="264406"/>
            </a:xfrm>
            <a:prstGeom prst="rect">
              <a:avLst/>
            </a:prstGeom>
          </p:spPr>
        </p:pic>
      </p:grpSp>
      <p:sp>
        <p:nvSpPr>
          <p:cNvPr id="71" name="Rectangle: Rounded Corners 70">
            <a:extLst>
              <a:ext uri="{FF2B5EF4-FFF2-40B4-BE49-F238E27FC236}">
                <a16:creationId xmlns:a16="http://schemas.microsoft.com/office/drawing/2014/main" id="{CE8BBA1B-8393-E6BC-E207-F8B0939AE5E8}"/>
              </a:ext>
            </a:extLst>
          </p:cNvPr>
          <p:cNvSpPr>
            <a:spLocks/>
          </p:cNvSpPr>
          <p:nvPr/>
        </p:nvSpPr>
        <p:spPr bwMode="gray">
          <a:xfrm>
            <a:off x="1434524" y="1702319"/>
            <a:ext cx="1477298" cy="344181"/>
          </a:xfrm>
          <a:prstGeom prst="roundRect">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r>
              <a:rPr lang="en-US" sz="1200" b="1">
                <a:solidFill>
                  <a:srgbClr val="FFFFFF"/>
                </a:solidFill>
                <a:latin typeface="CVS Health Sans"/>
                <a:ea typeface="Calibri" panose="020F0502020204030204" pitchFamily="34" charset="0"/>
                <a:cs typeface="Calibri" panose="020F0502020204030204" pitchFamily="34" charset="0"/>
              </a:rPr>
              <a:t>Function</a:t>
            </a:r>
          </a:p>
        </p:txBody>
      </p:sp>
      <p:sp>
        <p:nvSpPr>
          <p:cNvPr id="54" name="Rectangle: Diagonal Corners Rounded 53">
            <a:extLst>
              <a:ext uri="{FF2B5EF4-FFF2-40B4-BE49-F238E27FC236}">
                <a16:creationId xmlns:a16="http://schemas.microsoft.com/office/drawing/2014/main" id="{94D83309-0AC1-EC3B-F5A5-0FC6B8FC2CC7}"/>
              </a:ext>
            </a:extLst>
          </p:cNvPr>
          <p:cNvSpPr/>
          <p:nvPr/>
        </p:nvSpPr>
        <p:spPr bwMode="gray">
          <a:xfrm rot="10800000">
            <a:off x="3237378" y="1705017"/>
            <a:ext cx="2207492" cy="344180"/>
          </a:xfrm>
          <a:prstGeom prst="round2DiagRect">
            <a:avLst>
              <a:gd name="adj1" fmla="val 0"/>
              <a:gd name="adj2" fmla="val 50000"/>
            </a:avLst>
          </a:prstGeom>
          <a:solidFill>
            <a:srgbClr val="267AC0"/>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endParaRPr lang="en-US" sz="1200" b="1">
              <a:solidFill>
                <a:srgbClr val="FFFFFF"/>
              </a:solidFill>
              <a:latin typeface="CVS Health Sans"/>
              <a:ea typeface="Calibri" panose="020F0502020204030204" pitchFamily="34" charset="0"/>
              <a:cs typeface="Calibri" panose="020F0502020204030204" pitchFamily="34" charset="0"/>
            </a:endParaRPr>
          </a:p>
        </p:txBody>
      </p:sp>
      <p:grpSp>
        <p:nvGrpSpPr>
          <p:cNvPr id="100" name="Group 99">
            <a:extLst>
              <a:ext uri="{FF2B5EF4-FFF2-40B4-BE49-F238E27FC236}">
                <a16:creationId xmlns:a16="http://schemas.microsoft.com/office/drawing/2014/main" id="{E04A0BD5-D51C-CC96-FD33-09F45482397D}"/>
              </a:ext>
            </a:extLst>
          </p:cNvPr>
          <p:cNvGrpSpPr/>
          <p:nvPr/>
        </p:nvGrpSpPr>
        <p:grpSpPr>
          <a:xfrm>
            <a:off x="3321585" y="1539121"/>
            <a:ext cx="496680" cy="449156"/>
            <a:chOff x="3319997" y="1424821"/>
            <a:chExt cx="496680" cy="449156"/>
          </a:xfrm>
        </p:grpSpPr>
        <p:sp>
          <p:nvSpPr>
            <p:cNvPr id="55" name="Freeform: Shape 54">
              <a:extLst>
                <a:ext uri="{FF2B5EF4-FFF2-40B4-BE49-F238E27FC236}">
                  <a16:creationId xmlns:a16="http://schemas.microsoft.com/office/drawing/2014/main" id="{8F61E77C-701B-6C63-46B8-2FB943E4D25F}"/>
                </a:ext>
              </a:extLst>
            </p:cNvPr>
            <p:cNvSpPr/>
            <p:nvPr/>
          </p:nvSpPr>
          <p:spPr>
            <a:xfrm>
              <a:off x="3319997" y="1424821"/>
              <a:ext cx="491454" cy="449156"/>
            </a:xfrm>
            <a:custGeom>
              <a:avLst/>
              <a:gdLst>
                <a:gd name="csX0" fmla="*/ 25 w 491454"/>
                <a:gd name="csY0" fmla="*/ 12159 h 449156"/>
                <a:gd name="csX1" fmla="*/ 25 w 491454"/>
                <a:gd name="csY1" fmla="*/ 310177 h 449156"/>
                <a:gd name="csX2" fmla="*/ 6464 w 491454"/>
                <a:gd name="csY2" fmla="*/ 320702 h 449156"/>
                <a:gd name="csX3" fmla="*/ 239301 w 491454"/>
                <a:gd name="csY3" fmla="*/ 447522 h 449156"/>
                <a:gd name="csX4" fmla="*/ 252178 w 491454"/>
                <a:gd name="csY4" fmla="*/ 447522 h 449156"/>
                <a:gd name="csX5" fmla="*/ 485015 w 491454"/>
                <a:gd name="csY5" fmla="*/ 320702 h 449156"/>
                <a:gd name="csX6" fmla="*/ 491454 w 491454"/>
                <a:gd name="csY6" fmla="*/ 310177 h 449156"/>
                <a:gd name="csX7" fmla="*/ 491454 w 491454"/>
                <a:gd name="csY7" fmla="*/ 12159 h 449156"/>
                <a:gd name="csX8" fmla="*/ 478577 w 491454"/>
                <a:gd name="csY8" fmla="*/ 0 h 449156"/>
                <a:gd name="csX9" fmla="*/ 12878 w 491454"/>
                <a:gd name="csY9" fmla="*/ 0 h 449156"/>
                <a:gd name="csX10" fmla="*/ 0 w 491454"/>
                <a:gd name="csY10" fmla="*/ 12159 h 449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491454" h="449156">
                  <a:moveTo>
                    <a:pt x="25" y="12159"/>
                  </a:moveTo>
                  <a:lnTo>
                    <a:pt x="25" y="310177"/>
                  </a:lnTo>
                  <a:cubicBezTo>
                    <a:pt x="25" y="314511"/>
                    <a:pt x="2476" y="318523"/>
                    <a:pt x="6464" y="320702"/>
                  </a:cubicBezTo>
                  <a:lnTo>
                    <a:pt x="239301" y="447522"/>
                  </a:lnTo>
                  <a:cubicBezTo>
                    <a:pt x="243288" y="449701"/>
                    <a:pt x="248191" y="449701"/>
                    <a:pt x="252178" y="447522"/>
                  </a:cubicBezTo>
                  <a:lnTo>
                    <a:pt x="485015" y="320702"/>
                  </a:lnTo>
                  <a:cubicBezTo>
                    <a:pt x="489002" y="318523"/>
                    <a:pt x="491454" y="314511"/>
                    <a:pt x="491454" y="310177"/>
                  </a:cubicBezTo>
                  <a:lnTo>
                    <a:pt x="491454" y="12159"/>
                  </a:lnTo>
                  <a:cubicBezTo>
                    <a:pt x="491454" y="5448"/>
                    <a:pt x="485684" y="0"/>
                    <a:pt x="478577" y="0"/>
                  </a:cubicBezTo>
                  <a:lnTo>
                    <a:pt x="12878" y="0"/>
                  </a:lnTo>
                  <a:cubicBezTo>
                    <a:pt x="5770" y="0"/>
                    <a:pt x="0" y="5448"/>
                    <a:pt x="0" y="12159"/>
                  </a:cubicBezTo>
                  <a:close/>
                </a:path>
              </a:pathLst>
            </a:custGeom>
            <a:solidFill>
              <a:srgbClr val="FFFFFF"/>
            </a:solidFill>
            <a:ln w="2475" cap="flat">
              <a:noFill/>
              <a:prstDash val="solid"/>
              <a:miter/>
            </a:ln>
          </p:spPr>
          <p:txBody>
            <a:bodyPr/>
            <a:lstStyle/>
            <a:p>
              <a:pPr defTabSz="457200"/>
              <a:endParaRPr lang="en-US" sz="1500">
                <a:solidFill>
                  <a:srgbClr val="3F3F3F"/>
                </a:solidFill>
                <a:latin typeface="CVS Health Sans"/>
              </a:endParaRPr>
            </a:p>
          </p:txBody>
        </p:sp>
        <p:sp>
          <p:nvSpPr>
            <p:cNvPr id="56" name="Freeform: Shape 55">
              <a:extLst>
                <a:ext uri="{FF2B5EF4-FFF2-40B4-BE49-F238E27FC236}">
                  <a16:creationId xmlns:a16="http://schemas.microsoft.com/office/drawing/2014/main" id="{FE6ED9E4-3565-6B2F-7E3D-B6025CBBE114}"/>
                </a:ext>
              </a:extLst>
            </p:cNvPr>
            <p:cNvSpPr/>
            <p:nvPr/>
          </p:nvSpPr>
          <p:spPr>
            <a:xfrm>
              <a:off x="3342087" y="1437476"/>
              <a:ext cx="447348" cy="408938"/>
            </a:xfrm>
            <a:custGeom>
              <a:avLst/>
              <a:gdLst>
                <a:gd name="csX0" fmla="*/ 223674 w 447348"/>
                <a:gd name="csY0" fmla="*/ 408938 h 408938"/>
                <a:gd name="csX1" fmla="*/ 216567 w 447348"/>
                <a:gd name="csY1" fmla="*/ 407155 h 408938"/>
                <a:gd name="csX2" fmla="*/ 7107 w 447348"/>
                <a:gd name="csY2" fmla="*/ 293089 h 408938"/>
                <a:gd name="csX3" fmla="*/ 0 w 447348"/>
                <a:gd name="csY3" fmla="*/ 281475 h 408938"/>
                <a:gd name="csX4" fmla="*/ 0 w 447348"/>
                <a:gd name="csY4" fmla="*/ 13398 h 408938"/>
                <a:gd name="csX5" fmla="*/ 14215 w 447348"/>
                <a:gd name="csY5" fmla="*/ 0 h 408938"/>
                <a:gd name="csX6" fmla="*/ 433133 w 447348"/>
                <a:gd name="csY6" fmla="*/ 0 h 408938"/>
                <a:gd name="csX7" fmla="*/ 447348 w 447348"/>
                <a:gd name="csY7" fmla="*/ 13398 h 408938"/>
                <a:gd name="csX8" fmla="*/ 447348 w 447348"/>
                <a:gd name="csY8" fmla="*/ 281475 h 408938"/>
                <a:gd name="csX9" fmla="*/ 440241 w 447348"/>
                <a:gd name="csY9" fmla="*/ 293089 h 408938"/>
                <a:gd name="csX10" fmla="*/ 230782 w 447348"/>
                <a:gd name="csY10" fmla="*/ 407155 h 408938"/>
                <a:gd name="csX11" fmla="*/ 223674 w 447348"/>
                <a:gd name="csY11" fmla="*/ 408938 h 408938"/>
                <a:gd name="csX12" fmla="*/ 14215 w 447348"/>
                <a:gd name="csY12" fmla="*/ 4953 h 408938"/>
                <a:gd name="csX13" fmla="*/ 5250 w 447348"/>
                <a:gd name="csY13" fmla="*/ 13398 h 408938"/>
                <a:gd name="csX14" fmla="*/ 5250 w 447348"/>
                <a:gd name="csY14" fmla="*/ 281475 h 408938"/>
                <a:gd name="csX15" fmla="*/ 9732 w 447348"/>
                <a:gd name="csY15" fmla="*/ 288805 h 408938"/>
                <a:gd name="csX16" fmla="*/ 219192 w 447348"/>
                <a:gd name="csY16" fmla="*/ 402871 h 408938"/>
                <a:gd name="csX17" fmla="*/ 228157 w 447348"/>
                <a:gd name="csY17" fmla="*/ 402871 h 408938"/>
                <a:gd name="csX18" fmla="*/ 437616 w 447348"/>
                <a:gd name="csY18" fmla="*/ 288805 h 408938"/>
                <a:gd name="csX19" fmla="*/ 442098 w 447348"/>
                <a:gd name="csY19" fmla="*/ 281475 h 408938"/>
                <a:gd name="csX20" fmla="*/ 442098 w 447348"/>
                <a:gd name="csY20" fmla="*/ 13398 h 408938"/>
                <a:gd name="csX21" fmla="*/ 433133 w 447348"/>
                <a:gd name="csY21" fmla="*/ 4953 h 408938"/>
                <a:gd name="csX22" fmla="*/ 14215 w 447348"/>
                <a:gd name="csY22" fmla="*/ 4953 h 4089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447348" h="408938">
                  <a:moveTo>
                    <a:pt x="223674" y="408938"/>
                  </a:moveTo>
                  <a:cubicBezTo>
                    <a:pt x="221222" y="408938"/>
                    <a:pt x="218771" y="408344"/>
                    <a:pt x="216567" y="407155"/>
                  </a:cubicBezTo>
                  <a:lnTo>
                    <a:pt x="7107" y="293089"/>
                  </a:lnTo>
                  <a:cubicBezTo>
                    <a:pt x="2724" y="290712"/>
                    <a:pt x="0" y="286254"/>
                    <a:pt x="0" y="281475"/>
                  </a:cubicBezTo>
                  <a:lnTo>
                    <a:pt x="0" y="13398"/>
                  </a:lnTo>
                  <a:cubicBezTo>
                    <a:pt x="0" y="5993"/>
                    <a:pt x="6364" y="0"/>
                    <a:pt x="14215" y="0"/>
                  </a:cubicBezTo>
                  <a:lnTo>
                    <a:pt x="433133" y="0"/>
                  </a:lnTo>
                  <a:cubicBezTo>
                    <a:pt x="440959" y="0"/>
                    <a:pt x="447348" y="6018"/>
                    <a:pt x="447348" y="13398"/>
                  </a:cubicBezTo>
                  <a:lnTo>
                    <a:pt x="447348" y="281475"/>
                  </a:lnTo>
                  <a:cubicBezTo>
                    <a:pt x="447348" y="286254"/>
                    <a:pt x="444624" y="290687"/>
                    <a:pt x="440241" y="293089"/>
                  </a:cubicBezTo>
                  <a:lnTo>
                    <a:pt x="230782" y="407155"/>
                  </a:lnTo>
                  <a:cubicBezTo>
                    <a:pt x="228578" y="408344"/>
                    <a:pt x="226126" y="408938"/>
                    <a:pt x="223674" y="408938"/>
                  </a:cubicBezTo>
                  <a:close/>
                  <a:moveTo>
                    <a:pt x="14215" y="4953"/>
                  </a:moveTo>
                  <a:cubicBezTo>
                    <a:pt x="9262" y="4953"/>
                    <a:pt x="5250" y="8742"/>
                    <a:pt x="5250" y="13398"/>
                  </a:cubicBezTo>
                  <a:lnTo>
                    <a:pt x="5250" y="281475"/>
                  </a:lnTo>
                  <a:cubicBezTo>
                    <a:pt x="5250" y="284496"/>
                    <a:pt x="6959" y="287295"/>
                    <a:pt x="9732" y="288805"/>
                  </a:cubicBezTo>
                  <a:lnTo>
                    <a:pt x="219192" y="402871"/>
                  </a:lnTo>
                  <a:cubicBezTo>
                    <a:pt x="221965" y="404382"/>
                    <a:pt x="225383" y="404382"/>
                    <a:pt x="228157" y="402871"/>
                  </a:cubicBezTo>
                  <a:lnTo>
                    <a:pt x="437616" y="288805"/>
                  </a:lnTo>
                  <a:cubicBezTo>
                    <a:pt x="440389" y="287295"/>
                    <a:pt x="442098" y="284496"/>
                    <a:pt x="442098" y="281475"/>
                  </a:cubicBezTo>
                  <a:lnTo>
                    <a:pt x="442098" y="13398"/>
                  </a:lnTo>
                  <a:cubicBezTo>
                    <a:pt x="442098" y="8742"/>
                    <a:pt x="438086" y="4953"/>
                    <a:pt x="433133" y="4953"/>
                  </a:cubicBezTo>
                  <a:lnTo>
                    <a:pt x="14215" y="4953"/>
                  </a:lnTo>
                  <a:close/>
                </a:path>
              </a:pathLst>
            </a:custGeom>
            <a:solidFill>
              <a:srgbClr val="267AC0"/>
            </a:solidFill>
            <a:ln w="2475" cap="flat">
              <a:noFill/>
              <a:prstDash val="solid"/>
              <a:miter/>
            </a:ln>
          </p:spPr>
          <p:txBody>
            <a:bodyPr/>
            <a:lstStyle/>
            <a:p>
              <a:pPr defTabSz="457200"/>
              <a:endParaRPr lang="en-US" sz="1500">
                <a:solidFill>
                  <a:srgbClr val="3F3F3F"/>
                </a:solidFill>
                <a:latin typeface="CVS Health Sans"/>
              </a:endParaRPr>
            </a:p>
          </p:txBody>
        </p:sp>
        <p:sp>
          <p:nvSpPr>
            <p:cNvPr id="57" name="Oval 56">
              <a:extLst>
                <a:ext uri="{FF2B5EF4-FFF2-40B4-BE49-F238E27FC236}">
                  <a16:creationId xmlns:a16="http://schemas.microsoft.com/office/drawing/2014/main" id="{E4646D93-C048-4469-5403-A61308BDF07A}"/>
                </a:ext>
              </a:extLst>
            </p:cNvPr>
            <p:cNvSpPr/>
            <p:nvPr/>
          </p:nvSpPr>
          <p:spPr>
            <a:xfrm>
              <a:off x="3758183" y="1485321"/>
              <a:ext cx="58494" cy="55175"/>
            </a:xfrm>
            <a:prstGeom prst="ellipse">
              <a:avLst/>
            </a:prstGeom>
            <a:solidFill>
              <a:srgbClr val="267AC0"/>
            </a:solidFill>
            <a:ln w="2475" cap="flat">
              <a:noFill/>
              <a:prstDash val="solid"/>
              <a:miter/>
            </a:ln>
          </p:spPr>
          <p:txBody>
            <a:bodyPr/>
            <a:lstStyle/>
            <a:p>
              <a:pPr defTabSz="457200"/>
              <a:endParaRPr lang="en-US" sz="1500">
                <a:solidFill>
                  <a:srgbClr val="3F3F3F"/>
                </a:solidFill>
                <a:latin typeface="CVS Health Sans"/>
              </a:endParaRPr>
            </a:p>
          </p:txBody>
        </p:sp>
        <p:sp>
          <p:nvSpPr>
            <p:cNvPr id="58" name="Oval 57">
              <a:extLst>
                <a:ext uri="{FF2B5EF4-FFF2-40B4-BE49-F238E27FC236}">
                  <a16:creationId xmlns:a16="http://schemas.microsoft.com/office/drawing/2014/main" id="{C916104D-C523-36AA-F1DD-CDAC224D9FD8}"/>
                </a:ext>
              </a:extLst>
            </p:cNvPr>
            <p:cNvSpPr/>
            <p:nvPr/>
          </p:nvSpPr>
          <p:spPr>
            <a:xfrm>
              <a:off x="3324161" y="1621700"/>
              <a:ext cx="43338" cy="40861"/>
            </a:xfrm>
            <a:prstGeom prst="ellipse">
              <a:avLst/>
            </a:prstGeom>
            <a:solidFill>
              <a:srgbClr val="267AC0"/>
            </a:solidFill>
            <a:ln w="2475" cap="flat">
              <a:noFill/>
              <a:prstDash val="solid"/>
              <a:miter/>
            </a:ln>
          </p:spPr>
          <p:txBody>
            <a:bodyPr/>
            <a:lstStyle/>
            <a:p>
              <a:pPr defTabSz="457200"/>
              <a:endParaRPr lang="en-US" sz="1500">
                <a:solidFill>
                  <a:srgbClr val="3F3F3F"/>
                </a:solidFill>
                <a:latin typeface="CVS Health Sans"/>
              </a:endParaRPr>
            </a:p>
          </p:txBody>
        </p:sp>
        <p:pic>
          <p:nvPicPr>
            <p:cNvPr id="65" name="Graphic 64">
              <a:extLst>
                <a:ext uri="{FF2B5EF4-FFF2-40B4-BE49-F238E27FC236}">
                  <a16:creationId xmlns:a16="http://schemas.microsoft.com/office/drawing/2014/main" id="{A1F32064-B79B-D09D-AF5F-4A9BF6BD8811}"/>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6465" y="1526584"/>
              <a:ext cx="218517" cy="218517"/>
            </a:xfrm>
            <a:prstGeom prst="rect">
              <a:avLst/>
            </a:prstGeom>
          </p:spPr>
        </p:pic>
      </p:grpSp>
      <p:sp>
        <p:nvSpPr>
          <p:cNvPr id="72" name="Rectangle: Rounded Corners 71">
            <a:extLst>
              <a:ext uri="{FF2B5EF4-FFF2-40B4-BE49-F238E27FC236}">
                <a16:creationId xmlns:a16="http://schemas.microsoft.com/office/drawing/2014/main" id="{035B0284-7787-92FF-2D2B-3988806736F9}"/>
              </a:ext>
            </a:extLst>
          </p:cNvPr>
          <p:cNvSpPr>
            <a:spLocks/>
          </p:cNvSpPr>
          <p:nvPr/>
        </p:nvSpPr>
        <p:spPr bwMode="gray">
          <a:xfrm>
            <a:off x="3813040" y="1705017"/>
            <a:ext cx="1563102" cy="337285"/>
          </a:xfrm>
          <a:prstGeom prst="roundRect">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r>
              <a:rPr lang="en-US" sz="1200" b="1">
                <a:solidFill>
                  <a:srgbClr val="FFFFFF"/>
                </a:solidFill>
                <a:latin typeface="CVS Health Sans"/>
                <a:ea typeface="Calibri" panose="020F0502020204030204" pitchFamily="34" charset="0"/>
                <a:cs typeface="Calibri" panose="020F0502020204030204" pitchFamily="34" charset="0"/>
              </a:rPr>
              <a:t>Zero Trust Project</a:t>
            </a:r>
          </a:p>
        </p:txBody>
      </p:sp>
      <p:sp>
        <p:nvSpPr>
          <p:cNvPr id="50" name="Rectangle: Diagonal Corners Rounded 49">
            <a:extLst>
              <a:ext uri="{FF2B5EF4-FFF2-40B4-BE49-F238E27FC236}">
                <a16:creationId xmlns:a16="http://schemas.microsoft.com/office/drawing/2014/main" id="{9DE62C51-06E7-2FA7-6E4C-0C9513B741F5}"/>
              </a:ext>
            </a:extLst>
          </p:cNvPr>
          <p:cNvSpPr/>
          <p:nvPr/>
        </p:nvSpPr>
        <p:spPr bwMode="gray">
          <a:xfrm rot="10800000">
            <a:off x="5615690" y="1705017"/>
            <a:ext cx="6012701" cy="344180"/>
          </a:xfrm>
          <a:prstGeom prst="round2DiagRect">
            <a:avLst>
              <a:gd name="adj1" fmla="val 0"/>
              <a:gd name="adj2" fmla="val 50000"/>
            </a:avLst>
          </a:prstGeom>
          <a:solidFill>
            <a:srgbClr val="00787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grpSp>
        <p:nvGrpSpPr>
          <p:cNvPr id="101" name="Group 100">
            <a:extLst>
              <a:ext uri="{FF2B5EF4-FFF2-40B4-BE49-F238E27FC236}">
                <a16:creationId xmlns:a16="http://schemas.microsoft.com/office/drawing/2014/main" id="{68E3D48B-E871-D393-8A86-DECDEA7DDDED}"/>
              </a:ext>
            </a:extLst>
          </p:cNvPr>
          <p:cNvGrpSpPr/>
          <p:nvPr/>
        </p:nvGrpSpPr>
        <p:grpSpPr>
          <a:xfrm>
            <a:off x="5692536" y="1539121"/>
            <a:ext cx="496680" cy="449156"/>
            <a:chOff x="5690948" y="1424821"/>
            <a:chExt cx="496680" cy="449156"/>
          </a:xfrm>
        </p:grpSpPr>
        <p:sp>
          <p:nvSpPr>
            <p:cNvPr id="22" name="Freeform: Shape 21">
              <a:extLst>
                <a:ext uri="{FF2B5EF4-FFF2-40B4-BE49-F238E27FC236}">
                  <a16:creationId xmlns:a16="http://schemas.microsoft.com/office/drawing/2014/main" id="{473629BE-5068-3245-7A70-DF1BBE96179C}"/>
                </a:ext>
              </a:extLst>
            </p:cNvPr>
            <p:cNvSpPr/>
            <p:nvPr/>
          </p:nvSpPr>
          <p:spPr>
            <a:xfrm>
              <a:off x="5690948" y="1424821"/>
              <a:ext cx="491454" cy="449156"/>
            </a:xfrm>
            <a:custGeom>
              <a:avLst/>
              <a:gdLst>
                <a:gd name="csX0" fmla="*/ 25 w 491454"/>
                <a:gd name="csY0" fmla="*/ 12159 h 449156"/>
                <a:gd name="csX1" fmla="*/ 25 w 491454"/>
                <a:gd name="csY1" fmla="*/ 310177 h 449156"/>
                <a:gd name="csX2" fmla="*/ 6464 w 491454"/>
                <a:gd name="csY2" fmla="*/ 320702 h 449156"/>
                <a:gd name="csX3" fmla="*/ 239300 w 491454"/>
                <a:gd name="csY3" fmla="*/ 447522 h 449156"/>
                <a:gd name="csX4" fmla="*/ 252178 w 491454"/>
                <a:gd name="csY4" fmla="*/ 447522 h 449156"/>
                <a:gd name="csX5" fmla="*/ 485016 w 491454"/>
                <a:gd name="csY5" fmla="*/ 320702 h 449156"/>
                <a:gd name="csX6" fmla="*/ 491454 w 491454"/>
                <a:gd name="csY6" fmla="*/ 310177 h 449156"/>
                <a:gd name="csX7" fmla="*/ 491454 w 491454"/>
                <a:gd name="csY7" fmla="*/ 12159 h 449156"/>
                <a:gd name="csX8" fmla="*/ 478577 w 491454"/>
                <a:gd name="csY8" fmla="*/ 0 h 449156"/>
                <a:gd name="csX9" fmla="*/ 12877 w 491454"/>
                <a:gd name="csY9" fmla="*/ 0 h 449156"/>
                <a:gd name="csX10" fmla="*/ 0 w 491454"/>
                <a:gd name="csY10" fmla="*/ 12159 h 449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491454" h="449156">
                  <a:moveTo>
                    <a:pt x="25" y="12159"/>
                  </a:moveTo>
                  <a:lnTo>
                    <a:pt x="25" y="310177"/>
                  </a:lnTo>
                  <a:cubicBezTo>
                    <a:pt x="25" y="314511"/>
                    <a:pt x="2476" y="318523"/>
                    <a:pt x="6464" y="320702"/>
                  </a:cubicBezTo>
                  <a:lnTo>
                    <a:pt x="239300" y="447522"/>
                  </a:lnTo>
                  <a:cubicBezTo>
                    <a:pt x="243288" y="449701"/>
                    <a:pt x="248191" y="449701"/>
                    <a:pt x="252178" y="447522"/>
                  </a:cubicBezTo>
                  <a:lnTo>
                    <a:pt x="485016" y="320702"/>
                  </a:lnTo>
                  <a:cubicBezTo>
                    <a:pt x="489002" y="318523"/>
                    <a:pt x="491454" y="314511"/>
                    <a:pt x="491454" y="310177"/>
                  </a:cubicBezTo>
                  <a:lnTo>
                    <a:pt x="491454" y="12159"/>
                  </a:lnTo>
                  <a:cubicBezTo>
                    <a:pt x="491454" y="5448"/>
                    <a:pt x="485684" y="0"/>
                    <a:pt x="478577" y="0"/>
                  </a:cubicBezTo>
                  <a:lnTo>
                    <a:pt x="12877" y="0"/>
                  </a:lnTo>
                  <a:cubicBezTo>
                    <a:pt x="5770" y="0"/>
                    <a:pt x="0" y="5448"/>
                    <a:pt x="0" y="12159"/>
                  </a:cubicBezTo>
                  <a:close/>
                </a:path>
              </a:pathLst>
            </a:custGeom>
            <a:solidFill>
              <a:srgbClr val="FFFFFF"/>
            </a:solidFill>
            <a:ln w="2475" cap="flat">
              <a:noFill/>
              <a:prstDash val="solid"/>
              <a:miter/>
            </a:ln>
          </p:spPr>
          <p:txBody>
            <a:bodyPr/>
            <a:lstStyle/>
            <a:p>
              <a:pPr defTabSz="457200"/>
              <a:endParaRPr lang="en-US" sz="1500">
                <a:solidFill>
                  <a:srgbClr val="3F3F3F"/>
                </a:solidFill>
                <a:latin typeface="CVS Health Sans"/>
              </a:endParaRPr>
            </a:p>
          </p:txBody>
        </p:sp>
        <p:sp>
          <p:nvSpPr>
            <p:cNvPr id="23" name="Freeform: Shape 22">
              <a:extLst>
                <a:ext uri="{FF2B5EF4-FFF2-40B4-BE49-F238E27FC236}">
                  <a16:creationId xmlns:a16="http://schemas.microsoft.com/office/drawing/2014/main" id="{4865A0B9-968B-06C5-BC22-C3D064FB3C54}"/>
                </a:ext>
              </a:extLst>
            </p:cNvPr>
            <p:cNvSpPr/>
            <p:nvPr/>
          </p:nvSpPr>
          <p:spPr>
            <a:xfrm>
              <a:off x="5713039" y="1437476"/>
              <a:ext cx="447348" cy="408938"/>
            </a:xfrm>
            <a:custGeom>
              <a:avLst/>
              <a:gdLst>
                <a:gd name="csX0" fmla="*/ 223674 w 447348"/>
                <a:gd name="csY0" fmla="*/ 408938 h 408938"/>
                <a:gd name="csX1" fmla="*/ 216566 w 447348"/>
                <a:gd name="csY1" fmla="*/ 407155 h 408938"/>
                <a:gd name="csX2" fmla="*/ 7107 w 447348"/>
                <a:gd name="csY2" fmla="*/ 293089 h 408938"/>
                <a:gd name="csX3" fmla="*/ 0 w 447348"/>
                <a:gd name="csY3" fmla="*/ 281475 h 408938"/>
                <a:gd name="csX4" fmla="*/ 0 w 447348"/>
                <a:gd name="csY4" fmla="*/ 13398 h 408938"/>
                <a:gd name="csX5" fmla="*/ 14215 w 447348"/>
                <a:gd name="csY5" fmla="*/ 0 h 408938"/>
                <a:gd name="csX6" fmla="*/ 433134 w 447348"/>
                <a:gd name="csY6" fmla="*/ 0 h 408938"/>
                <a:gd name="csX7" fmla="*/ 447348 w 447348"/>
                <a:gd name="csY7" fmla="*/ 13398 h 408938"/>
                <a:gd name="csX8" fmla="*/ 447348 w 447348"/>
                <a:gd name="csY8" fmla="*/ 281475 h 408938"/>
                <a:gd name="csX9" fmla="*/ 440241 w 447348"/>
                <a:gd name="csY9" fmla="*/ 293089 h 408938"/>
                <a:gd name="csX10" fmla="*/ 230782 w 447348"/>
                <a:gd name="csY10" fmla="*/ 407155 h 408938"/>
                <a:gd name="csX11" fmla="*/ 223674 w 447348"/>
                <a:gd name="csY11" fmla="*/ 408938 h 408938"/>
                <a:gd name="csX12" fmla="*/ 14215 w 447348"/>
                <a:gd name="csY12" fmla="*/ 4953 h 408938"/>
                <a:gd name="csX13" fmla="*/ 5250 w 447348"/>
                <a:gd name="csY13" fmla="*/ 13398 h 408938"/>
                <a:gd name="csX14" fmla="*/ 5250 w 447348"/>
                <a:gd name="csY14" fmla="*/ 281475 h 408938"/>
                <a:gd name="csX15" fmla="*/ 9732 w 447348"/>
                <a:gd name="csY15" fmla="*/ 288805 h 408938"/>
                <a:gd name="csX16" fmla="*/ 219192 w 447348"/>
                <a:gd name="csY16" fmla="*/ 402871 h 408938"/>
                <a:gd name="csX17" fmla="*/ 228157 w 447348"/>
                <a:gd name="csY17" fmla="*/ 402871 h 408938"/>
                <a:gd name="csX18" fmla="*/ 437615 w 447348"/>
                <a:gd name="csY18" fmla="*/ 288805 h 408938"/>
                <a:gd name="csX19" fmla="*/ 442098 w 447348"/>
                <a:gd name="csY19" fmla="*/ 281475 h 408938"/>
                <a:gd name="csX20" fmla="*/ 442098 w 447348"/>
                <a:gd name="csY20" fmla="*/ 13398 h 408938"/>
                <a:gd name="csX21" fmla="*/ 433134 w 447348"/>
                <a:gd name="csY21" fmla="*/ 4953 h 408938"/>
                <a:gd name="csX22" fmla="*/ 14215 w 447348"/>
                <a:gd name="csY22" fmla="*/ 4953 h 4089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447348" h="408938">
                  <a:moveTo>
                    <a:pt x="223674" y="408938"/>
                  </a:moveTo>
                  <a:cubicBezTo>
                    <a:pt x="221222" y="408938"/>
                    <a:pt x="218771" y="408344"/>
                    <a:pt x="216566" y="407155"/>
                  </a:cubicBezTo>
                  <a:lnTo>
                    <a:pt x="7107" y="293089"/>
                  </a:lnTo>
                  <a:cubicBezTo>
                    <a:pt x="2724" y="290712"/>
                    <a:pt x="0" y="286254"/>
                    <a:pt x="0" y="281475"/>
                  </a:cubicBezTo>
                  <a:lnTo>
                    <a:pt x="0" y="13398"/>
                  </a:lnTo>
                  <a:cubicBezTo>
                    <a:pt x="0" y="5993"/>
                    <a:pt x="6364" y="0"/>
                    <a:pt x="14215" y="0"/>
                  </a:cubicBezTo>
                  <a:lnTo>
                    <a:pt x="433134" y="0"/>
                  </a:lnTo>
                  <a:cubicBezTo>
                    <a:pt x="440959" y="0"/>
                    <a:pt x="447348" y="6018"/>
                    <a:pt x="447348" y="13398"/>
                  </a:cubicBezTo>
                  <a:lnTo>
                    <a:pt x="447348" y="281475"/>
                  </a:lnTo>
                  <a:cubicBezTo>
                    <a:pt x="447348" y="286254"/>
                    <a:pt x="444624" y="290687"/>
                    <a:pt x="440241" y="293089"/>
                  </a:cubicBezTo>
                  <a:lnTo>
                    <a:pt x="230782" y="407155"/>
                  </a:lnTo>
                  <a:cubicBezTo>
                    <a:pt x="228577" y="408344"/>
                    <a:pt x="226126" y="408938"/>
                    <a:pt x="223674" y="408938"/>
                  </a:cubicBezTo>
                  <a:close/>
                  <a:moveTo>
                    <a:pt x="14215" y="4953"/>
                  </a:moveTo>
                  <a:cubicBezTo>
                    <a:pt x="9262" y="4953"/>
                    <a:pt x="5250" y="8742"/>
                    <a:pt x="5250" y="13398"/>
                  </a:cubicBezTo>
                  <a:lnTo>
                    <a:pt x="5250" y="281475"/>
                  </a:lnTo>
                  <a:cubicBezTo>
                    <a:pt x="5250" y="284496"/>
                    <a:pt x="6959" y="287295"/>
                    <a:pt x="9732" y="288805"/>
                  </a:cubicBezTo>
                  <a:lnTo>
                    <a:pt x="219192" y="402871"/>
                  </a:lnTo>
                  <a:cubicBezTo>
                    <a:pt x="221965" y="404382"/>
                    <a:pt x="225383" y="404382"/>
                    <a:pt x="228157" y="402871"/>
                  </a:cubicBezTo>
                  <a:lnTo>
                    <a:pt x="437615" y="288805"/>
                  </a:lnTo>
                  <a:cubicBezTo>
                    <a:pt x="440389" y="287295"/>
                    <a:pt x="442098" y="284496"/>
                    <a:pt x="442098" y="281475"/>
                  </a:cubicBezTo>
                  <a:lnTo>
                    <a:pt x="442098" y="13398"/>
                  </a:lnTo>
                  <a:cubicBezTo>
                    <a:pt x="442098" y="8742"/>
                    <a:pt x="438086" y="4953"/>
                    <a:pt x="433134" y="4953"/>
                  </a:cubicBezTo>
                  <a:lnTo>
                    <a:pt x="14215" y="4953"/>
                  </a:lnTo>
                  <a:close/>
                </a:path>
              </a:pathLst>
            </a:custGeom>
            <a:solidFill>
              <a:srgbClr val="00787E"/>
            </a:solidFill>
            <a:ln w="2475" cap="flat">
              <a:noFill/>
              <a:prstDash val="solid"/>
              <a:miter/>
            </a:ln>
          </p:spPr>
          <p:txBody>
            <a:bodyPr/>
            <a:lstStyle/>
            <a:p>
              <a:pPr defTabSz="457200"/>
              <a:endParaRPr lang="en-US" sz="1500">
                <a:solidFill>
                  <a:srgbClr val="3F3F3F"/>
                </a:solidFill>
                <a:latin typeface="CVS Health Sans"/>
              </a:endParaRPr>
            </a:p>
          </p:txBody>
        </p:sp>
        <p:sp>
          <p:nvSpPr>
            <p:cNvPr id="24" name="Oval 23">
              <a:extLst>
                <a:ext uri="{FF2B5EF4-FFF2-40B4-BE49-F238E27FC236}">
                  <a16:creationId xmlns:a16="http://schemas.microsoft.com/office/drawing/2014/main" id="{8F4CBCC5-7BA5-14AB-A961-538E3356D4E5}"/>
                </a:ext>
              </a:extLst>
            </p:cNvPr>
            <p:cNvSpPr/>
            <p:nvPr/>
          </p:nvSpPr>
          <p:spPr>
            <a:xfrm>
              <a:off x="6129134" y="1485321"/>
              <a:ext cx="58494" cy="55175"/>
            </a:xfrm>
            <a:prstGeom prst="ellipse">
              <a:avLst/>
            </a:prstGeom>
            <a:solidFill>
              <a:srgbClr val="00787E"/>
            </a:solidFill>
            <a:ln w="2475" cap="flat">
              <a:noFill/>
              <a:prstDash val="solid"/>
              <a:miter/>
            </a:ln>
          </p:spPr>
          <p:txBody>
            <a:bodyPr/>
            <a:lstStyle/>
            <a:p>
              <a:pPr defTabSz="457200"/>
              <a:endParaRPr lang="en-US" sz="1500">
                <a:solidFill>
                  <a:srgbClr val="3F3F3F"/>
                </a:solidFill>
                <a:latin typeface="CVS Health Sans"/>
              </a:endParaRPr>
            </a:p>
          </p:txBody>
        </p:sp>
        <p:sp>
          <p:nvSpPr>
            <p:cNvPr id="25" name="Oval 24">
              <a:extLst>
                <a:ext uri="{FF2B5EF4-FFF2-40B4-BE49-F238E27FC236}">
                  <a16:creationId xmlns:a16="http://schemas.microsoft.com/office/drawing/2014/main" id="{F05C570D-1B47-75C6-373E-6D7122F705EB}"/>
                </a:ext>
              </a:extLst>
            </p:cNvPr>
            <p:cNvSpPr/>
            <p:nvPr/>
          </p:nvSpPr>
          <p:spPr>
            <a:xfrm>
              <a:off x="5694217" y="1621700"/>
              <a:ext cx="43338" cy="40861"/>
            </a:xfrm>
            <a:prstGeom prst="ellipse">
              <a:avLst/>
            </a:prstGeom>
            <a:solidFill>
              <a:srgbClr val="00787E"/>
            </a:solidFill>
            <a:ln w="2475" cap="flat">
              <a:noFill/>
              <a:prstDash val="solid"/>
              <a:miter/>
            </a:ln>
          </p:spPr>
          <p:txBody>
            <a:bodyPr/>
            <a:lstStyle/>
            <a:p>
              <a:pPr defTabSz="457200"/>
              <a:endParaRPr lang="en-US" sz="1500">
                <a:solidFill>
                  <a:srgbClr val="3F3F3F"/>
                </a:solidFill>
                <a:latin typeface="CVS Health Sans"/>
              </a:endParaRPr>
            </a:p>
          </p:txBody>
        </p:sp>
        <p:pic>
          <p:nvPicPr>
            <p:cNvPr id="68" name="Graphic 67">
              <a:extLst>
                <a:ext uri="{FF2B5EF4-FFF2-40B4-BE49-F238E27FC236}">
                  <a16:creationId xmlns:a16="http://schemas.microsoft.com/office/drawing/2014/main" id="{60320488-C5E2-5F53-4B99-46D849850858}"/>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3516" y="1494462"/>
              <a:ext cx="240369" cy="240369"/>
            </a:xfrm>
            <a:prstGeom prst="rect">
              <a:avLst/>
            </a:prstGeom>
          </p:spPr>
        </p:pic>
      </p:grpSp>
      <p:sp>
        <p:nvSpPr>
          <p:cNvPr id="73" name="Rectangle: Rounded Corners 72">
            <a:extLst>
              <a:ext uri="{FF2B5EF4-FFF2-40B4-BE49-F238E27FC236}">
                <a16:creationId xmlns:a16="http://schemas.microsoft.com/office/drawing/2014/main" id="{35612967-25AD-40C7-F8A0-4556BF8798BD}"/>
              </a:ext>
            </a:extLst>
          </p:cNvPr>
          <p:cNvSpPr>
            <a:spLocks/>
          </p:cNvSpPr>
          <p:nvPr/>
        </p:nvSpPr>
        <p:spPr bwMode="gray">
          <a:xfrm>
            <a:off x="6180799" y="1702319"/>
            <a:ext cx="5924189" cy="339983"/>
          </a:xfrm>
          <a:prstGeom prst="roundRect">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r>
              <a:rPr lang="en-US" sz="1200" b="1">
                <a:solidFill>
                  <a:srgbClr val="FFFFFF"/>
                </a:solidFill>
                <a:latin typeface="CVS Health Sans"/>
                <a:ea typeface="Calibri" panose="020F0502020204030204" pitchFamily="34" charset="0"/>
                <a:cs typeface="Calibri" panose="020F0502020204030204" pitchFamily="34" charset="0"/>
              </a:rPr>
              <a:t>Project Description </a:t>
            </a:r>
            <a:r>
              <a:rPr lang="en-US" sz="1200" i="1">
                <a:solidFill>
                  <a:srgbClr val="FFFFFF"/>
                </a:solidFill>
                <a:latin typeface="CVS Health Sans"/>
                <a:ea typeface="Calibri" panose="020F0502020204030204" pitchFamily="34" charset="0"/>
                <a:cs typeface="Calibri" panose="020F0502020204030204" pitchFamily="34" charset="0"/>
              </a:rPr>
              <a:t>(Condensed)</a:t>
            </a:r>
          </a:p>
        </p:txBody>
      </p:sp>
      <p:sp>
        <p:nvSpPr>
          <p:cNvPr id="78" name="TextBox 77">
            <a:extLst>
              <a:ext uri="{FF2B5EF4-FFF2-40B4-BE49-F238E27FC236}">
                <a16:creationId xmlns:a16="http://schemas.microsoft.com/office/drawing/2014/main" id="{73AB49D7-E350-0509-5AF3-20A1CE43F391}"/>
              </a:ext>
            </a:extLst>
          </p:cNvPr>
          <p:cNvSpPr txBox="1"/>
          <p:nvPr/>
        </p:nvSpPr>
        <p:spPr>
          <a:xfrm>
            <a:off x="1050474" y="3509530"/>
            <a:ext cx="1953266" cy="615553"/>
          </a:xfrm>
          <a:prstGeom prst="rect">
            <a:avLst/>
          </a:prstGeom>
          <a:noFill/>
        </p:spPr>
        <p:txBody>
          <a:bodyPr wrap="square" lIns="91440" tIns="0" rIns="91440" bIns="0">
            <a:spAutoFit/>
          </a:bodyPr>
          <a:lstStyle/>
          <a:p>
            <a:pPr algn="ctr" defTabSz="457200">
              <a:spcBef>
                <a:spcPts val="600"/>
              </a:spcBef>
            </a:pPr>
            <a:r>
              <a:rPr lang="en-US" sz="2000" b="1">
                <a:solidFill>
                  <a:srgbClr val="FFFFFF"/>
                </a:solidFill>
                <a:latin typeface="CVS Health Sans"/>
              </a:rPr>
              <a:t>SecEng </a:t>
            </a:r>
            <a:br>
              <a:rPr lang="en-US" sz="2000" b="1">
                <a:solidFill>
                  <a:srgbClr val="FFFFFF"/>
                </a:solidFill>
                <a:latin typeface="CVS Health Sans"/>
              </a:rPr>
            </a:br>
            <a:r>
              <a:rPr lang="en-US" sz="2000" b="1">
                <a:solidFill>
                  <a:srgbClr val="FFFFFF"/>
                </a:solidFill>
                <a:latin typeface="CVS Health Sans"/>
              </a:rPr>
              <a:t>Data Integrity</a:t>
            </a:r>
          </a:p>
        </p:txBody>
      </p:sp>
      <p:grpSp>
        <p:nvGrpSpPr>
          <p:cNvPr id="98" name="Group 97">
            <a:extLst>
              <a:ext uri="{FF2B5EF4-FFF2-40B4-BE49-F238E27FC236}">
                <a16:creationId xmlns:a16="http://schemas.microsoft.com/office/drawing/2014/main" id="{7A413427-301E-533F-0FEB-29D699567C18}"/>
              </a:ext>
            </a:extLst>
          </p:cNvPr>
          <p:cNvGrpSpPr/>
          <p:nvPr/>
        </p:nvGrpSpPr>
        <p:grpSpPr>
          <a:xfrm>
            <a:off x="3372313" y="2412710"/>
            <a:ext cx="8049944" cy="416875"/>
            <a:chOff x="3370725" y="2467027"/>
            <a:chExt cx="8049944" cy="416875"/>
          </a:xfrm>
        </p:grpSpPr>
        <p:sp>
          <p:nvSpPr>
            <p:cNvPr id="47" name="TextBox 46">
              <a:extLst>
                <a:ext uri="{FF2B5EF4-FFF2-40B4-BE49-F238E27FC236}">
                  <a16:creationId xmlns:a16="http://schemas.microsoft.com/office/drawing/2014/main" id="{69409E2A-255E-2956-AC80-720F926E2FE1}"/>
                </a:ext>
              </a:extLst>
            </p:cNvPr>
            <p:cNvSpPr txBox="1"/>
            <p:nvPr/>
          </p:nvSpPr>
          <p:spPr>
            <a:xfrm>
              <a:off x="5687218" y="2532832"/>
              <a:ext cx="5733451" cy="276999"/>
            </a:xfrm>
            <a:prstGeom prst="rect">
              <a:avLst/>
            </a:prstGeom>
            <a:noFill/>
          </p:spPr>
          <p:txBody>
            <a:bodyPr wrap="square" lIns="0" tIns="0" rIns="0" bIns="0">
              <a:spAutoFit/>
            </a:bodyPr>
            <a:lstStyle/>
            <a:p>
              <a:pPr defTabSz="457200" fontAlgn="ctr">
                <a:spcAft>
                  <a:spcPts val="300"/>
                </a:spcAft>
                <a:buClr>
                  <a:srgbClr val="3F3F3F"/>
                </a:buClr>
                <a:defRPr/>
              </a:pPr>
              <a:r>
                <a:rPr lang="en-US" sz="900">
                  <a:solidFill>
                    <a:srgbClr val="3F3F3F"/>
                  </a:solidFill>
                  <a:latin typeface="CVS Health Sans"/>
                  <a:ea typeface="Calibri"/>
                  <a:cs typeface="Calibri"/>
                </a:rPr>
                <a:t>Advance cloud security posture for remaining Non-Prod and Prod CSP subscriptions through egress routing cutover to Zscaler.</a:t>
              </a:r>
            </a:p>
          </p:txBody>
        </p:sp>
        <p:sp>
          <p:nvSpPr>
            <p:cNvPr id="79" name="Rectangle: Rounded Corners 3520">
              <a:extLst>
                <a:ext uri="{FF2B5EF4-FFF2-40B4-BE49-F238E27FC236}">
                  <a16:creationId xmlns:a16="http://schemas.microsoft.com/office/drawing/2014/main" id="{80D4435E-5A83-CCAA-ECC3-3149EA80B059}"/>
                </a:ext>
              </a:extLst>
            </p:cNvPr>
            <p:cNvSpPr/>
            <p:nvPr/>
          </p:nvSpPr>
          <p:spPr bwMode="gray">
            <a:xfrm>
              <a:off x="3370725" y="2467027"/>
              <a:ext cx="2003829" cy="416875"/>
            </a:xfrm>
            <a:prstGeom prst="roundRect">
              <a:avLst/>
            </a:prstGeom>
            <a:solidFill>
              <a:schemeClr val="bg1"/>
            </a:solidFill>
            <a:ln w="3175">
              <a:solidFill>
                <a:srgbClr val="0B315E"/>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CSP Egress Expansion</a:t>
              </a:r>
            </a:p>
          </p:txBody>
        </p:sp>
      </p:grpSp>
      <p:grpSp>
        <p:nvGrpSpPr>
          <p:cNvPr id="108" name="Group 107">
            <a:extLst>
              <a:ext uri="{FF2B5EF4-FFF2-40B4-BE49-F238E27FC236}">
                <a16:creationId xmlns:a16="http://schemas.microsoft.com/office/drawing/2014/main" id="{AE2C1A84-D26A-FB46-3818-508DA4E92129}"/>
              </a:ext>
            </a:extLst>
          </p:cNvPr>
          <p:cNvGrpSpPr/>
          <p:nvPr/>
        </p:nvGrpSpPr>
        <p:grpSpPr>
          <a:xfrm>
            <a:off x="5376141" y="2504877"/>
            <a:ext cx="216750" cy="204438"/>
            <a:chOff x="5374553" y="2504877"/>
            <a:chExt cx="216750" cy="204438"/>
          </a:xfrm>
        </p:grpSpPr>
        <p:cxnSp>
          <p:nvCxnSpPr>
            <p:cNvPr id="104" name="Straight Connector 103">
              <a:extLst>
                <a:ext uri="{FF2B5EF4-FFF2-40B4-BE49-F238E27FC236}">
                  <a16:creationId xmlns:a16="http://schemas.microsoft.com/office/drawing/2014/main" id="{676E9D71-8667-71F6-66C9-3139109BB13B}"/>
                </a:ext>
              </a:extLst>
            </p:cNvPr>
            <p:cNvCxnSpPr>
              <a:cxnSpLocks/>
            </p:cNvCxnSpPr>
            <p:nvPr/>
          </p:nvCxnSpPr>
          <p:spPr>
            <a:xfrm>
              <a:off x="5374553" y="2607096"/>
              <a:ext cx="14531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5" name="Arrow: Chevron 104">
              <a:extLst>
                <a:ext uri="{FF2B5EF4-FFF2-40B4-BE49-F238E27FC236}">
                  <a16:creationId xmlns:a16="http://schemas.microsoft.com/office/drawing/2014/main" id="{48FA982E-BAA9-0D69-04D6-A890F86BB8ED}"/>
                </a:ext>
              </a:extLst>
            </p:cNvPr>
            <p:cNvSpPr/>
            <p:nvPr/>
          </p:nvSpPr>
          <p:spPr>
            <a:xfrm>
              <a:off x="5481085" y="2504877"/>
              <a:ext cx="110218" cy="204438"/>
            </a:xfrm>
            <a:prstGeom prst="chevron">
              <a:avLst>
                <a:gd name="adj" fmla="val 51726"/>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457200"/>
              <a:endParaRPr lang="en-US" sz="1000">
                <a:solidFill>
                  <a:srgbClr val="FFFFFF"/>
                </a:solidFill>
                <a:latin typeface="CVS Health Sans"/>
              </a:endParaRPr>
            </a:p>
          </p:txBody>
        </p:sp>
      </p:grpSp>
    </p:spTree>
    <p:extLst>
      <p:ext uri="{BB962C8B-B14F-4D97-AF65-F5344CB8AC3E}">
        <p14:creationId xmlns:p14="http://schemas.microsoft.com/office/powerpoint/2010/main" val="2833699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080FE-D0E0-02B2-4B2C-E1EFA2C4D5FA}"/>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976EAE7-AE5D-8E71-DBBD-0BC9990D1951}"/>
              </a:ext>
            </a:extLst>
          </p:cNvPr>
          <p:cNvSpPr/>
          <p:nvPr/>
        </p:nvSpPr>
        <p:spPr>
          <a:xfrm>
            <a:off x="866225" y="2187548"/>
            <a:ext cx="3567404" cy="3567295"/>
          </a:xfrm>
          <a:prstGeom prst="roundRect">
            <a:avLst>
              <a:gd name="adj" fmla="val 4635"/>
            </a:avLst>
          </a:prstGeom>
          <a:gradFill>
            <a:gsLst>
              <a:gs pos="0">
                <a:srgbClr val="0B315E"/>
              </a:gs>
              <a:gs pos="34000">
                <a:srgbClr val="0A4B8C"/>
              </a:gs>
              <a:gs pos="100000">
                <a:srgbClr val="267AC0"/>
              </a:gs>
            </a:gsLst>
            <a:lin ang="0" scaled="1"/>
          </a:gradFill>
          <a:ln w="2767" cap="flat">
            <a:noFill/>
            <a:prstDash val="solid"/>
            <a:miter/>
          </a:ln>
        </p:spPr>
        <p:txBody>
          <a:bodyPr/>
          <a:lstStyle/>
          <a:p>
            <a:pPr defTabSz="457200"/>
            <a:endParaRPr lang="en-US" sz="1500">
              <a:solidFill>
                <a:srgbClr val="3F3F3F"/>
              </a:solidFill>
              <a:latin typeface="CVS Health Sans"/>
            </a:endParaRPr>
          </a:p>
        </p:txBody>
      </p:sp>
      <p:sp>
        <p:nvSpPr>
          <p:cNvPr id="26" name="Rectangle: Diagonal Corners Snipped 25">
            <a:extLst>
              <a:ext uri="{FF2B5EF4-FFF2-40B4-BE49-F238E27FC236}">
                <a16:creationId xmlns:a16="http://schemas.microsoft.com/office/drawing/2014/main" id="{C8DFA973-7F8B-0D9F-5033-86BF5344C2CB}"/>
              </a:ext>
            </a:extLst>
          </p:cNvPr>
          <p:cNvSpPr/>
          <p:nvPr/>
        </p:nvSpPr>
        <p:spPr>
          <a:xfrm>
            <a:off x="3143140" y="2187548"/>
            <a:ext cx="8485250" cy="3567295"/>
          </a:xfrm>
          <a:prstGeom prst="snip2DiagRect">
            <a:avLst>
              <a:gd name="adj1" fmla="val 0"/>
              <a:gd name="adj2" fmla="val 6862"/>
            </a:avLst>
          </a:prstGeom>
          <a:solidFill>
            <a:srgbClr val="E9E9E9"/>
          </a:solidFill>
          <a:ln w="2767" cap="flat">
            <a:noFill/>
            <a:prstDash val="solid"/>
            <a:miter/>
          </a:ln>
        </p:spPr>
        <p:txBody>
          <a:bodyPr/>
          <a:lstStyle/>
          <a:p>
            <a:pPr defTabSz="457200"/>
            <a:endParaRPr lang="en-US" sz="1500">
              <a:solidFill>
                <a:srgbClr val="3F3F3F"/>
              </a:solidFill>
              <a:latin typeface="CVS Health Sans"/>
            </a:endParaRPr>
          </a:p>
        </p:txBody>
      </p:sp>
      <p:sp>
        <p:nvSpPr>
          <p:cNvPr id="2" name="Title 1">
            <a:extLst>
              <a:ext uri="{FF2B5EF4-FFF2-40B4-BE49-F238E27FC236}">
                <a16:creationId xmlns:a16="http://schemas.microsoft.com/office/drawing/2014/main" id="{48A31B68-1968-98B4-7B87-0EE4BA6392A6}"/>
              </a:ext>
            </a:extLst>
          </p:cNvPr>
          <p:cNvSpPr>
            <a:spLocks noGrp="1"/>
          </p:cNvSpPr>
          <p:nvPr>
            <p:ph type="title"/>
          </p:nvPr>
        </p:nvSpPr>
        <p:spPr>
          <a:xfrm>
            <a:off x="775952" y="838190"/>
            <a:ext cx="5610394" cy="444348"/>
          </a:xfrm>
        </p:spPr>
        <p:txBody>
          <a:bodyPr/>
          <a:lstStyle/>
          <a:p>
            <a:r>
              <a:rPr lang="en-US"/>
              <a:t>Zero Trust Projects - SecOps</a:t>
            </a:r>
          </a:p>
        </p:txBody>
      </p:sp>
      <p:sp>
        <p:nvSpPr>
          <p:cNvPr id="28" name="Rectangle: Diagonal Corners Rounded 27">
            <a:extLst>
              <a:ext uri="{FF2B5EF4-FFF2-40B4-BE49-F238E27FC236}">
                <a16:creationId xmlns:a16="http://schemas.microsoft.com/office/drawing/2014/main" id="{8E429410-A1E3-6BAC-4AE9-8821684969CD}"/>
              </a:ext>
            </a:extLst>
          </p:cNvPr>
          <p:cNvSpPr/>
          <p:nvPr/>
        </p:nvSpPr>
        <p:spPr bwMode="gray">
          <a:xfrm rot="10800000">
            <a:off x="862854" y="1705017"/>
            <a:ext cx="2203704" cy="344180"/>
          </a:xfrm>
          <a:prstGeom prst="round2DiagRect">
            <a:avLst>
              <a:gd name="adj1" fmla="val 0"/>
              <a:gd name="adj2" fmla="val 50000"/>
            </a:avLst>
          </a:prstGeom>
          <a:solidFill>
            <a:srgbClr val="0A4B8C"/>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endParaRPr lang="en-US" sz="1200" b="1">
              <a:solidFill>
                <a:srgbClr val="FFFFFF"/>
              </a:solidFill>
              <a:latin typeface="CVS Health Sans"/>
              <a:ea typeface="Calibri" panose="020F0502020204030204" pitchFamily="34" charset="0"/>
              <a:cs typeface="Calibri" panose="020F0502020204030204" pitchFamily="34" charset="0"/>
            </a:endParaRPr>
          </a:p>
        </p:txBody>
      </p:sp>
      <p:sp>
        <p:nvSpPr>
          <p:cNvPr id="46" name="Rectangle: Rounded Corners 45">
            <a:extLst>
              <a:ext uri="{FF2B5EF4-FFF2-40B4-BE49-F238E27FC236}">
                <a16:creationId xmlns:a16="http://schemas.microsoft.com/office/drawing/2014/main" id="{B85503C2-70FC-32C4-99D4-AC20E4B5FC04}"/>
              </a:ext>
            </a:extLst>
          </p:cNvPr>
          <p:cNvSpPr/>
          <p:nvPr/>
        </p:nvSpPr>
        <p:spPr bwMode="gray">
          <a:xfrm>
            <a:off x="5194565" y="2368288"/>
            <a:ext cx="6410013" cy="416877"/>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44" name="Rectangle: Rounded Corners 43">
            <a:extLst>
              <a:ext uri="{FF2B5EF4-FFF2-40B4-BE49-F238E27FC236}">
                <a16:creationId xmlns:a16="http://schemas.microsoft.com/office/drawing/2014/main" id="{3435D941-69EB-F40F-413A-E3AE8B2FF750}"/>
              </a:ext>
            </a:extLst>
          </p:cNvPr>
          <p:cNvSpPr/>
          <p:nvPr/>
        </p:nvSpPr>
        <p:spPr bwMode="gray">
          <a:xfrm>
            <a:off x="5194565" y="2927086"/>
            <a:ext cx="6410013"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42" name="Rectangle: Rounded Corners 41">
            <a:extLst>
              <a:ext uri="{FF2B5EF4-FFF2-40B4-BE49-F238E27FC236}">
                <a16:creationId xmlns:a16="http://schemas.microsoft.com/office/drawing/2014/main" id="{ED456FD8-2F55-9D0D-1959-6080621A4145}"/>
              </a:ext>
            </a:extLst>
          </p:cNvPr>
          <p:cNvSpPr/>
          <p:nvPr/>
        </p:nvSpPr>
        <p:spPr bwMode="gray">
          <a:xfrm>
            <a:off x="5194564" y="3485884"/>
            <a:ext cx="6410013"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40" name="Rectangle: Rounded Corners 39">
            <a:extLst>
              <a:ext uri="{FF2B5EF4-FFF2-40B4-BE49-F238E27FC236}">
                <a16:creationId xmlns:a16="http://schemas.microsoft.com/office/drawing/2014/main" id="{1F540FF6-7081-7A18-F054-974783E75B94}"/>
              </a:ext>
            </a:extLst>
          </p:cNvPr>
          <p:cNvSpPr/>
          <p:nvPr/>
        </p:nvSpPr>
        <p:spPr bwMode="gray">
          <a:xfrm>
            <a:off x="5194563" y="4044682"/>
            <a:ext cx="6410013"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8" name="Rectangle: Rounded Corners 37">
            <a:extLst>
              <a:ext uri="{FF2B5EF4-FFF2-40B4-BE49-F238E27FC236}">
                <a16:creationId xmlns:a16="http://schemas.microsoft.com/office/drawing/2014/main" id="{124683B6-AD33-648E-B1A4-53771418AAC2}"/>
              </a:ext>
            </a:extLst>
          </p:cNvPr>
          <p:cNvSpPr/>
          <p:nvPr/>
        </p:nvSpPr>
        <p:spPr bwMode="gray">
          <a:xfrm>
            <a:off x="5194563" y="4603480"/>
            <a:ext cx="6410012"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sp>
        <p:nvSpPr>
          <p:cNvPr id="36" name="Rectangle: Rounded Corners 35">
            <a:extLst>
              <a:ext uri="{FF2B5EF4-FFF2-40B4-BE49-F238E27FC236}">
                <a16:creationId xmlns:a16="http://schemas.microsoft.com/office/drawing/2014/main" id="{D32BEBF3-72A7-5EC7-7952-B068BEC55964}"/>
              </a:ext>
            </a:extLst>
          </p:cNvPr>
          <p:cNvSpPr/>
          <p:nvPr/>
        </p:nvSpPr>
        <p:spPr bwMode="gray">
          <a:xfrm>
            <a:off x="5194565" y="5162278"/>
            <a:ext cx="6410011" cy="416876"/>
          </a:xfrm>
          <a:prstGeom prst="roundRect">
            <a:avLst>
              <a:gd name="adj" fmla="val 1160"/>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0" rtlCol="0" anchor="ctr"/>
          <a:lstStyle/>
          <a:p>
            <a:pPr defTabSz="457063" fontAlgn="ctr"/>
            <a:endParaRPr lang="en-US" sz="900" b="1" kern="1500">
              <a:solidFill>
                <a:srgbClr val="3F3F3F"/>
              </a:solidFill>
              <a:latin typeface="CVS Health Sans"/>
            </a:endParaRPr>
          </a:p>
        </p:txBody>
      </p:sp>
      <p:grpSp>
        <p:nvGrpSpPr>
          <p:cNvPr id="102" name="Group 101">
            <a:extLst>
              <a:ext uri="{FF2B5EF4-FFF2-40B4-BE49-F238E27FC236}">
                <a16:creationId xmlns:a16="http://schemas.microsoft.com/office/drawing/2014/main" id="{8D52F450-0A75-003B-8C2C-4A1CB06C6DC3}"/>
              </a:ext>
            </a:extLst>
          </p:cNvPr>
          <p:cNvGrpSpPr/>
          <p:nvPr/>
        </p:nvGrpSpPr>
        <p:grpSpPr>
          <a:xfrm>
            <a:off x="943069" y="1539121"/>
            <a:ext cx="496680" cy="449156"/>
            <a:chOff x="941481" y="1424821"/>
            <a:chExt cx="496680" cy="449156"/>
          </a:xfrm>
        </p:grpSpPr>
        <p:sp>
          <p:nvSpPr>
            <p:cNvPr id="12" name="Freeform: Shape 11">
              <a:extLst>
                <a:ext uri="{FF2B5EF4-FFF2-40B4-BE49-F238E27FC236}">
                  <a16:creationId xmlns:a16="http://schemas.microsoft.com/office/drawing/2014/main" id="{F4AC33F9-3DF5-2BC6-1C9E-DE80B68A6992}"/>
                </a:ext>
              </a:extLst>
            </p:cNvPr>
            <p:cNvSpPr/>
            <p:nvPr/>
          </p:nvSpPr>
          <p:spPr>
            <a:xfrm>
              <a:off x="941481" y="1424821"/>
              <a:ext cx="491454" cy="449156"/>
            </a:xfrm>
            <a:custGeom>
              <a:avLst/>
              <a:gdLst>
                <a:gd name="csX0" fmla="*/ 25 w 491454"/>
                <a:gd name="csY0" fmla="*/ 12159 h 449156"/>
                <a:gd name="csX1" fmla="*/ 25 w 491454"/>
                <a:gd name="csY1" fmla="*/ 310177 h 449156"/>
                <a:gd name="csX2" fmla="*/ 6464 w 491454"/>
                <a:gd name="csY2" fmla="*/ 320702 h 449156"/>
                <a:gd name="csX3" fmla="*/ 239301 w 491454"/>
                <a:gd name="csY3" fmla="*/ 447522 h 449156"/>
                <a:gd name="csX4" fmla="*/ 252178 w 491454"/>
                <a:gd name="csY4" fmla="*/ 447522 h 449156"/>
                <a:gd name="csX5" fmla="*/ 485015 w 491454"/>
                <a:gd name="csY5" fmla="*/ 320702 h 449156"/>
                <a:gd name="csX6" fmla="*/ 491454 w 491454"/>
                <a:gd name="csY6" fmla="*/ 310177 h 449156"/>
                <a:gd name="csX7" fmla="*/ 491454 w 491454"/>
                <a:gd name="csY7" fmla="*/ 12159 h 449156"/>
                <a:gd name="csX8" fmla="*/ 478577 w 491454"/>
                <a:gd name="csY8" fmla="*/ 0 h 449156"/>
                <a:gd name="csX9" fmla="*/ 12878 w 491454"/>
                <a:gd name="csY9" fmla="*/ 0 h 449156"/>
                <a:gd name="csX10" fmla="*/ 0 w 491454"/>
                <a:gd name="csY10" fmla="*/ 12159 h 449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491454" h="449156">
                  <a:moveTo>
                    <a:pt x="25" y="12159"/>
                  </a:moveTo>
                  <a:lnTo>
                    <a:pt x="25" y="310177"/>
                  </a:lnTo>
                  <a:cubicBezTo>
                    <a:pt x="25" y="314511"/>
                    <a:pt x="2476" y="318523"/>
                    <a:pt x="6464" y="320702"/>
                  </a:cubicBezTo>
                  <a:lnTo>
                    <a:pt x="239301" y="447522"/>
                  </a:lnTo>
                  <a:cubicBezTo>
                    <a:pt x="243288" y="449701"/>
                    <a:pt x="248191" y="449701"/>
                    <a:pt x="252178" y="447522"/>
                  </a:cubicBezTo>
                  <a:lnTo>
                    <a:pt x="485015" y="320702"/>
                  </a:lnTo>
                  <a:cubicBezTo>
                    <a:pt x="489002" y="318523"/>
                    <a:pt x="491454" y="314511"/>
                    <a:pt x="491454" y="310177"/>
                  </a:cubicBezTo>
                  <a:lnTo>
                    <a:pt x="491454" y="12159"/>
                  </a:lnTo>
                  <a:cubicBezTo>
                    <a:pt x="491454" y="5448"/>
                    <a:pt x="485684" y="0"/>
                    <a:pt x="478577" y="0"/>
                  </a:cubicBezTo>
                  <a:lnTo>
                    <a:pt x="12878" y="0"/>
                  </a:lnTo>
                  <a:cubicBezTo>
                    <a:pt x="5770" y="0"/>
                    <a:pt x="0" y="5448"/>
                    <a:pt x="0" y="12159"/>
                  </a:cubicBezTo>
                  <a:close/>
                </a:path>
              </a:pathLst>
            </a:custGeom>
            <a:solidFill>
              <a:srgbClr val="FFFFFF"/>
            </a:solidFill>
            <a:ln w="2475" cap="flat">
              <a:noFill/>
              <a:prstDash val="solid"/>
              <a:miter/>
            </a:ln>
          </p:spPr>
          <p:txBody>
            <a:bodyPr/>
            <a:lstStyle/>
            <a:p>
              <a:pPr defTabSz="457200"/>
              <a:endParaRPr lang="en-US" sz="1500">
                <a:solidFill>
                  <a:srgbClr val="3F3F3F"/>
                </a:solidFill>
                <a:latin typeface="CVS Health Sans"/>
              </a:endParaRPr>
            </a:p>
          </p:txBody>
        </p:sp>
        <p:sp>
          <p:nvSpPr>
            <p:cNvPr id="13" name="Freeform: Shape 12">
              <a:extLst>
                <a:ext uri="{FF2B5EF4-FFF2-40B4-BE49-F238E27FC236}">
                  <a16:creationId xmlns:a16="http://schemas.microsoft.com/office/drawing/2014/main" id="{BE4735B7-2F70-E542-C289-CF391ED1080C}"/>
                </a:ext>
              </a:extLst>
            </p:cNvPr>
            <p:cNvSpPr/>
            <p:nvPr/>
          </p:nvSpPr>
          <p:spPr>
            <a:xfrm>
              <a:off x="963571" y="1437476"/>
              <a:ext cx="447348" cy="408938"/>
            </a:xfrm>
            <a:custGeom>
              <a:avLst/>
              <a:gdLst>
                <a:gd name="csX0" fmla="*/ 223674 w 447348"/>
                <a:gd name="csY0" fmla="*/ 408938 h 408938"/>
                <a:gd name="csX1" fmla="*/ 216567 w 447348"/>
                <a:gd name="csY1" fmla="*/ 407155 h 408938"/>
                <a:gd name="csX2" fmla="*/ 7107 w 447348"/>
                <a:gd name="csY2" fmla="*/ 293089 h 408938"/>
                <a:gd name="csX3" fmla="*/ 0 w 447348"/>
                <a:gd name="csY3" fmla="*/ 281475 h 408938"/>
                <a:gd name="csX4" fmla="*/ 0 w 447348"/>
                <a:gd name="csY4" fmla="*/ 13398 h 408938"/>
                <a:gd name="csX5" fmla="*/ 14215 w 447348"/>
                <a:gd name="csY5" fmla="*/ 0 h 408938"/>
                <a:gd name="csX6" fmla="*/ 433133 w 447348"/>
                <a:gd name="csY6" fmla="*/ 0 h 408938"/>
                <a:gd name="csX7" fmla="*/ 447348 w 447348"/>
                <a:gd name="csY7" fmla="*/ 13398 h 408938"/>
                <a:gd name="csX8" fmla="*/ 447348 w 447348"/>
                <a:gd name="csY8" fmla="*/ 281475 h 408938"/>
                <a:gd name="csX9" fmla="*/ 440241 w 447348"/>
                <a:gd name="csY9" fmla="*/ 293089 h 408938"/>
                <a:gd name="csX10" fmla="*/ 230782 w 447348"/>
                <a:gd name="csY10" fmla="*/ 407155 h 408938"/>
                <a:gd name="csX11" fmla="*/ 223674 w 447348"/>
                <a:gd name="csY11" fmla="*/ 408938 h 408938"/>
                <a:gd name="csX12" fmla="*/ 14215 w 447348"/>
                <a:gd name="csY12" fmla="*/ 4953 h 408938"/>
                <a:gd name="csX13" fmla="*/ 5250 w 447348"/>
                <a:gd name="csY13" fmla="*/ 13398 h 408938"/>
                <a:gd name="csX14" fmla="*/ 5250 w 447348"/>
                <a:gd name="csY14" fmla="*/ 281475 h 408938"/>
                <a:gd name="csX15" fmla="*/ 9732 w 447348"/>
                <a:gd name="csY15" fmla="*/ 288805 h 408938"/>
                <a:gd name="csX16" fmla="*/ 219192 w 447348"/>
                <a:gd name="csY16" fmla="*/ 402871 h 408938"/>
                <a:gd name="csX17" fmla="*/ 228157 w 447348"/>
                <a:gd name="csY17" fmla="*/ 402871 h 408938"/>
                <a:gd name="csX18" fmla="*/ 437616 w 447348"/>
                <a:gd name="csY18" fmla="*/ 288805 h 408938"/>
                <a:gd name="csX19" fmla="*/ 442098 w 447348"/>
                <a:gd name="csY19" fmla="*/ 281475 h 408938"/>
                <a:gd name="csX20" fmla="*/ 442098 w 447348"/>
                <a:gd name="csY20" fmla="*/ 13398 h 408938"/>
                <a:gd name="csX21" fmla="*/ 433133 w 447348"/>
                <a:gd name="csY21" fmla="*/ 4953 h 408938"/>
                <a:gd name="csX22" fmla="*/ 14215 w 447348"/>
                <a:gd name="csY22" fmla="*/ 4953 h 4089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447348" h="408938">
                  <a:moveTo>
                    <a:pt x="223674" y="408938"/>
                  </a:moveTo>
                  <a:cubicBezTo>
                    <a:pt x="221222" y="408938"/>
                    <a:pt x="218771" y="408344"/>
                    <a:pt x="216567" y="407155"/>
                  </a:cubicBezTo>
                  <a:lnTo>
                    <a:pt x="7107" y="293089"/>
                  </a:lnTo>
                  <a:cubicBezTo>
                    <a:pt x="2724" y="290712"/>
                    <a:pt x="0" y="286254"/>
                    <a:pt x="0" y="281475"/>
                  </a:cubicBezTo>
                  <a:lnTo>
                    <a:pt x="0" y="13398"/>
                  </a:lnTo>
                  <a:cubicBezTo>
                    <a:pt x="0" y="5993"/>
                    <a:pt x="6364" y="0"/>
                    <a:pt x="14215" y="0"/>
                  </a:cubicBezTo>
                  <a:lnTo>
                    <a:pt x="433133" y="0"/>
                  </a:lnTo>
                  <a:cubicBezTo>
                    <a:pt x="440959" y="0"/>
                    <a:pt x="447348" y="6018"/>
                    <a:pt x="447348" y="13398"/>
                  </a:cubicBezTo>
                  <a:lnTo>
                    <a:pt x="447348" y="281475"/>
                  </a:lnTo>
                  <a:cubicBezTo>
                    <a:pt x="447348" y="286254"/>
                    <a:pt x="444624" y="290687"/>
                    <a:pt x="440241" y="293089"/>
                  </a:cubicBezTo>
                  <a:lnTo>
                    <a:pt x="230782" y="407155"/>
                  </a:lnTo>
                  <a:cubicBezTo>
                    <a:pt x="228578" y="408344"/>
                    <a:pt x="226126" y="408938"/>
                    <a:pt x="223674" y="408938"/>
                  </a:cubicBezTo>
                  <a:close/>
                  <a:moveTo>
                    <a:pt x="14215" y="4953"/>
                  </a:moveTo>
                  <a:cubicBezTo>
                    <a:pt x="9262" y="4953"/>
                    <a:pt x="5250" y="8742"/>
                    <a:pt x="5250" y="13398"/>
                  </a:cubicBezTo>
                  <a:lnTo>
                    <a:pt x="5250" y="281475"/>
                  </a:lnTo>
                  <a:cubicBezTo>
                    <a:pt x="5250" y="284496"/>
                    <a:pt x="6959" y="287295"/>
                    <a:pt x="9732" y="288805"/>
                  </a:cubicBezTo>
                  <a:lnTo>
                    <a:pt x="219192" y="402871"/>
                  </a:lnTo>
                  <a:cubicBezTo>
                    <a:pt x="221965" y="404382"/>
                    <a:pt x="225383" y="404382"/>
                    <a:pt x="228157" y="402871"/>
                  </a:cubicBezTo>
                  <a:lnTo>
                    <a:pt x="437616" y="288805"/>
                  </a:lnTo>
                  <a:cubicBezTo>
                    <a:pt x="440389" y="287295"/>
                    <a:pt x="442098" y="284496"/>
                    <a:pt x="442098" y="281475"/>
                  </a:cubicBezTo>
                  <a:lnTo>
                    <a:pt x="442098" y="13398"/>
                  </a:lnTo>
                  <a:cubicBezTo>
                    <a:pt x="442098" y="8742"/>
                    <a:pt x="438086" y="4953"/>
                    <a:pt x="433133" y="4953"/>
                  </a:cubicBezTo>
                  <a:lnTo>
                    <a:pt x="14215" y="4953"/>
                  </a:lnTo>
                  <a:close/>
                </a:path>
              </a:pathLst>
            </a:custGeom>
            <a:solidFill>
              <a:srgbClr val="0A4B8C"/>
            </a:solidFill>
            <a:ln w="2475" cap="flat">
              <a:noFill/>
              <a:prstDash val="solid"/>
              <a:miter/>
            </a:ln>
          </p:spPr>
          <p:txBody>
            <a:bodyPr/>
            <a:lstStyle/>
            <a:p>
              <a:pPr defTabSz="457200"/>
              <a:endParaRPr lang="en-US" sz="1500">
                <a:solidFill>
                  <a:srgbClr val="3F3F3F"/>
                </a:solidFill>
                <a:latin typeface="CVS Health Sans"/>
              </a:endParaRPr>
            </a:p>
          </p:txBody>
        </p:sp>
        <p:sp>
          <p:nvSpPr>
            <p:cNvPr id="14" name="Oval 13">
              <a:extLst>
                <a:ext uri="{FF2B5EF4-FFF2-40B4-BE49-F238E27FC236}">
                  <a16:creationId xmlns:a16="http://schemas.microsoft.com/office/drawing/2014/main" id="{FB6EDF70-EC9C-8414-B424-0FB3904DE837}"/>
                </a:ext>
              </a:extLst>
            </p:cNvPr>
            <p:cNvSpPr/>
            <p:nvPr/>
          </p:nvSpPr>
          <p:spPr>
            <a:xfrm>
              <a:off x="1379667" y="1485321"/>
              <a:ext cx="58494" cy="55175"/>
            </a:xfrm>
            <a:prstGeom prst="ellipse">
              <a:avLst/>
            </a:prstGeom>
            <a:solidFill>
              <a:srgbClr val="0A4B8C"/>
            </a:solidFill>
            <a:ln w="2475" cap="flat">
              <a:noFill/>
              <a:prstDash val="solid"/>
              <a:miter/>
            </a:ln>
          </p:spPr>
          <p:txBody>
            <a:bodyPr/>
            <a:lstStyle/>
            <a:p>
              <a:pPr defTabSz="457200"/>
              <a:endParaRPr lang="en-US" sz="1500">
                <a:solidFill>
                  <a:srgbClr val="3F3F3F"/>
                </a:solidFill>
                <a:latin typeface="CVS Health Sans"/>
              </a:endParaRPr>
            </a:p>
          </p:txBody>
        </p:sp>
        <p:sp>
          <p:nvSpPr>
            <p:cNvPr id="59" name="Oval 58">
              <a:extLst>
                <a:ext uri="{FF2B5EF4-FFF2-40B4-BE49-F238E27FC236}">
                  <a16:creationId xmlns:a16="http://schemas.microsoft.com/office/drawing/2014/main" id="{71AF14F2-4417-90FB-0F55-89883927BC8A}"/>
                </a:ext>
              </a:extLst>
            </p:cNvPr>
            <p:cNvSpPr/>
            <p:nvPr/>
          </p:nvSpPr>
          <p:spPr>
            <a:xfrm>
              <a:off x="945499" y="1621700"/>
              <a:ext cx="43338" cy="40861"/>
            </a:xfrm>
            <a:prstGeom prst="ellipse">
              <a:avLst/>
            </a:prstGeom>
            <a:solidFill>
              <a:srgbClr val="0A4B8C"/>
            </a:solidFill>
            <a:ln w="2475" cap="flat">
              <a:noFill/>
              <a:prstDash val="solid"/>
              <a:miter/>
            </a:ln>
          </p:spPr>
          <p:txBody>
            <a:bodyPr/>
            <a:lstStyle/>
            <a:p>
              <a:pPr defTabSz="457200"/>
              <a:endParaRPr lang="en-US" sz="1500">
                <a:solidFill>
                  <a:srgbClr val="3F3F3F"/>
                </a:solidFill>
                <a:latin typeface="CVS Health Sans"/>
              </a:endParaRPr>
            </a:p>
          </p:txBody>
        </p:sp>
        <p:pic>
          <p:nvPicPr>
            <p:cNvPr id="62" name="Graphic 61">
              <a:extLst>
                <a:ext uri="{FF2B5EF4-FFF2-40B4-BE49-F238E27FC236}">
                  <a16:creationId xmlns:a16="http://schemas.microsoft.com/office/drawing/2014/main" id="{0446E153-8640-D1E7-D00A-449F6A2078C9}"/>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34" y="1485321"/>
              <a:ext cx="264406" cy="264406"/>
            </a:xfrm>
            <a:prstGeom prst="rect">
              <a:avLst/>
            </a:prstGeom>
          </p:spPr>
        </p:pic>
      </p:grpSp>
      <p:sp>
        <p:nvSpPr>
          <p:cNvPr id="71" name="Rectangle: Rounded Corners 70">
            <a:extLst>
              <a:ext uri="{FF2B5EF4-FFF2-40B4-BE49-F238E27FC236}">
                <a16:creationId xmlns:a16="http://schemas.microsoft.com/office/drawing/2014/main" id="{14482DD5-FC59-EBFF-0317-75962E52802F}"/>
              </a:ext>
            </a:extLst>
          </p:cNvPr>
          <p:cNvSpPr>
            <a:spLocks/>
          </p:cNvSpPr>
          <p:nvPr/>
        </p:nvSpPr>
        <p:spPr bwMode="gray">
          <a:xfrm>
            <a:off x="1434524" y="1702319"/>
            <a:ext cx="1477298" cy="344181"/>
          </a:xfrm>
          <a:prstGeom prst="roundRect">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r>
              <a:rPr lang="en-US" sz="1200" b="1">
                <a:solidFill>
                  <a:srgbClr val="FFFFFF"/>
                </a:solidFill>
                <a:latin typeface="CVS Health Sans"/>
                <a:ea typeface="Calibri" panose="020F0502020204030204" pitchFamily="34" charset="0"/>
                <a:cs typeface="Calibri" panose="020F0502020204030204" pitchFamily="34" charset="0"/>
              </a:rPr>
              <a:t>Function</a:t>
            </a:r>
          </a:p>
        </p:txBody>
      </p:sp>
      <p:sp>
        <p:nvSpPr>
          <p:cNvPr id="54" name="Rectangle: Diagonal Corners Rounded 53">
            <a:extLst>
              <a:ext uri="{FF2B5EF4-FFF2-40B4-BE49-F238E27FC236}">
                <a16:creationId xmlns:a16="http://schemas.microsoft.com/office/drawing/2014/main" id="{B146E1C7-CECC-0D8D-C542-738A8D2DBDA3}"/>
              </a:ext>
            </a:extLst>
          </p:cNvPr>
          <p:cNvSpPr/>
          <p:nvPr/>
        </p:nvSpPr>
        <p:spPr bwMode="gray">
          <a:xfrm rot="10800000">
            <a:off x="3237378" y="1705017"/>
            <a:ext cx="2207492" cy="344180"/>
          </a:xfrm>
          <a:prstGeom prst="round2DiagRect">
            <a:avLst>
              <a:gd name="adj1" fmla="val 0"/>
              <a:gd name="adj2" fmla="val 50000"/>
            </a:avLst>
          </a:prstGeom>
          <a:solidFill>
            <a:srgbClr val="267AC0"/>
          </a:solid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endParaRPr lang="en-US" sz="1200" b="1">
              <a:solidFill>
                <a:srgbClr val="FFFFFF"/>
              </a:solidFill>
              <a:latin typeface="CVS Health Sans"/>
              <a:ea typeface="Calibri" panose="020F0502020204030204" pitchFamily="34" charset="0"/>
              <a:cs typeface="Calibri" panose="020F0502020204030204" pitchFamily="34" charset="0"/>
            </a:endParaRPr>
          </a:p>
        </p:txBody>
      </p:sp>
      <p:grpSp>
        <p:nvGrpSpPr>
          <p:cNvPr id="100" name="Group 99">
            <a:extLst>
              <a:ext uri="{FF2B5EF4-FFF2-40B4-BE49-F238E27FC236}">
                <a16:creationId xmlns:a16="http://schemas.microsoft.com/office/drawing/2014/main" id="{61212068-0508-3811-02BB-0FE927CF7703}"/>
              </a:ext>
            </a:extLst>
          </p:cNvPr>
          <p:cNvGrpSpPr/>
          <p:nvPr/>
        </p:nvGrpSpPr>
        <p:grpSpPr>
          <a:xfrm>
            <a:off x="3321585" y="1539121"/>
            <a:ext cx="496680" cy="449156"/>
            <a:chOff x="3319997" y="1424821"/>
            <a:chExt cx="496680" cy="449156"/>
          </a:xfrm>
        </p:grpSpPr>
        <p:sp>
          <p:nvSpPr>
            <p:cNvPr id="55" name="Freeform: Shape 54">
              <a:extLst>
                <a:ext uri="{FF2B5EF4-FFF2-40B4-BE49-F238E27FC236}">
                  <a16:creationId xmlns:a16="http://schemas.microsoft.com/office/drawing/2014/main" id="{F604F929-6957-3476-FBB9-F2745104FAF9}"/>
                </a:ext>
              </a:extLst>
            </p:cNvPr>
            <p:cNvSpPr/>
            <p:nvPr/>
          </p:nvSpPr>
          <p:spPr>
            <a:xfrm>
              <a:off x="3319997" y="1424821"/>
              <a:ext cx="491454" cy="449156"/>
            </a:xfrm>
            <a:custGeom>
              <a:avLst/>
              <a:gdLst>
                <a:gd name="csX0" fmla="*/ 25 w 491454"/>
                <a:gd name="csY0" fmla="*/ 12159 h 449156"/>
                <a:gd name="csX1" fmla="*/ 25 w 491454"/>
                <a:gd name="csY1" fmla="*/ 310177 h 449156"/>
                <a:gd name="csX2" fmla="*/ 6464 w 491454"/>
                <a:gd name="csY2" fmla="*/ 320702 h 449156"/>
                <a:gd name="csX3" fmla="*/ 239301 w 491454"/>
                <a:gd name="csY3" fmla="*/ 447522 h 449156"/>
                <a:gd name="csX4" fmla="*/ 252178 w 491454"/>
                <a:gd name="csY4" fmla="*/ 447522 h 449156"/>
                <a:gd name="csX5" fmla="*/ 485015 w 491454"/>
                <a:gd name="csY5" fmla="*/ 320702 h 449156"/>
                <a:gd name="csX6" fmla="*/ 491454 w 491454"/>
                <a:gd name="csY6" fmla="*/ 310177 h 449156"/>
                <a:gd name="csX7" fmla="*/ 491454 w 491454"/>
                <a:gd name="csY7" fmla="*/ 12159 h 449156"/>
                <a:gd name="csX8" fmla="*/ 478577 w 491454"/>
                <a:gd name="csY8" fmla="*/ 0 h 449156"/>
                <a:gd name="csX9" fmla="*/ 12878 w 491454"/>
                <a:gd name="csY9" fmla="*/ 0 h 449156"/>
                <a:gd name="csX10" fmla="*/ 0 w 491454"/>
                <a:gd name="csY10" fmla="*/ 12159 h 449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491454" h="449156">
                  <a:moveTo>
                    <a:pt x="25" y="12159"/>
                  </a:moveTo>
                  <a:lnTo>
                    <a:pt x="25" y="310177"/>
                  </a:lnTo>
                  <a:cubicBezTo>
                    <a:pt x="25" y="314511"/>
                    <a:pt x="2476" y="318523"/>
                    <a:pt x="6464" y="320702"/>
                  </a:cubicBezTo>
                  <a:lnTo>
                    <a:pt x="239301" y="447522"/>
                  </a:lnTo>
                  <a:cubicBezTo>
                    <a:pt x="243288" y="449701"/>
                    <a:pt x="248191" y="449701"/>
                    <a:pt x="252178" y="447522"/>
                  </a:cubicBezTo>
                  <a:lnTo>
                    <a:pt x="485015" y="320702"/>
                  </a:lnTo>
                  <a:cubicBezTo>
                    <a:pt x="489002" y="318523"/>
                    <a:pt x="491454" y="314511"/>
                    <a:pt x="491454" y="310177"/>
                  </a:cubicBezTo>
                  <a:lnTo>
                    <a:pt x="491454" y="12159"/>
                  </a:lnTo>
                  <a:cubicBezTo>
                    <a:pt x="491454" y="5448"/>
                    <a:pt x="485684" y="0"/>
                    <a:pt x="478577" y="0"/>
                  </a:cubicBezTo>
                  <a:lnTo>
                    <a:pt x="12878" y="0"/>
                  </a:lnTo>
                  <a:cubicBezTo>
                    <a:pt x="5770" y="0"/>
                    <a:pt x="0" y="5448"/>
                    <a:pt x="0" y="12159"/>
                  </a:cubicBezTo>
                  <a:close/>
                </a:path>
              </a:pathLst>
            </a:custGeom>
            <a:solidFill>
              <a:srgbClr val="FFFFFF"/>
            </a:solidFill>
            <a:ln w="2475" cap="flat">
              <a:noFill/>
              <a:prstDash val="solid"/>
              <a:miter/>
            </a:ln>
          </p:spPr>
          <p:txBody>
            <a:bodyPr/>
            <a:lstStyle/>
            <a:p>
              <a:pPr defTabSz="457200"/>
              <a:endParaRPr lang="en-US" sz="1500">
                <a:solidFill>
                  <a:srgbClr val="3F3F3F"/>
                </a:solidFill>
                <a:latin typeface="CVS Health Sans"/>
              </a:endParaRPr>
            </a:p>
          </p:txBody>
        </p:sp>
        <p:sp>
          <p:nvSpPr>
            <p:cNvPr id="56" name="Freeform: Shape 55">
              <a:extLst>
                <a:ext uri="{FF2B5EF4-FFF2-40B4-BE49-F238E27FC236}">
                  <a16:creationId xmlns:a16="http://schemas.microsoft.com/office/drawing/2014/main" id="{1560E6BB-7846-3E78-BFFB-2024891CC6E2}"/>
                </a:ext>
              </a:extLst>
            </p:cNvPr>
            <p:cNvSpPr/>
            <p:nvPr/>
          </p:nvSpPr>
          <p:spPr>
            <a:xfrm>
              <a:off x="3342087" y="1437476"/>
              <a:ext cx="447348" cy="408938"/>
            </a:xfrm>
            <a:custGeom>
              <a:avLst/>
              <a:gdLst>
                <a:gd name="csX0" fmla="*/ 223674 w 447348"/>
                <a:gd name="csY0" fmla="*/ 408938 h 408938"/>
                <a:gd name="csX1" fmla="*/ 216567 w 447348"/>
                <a:gd name="csY1" fmla="*/ 407155 h 408938"/>
                <a:gd name="csX2" fmla="*/ 7107 w 447348"/>
                <a:gd name="csY2" fmla="*/ 293089 h 408938"/>
                <a:gd name="csX3" fmla="*/ 0 w 447348"/>
                <a:gd name="csY3" fmla="*/ 281475 h 408938"/>
                <a:gd name="csX4" fmla="*/ 0 w 447348"/>
                <a:gd name="csY4" fmla="*/ 13398 h 408938"/>
                <a:gd name="csX5" fmla="*/ 14215 w 447348"/>
                <a:gd name="csY5" fmla="*/ 0 h 408938"/>
                <a:gd name="csX6" fmla="*/ 433133 w 447348"/>
                <a:gd name="csY6" fmla="*/ 0 h 408938"/>
                <a:gd name="csX7" fmla="*/ 447348 w 447348"/>
                <a:gd name="csY7" fmla="*/ 13398 h 408938"/>
                <a:gd name="csX8" fmla="*/ 447348 w 447348"/>
                <a:gd name="csY8" fmla="*/ 281475 h 408938"/>
                <a:gd name="csX9" fmla="*/ 440241 w 447348"/>
                <a:gd name="csY9" fmla="*/ 293089 h 408938"/>
                <a:gd name="csX10" fmla="*/ 230782 w 447348"/>
                <a:gd name="csY10" fmla="*/ 407155 h 408938"/>
                <a:gd name="csX11" fmla="*/ 223674 w 447348"/>
                <a:gd name="csY11" fmla="*/ 408938 h 408938"/>
                <a:gd name="csX12" fmla="*/ 14215 w 447348"/>
                <a:gd name="csY12" fmla="*/ 4953 h 408938"/>
                <a:gd name="csX13" fmla="*/ 5250 w 447348"/>
                <a:gd name="csY13" fmla="*/ 13398 h 408938"/>
                <a:gd name="csX14" fmla="*/ 5250 w 447348"/>
                <a:gd name="csY14" fmla="*/ 281475 h 408938"/>
                <a:gd name="csX15" fmla="*/ 9732 w 447348"/>
                <a:gd name="csY15" fmla="*/ 288805 h 408938"/>
                <a:gd name="csX16" fmla="*/ 219192 w 447348"/>
                <a:gd name="csY16" fmla="*/ 402871 h 408938"/>
                <a:gd name="csX17" fmla="*/ 228157 w 447348"/>
                <a:gd name="csY17" fmla="*/ 402871 h 408938"/>
                <a:gd name="csX18" fmla="*/ 437616 w 447348"/>
                <a:gd name="csY18" fmla="*/ 288805 h 408938"/>
                <a:gd name="csX19" fmla="*/ 442098 w 447348"/>
                <a:gd name="csY19" fmla="*/ 281475 h 408938"/>
                <a:gd name="csX20" fmla="*/ 442098 w 447348"/>
                <a:gd name="csY20" fmla="*/ 13398 h 408938"/>
                <a:gd name="csX21" fmla="*/ 433133 w 447348"/>
                <a:gd name="csY21" fmla="*/ 4953 h 408938"/>
                <a:gd name="csX22" fmla="*/ 14215 w 447348"/>
                <a:gd name="csY22" fmla="*/ 4953 h 4089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447348" h="408938">
                  <a:moveTo>
                    <a:pt x="223674" y="408938"/>
                  </a:moveTo>
                  <a:cubicBezTo>
                    <a:pt x="221222" y="408938"/>
                    <a:pt x="218771" y="408344"/>
                    <a:pt x="216567" y="407155"/>
                  </a:cubicBezTo>
                  <a:lnTo>
                    <a:pt x="7107" y="293089"/>
                  </a:lnTo>
                  <a:cubicBezTo>
                    <a:pt x="2724" y="290712"/>
                    <a:pt x="0" y="286254"/>
                    <a:pt x="0" y="281475"/>
                  </a:cubicBezTo>
                  <a:lnTo>
                    <a:pt x="0" y="13398"/>
                  </a:lnTo>
                  <a:cubicBezTo>
                    <a:pt x="0" y="5993"/>
                    <a:pt x="6364" y="0"/>
                    <a:pt x="14215" y="0"/>
                  </a:cubicBezTo>
                  <a:lnTo>
                    <a:pt x="433133" y="0"/>
                  </a:lnTo>
                  <a:cubicBezTo>
                    <a:pt x="440959" y="0"/>
                    <a:pt x="447348" y="6018"/>
                    <a:pt x="447348" y="13398"/>
                  </a:cubicBezTo>
                  <a:lnTo>
                    <a:pt x="447348" y="281475"/>
                  </a:lnTo>
                  <a:cubicBezTo>
                    <a:pt x="447348" y="286254"/>
                    <a:pt x="444624" y="290687"/>
                    <a:pt x="440241" y="293089"/>
                  </a:cubicBezTo>
                  <a:lnTo>
                    <a:pt x="230782" y="407155"/>
                  </a:lnTo>
                  <a:cubicBezTo>
                    <a:pt x="228578" y="408344"/>
                    <a:pt x="226126" y="408938"/>
                    <a:pt x="223674" y="408938"/>
                  </a:cubicBezTo>
                  <a:close/>
                  <a:moveTo>
                    <a:pt x="14215" y="4953"/>
                  </a:moveTo>
                  <a:cubicBezTo>
                    <a:pt x="9262" y="4953"/>
                    <a:pt x="5250" y="8742"/>
                    <a:pt x="5250" y="13398"/>
                  </a:cubicBezTo>
                  <a:lnTo>
                    <a:pt x="5250" y="281475"/>
                  </a:lnTo>
                  <a:cubicBezTo>
                    <a:pt x="5250" y="284496"/>
                    <a:pt x="6959" y="287295"/>
                    <a:pt x="9732" y="288805"/>
                  </a:cubicBezTo>
                  <a:lnTo>
                    <a:pt x="219192" y="402871"/>
                  </a:lnTo>
                  <a:cubicBezTo>
                    <a:pt x="221965" y="404382"/>
                    <a:pt x="225383" y="404382"/>
                    <a:pt x="228157" y="402871"/>
                  </a:cubicBezTo>
                  <a:lnTo>
                    <a:pt x="437616" y="288805"/>
                  </a:lnTo>
                  <a:cubicBezTo>
                    <a:pt x="440389" y="287295"/>
                    <a:pt x="442098" y="284496"/>
                    <a:pt x="442098" y="281475"/>
                  </a:cubicBezTo>
                  <a:lnTo>
                    <a:pt x="442098" y="13398"/>
                  </a:lnTo>
                  <a:cubicBezTo>
                    <a:pt x="442098" y="8742"/>
                    <a:pt x="438086" y="4953"/>
                    <a:pt x="433133" y="4953"/>
                  </a:cubicBezTo>
                  <a:lnTo>
                    <a:pt x="14215" y="4953"/>
                  </a:lnTo>
                  <a:close/>
                </a:path>
              </a:pathLst>
            </a:custGeom>
            <a:solidFill>
              <a:srgbClr val="267AC0"/>
            </a:solidFill>
            <a:ln w="2475" cap="flat">
              <a:noFill/>
              <a:prstDash val="solid"/>
              <a:miter/>
            </a:ln>
          </p:spPr>
          <p:txBody>
            <a:bodyPr/>
            <a:lstStyle/>
            <a:p>
              <a:pPr defTabSz="457200"/>
              <a:endParaRPr lang="en-US" sz="1500">
                <a:solidFill>
                  <a:srgbClr val="3F3F3F"/>
                </a:solidFill>
                <a:latin typeface="CVS Health Sans"/>
              </a:endParaRPr>
            </a:p>
          </p:txBody>
        </p:sp>
        <p:sp>
          <p:nvSpPr>
            <p:cNvPr id="57" name="Oval 56">
              <a:extLst>
                <a:ext uri="{FF2B5EF4-FFF2-40B4-BE49-F238E27FC236}">
                  <a16:creationId xmlns:a16="http://schemas.microsoft.com/office/drawing/2014/main" id="{666A7D28-1D7C-0790-DA5F-477854EE3C16}"/>
                </a:ext>
              </a:extLst>
            </p:cNvPr>
            <p:cNvSpPr/>
            <p:nvPr/>
          </p:nvSpPr>
          <p:spPr>
            <a:xfrm>
              <a:off x="3758183" y="1485321"/>
              <a:ext cx="58494" cy="55175"/>
            </a:xfrm>
            <a:prstGeom prst="ellipse">
              <a:avLst/>
            </a:prstGeom>
            <a:solidFill>
              <a:srgbClr val="267AC0"/>
            </a:solidFill>
            <a:ln w="2475" cap="flat">
              <a:noFill/>
              <a:prstDash val="solid"/>
              <a:miter/>
            </a:ln>
          </p:spPr>
          <p:txBody>
            <a:bodyPr/>
            <a:lstStyle/>
            <a:p>
              <a:pPr defTabSz="457200"/>
              <a:endParaRPr lang="en-US" sz="1500">
                <a:solidFill>
                  <a:srgbClr val="3F3F3F"/>
                </a:solidFill>
                <a:latin typeface="CVS Health Sans"/>
              </a:endParaRPr>
            </a:p>
          </p:txBody>
        </p:sp>
        <p:sp>
          <p:nvSpPr>
            <p:cNvPr id="58" name="Oval 57">
              <a:extLst>
                <a:ext uri="{FF2B5EF4-FFF2-40B4-BE49-F238E27FC236}">
                  <a16:creationId xmlns:a16="http://schemas.microsoft.com/office/drawing/2014/main" id="{7FCB4DBC-0E30-FC2F-9962-5C40C2D570C5}"/>
                </a:ext>
              </a:extLst>
            </p:cNvPr>
            <p:cNvSpPr/>
            <p:nvPr/>
          </p:nvSpPr>
          <p:spPr>
            <a:xfrm>
              <a:off x="3324161" y="1621700"/>
              <a:ext cx="43338" cy="40861"/>
            </a:xfrm>
            <a:prstGeom prst="ellipse">
              <a:avLst/>
            </a:prstGeom>
            <a:solidFill>
              <a:srgbClr val="267AC0"/>
            </a:solidFill>
            <a:ln w="2475" cap="flat">
              <a:noFill/>
              <a:prstDash val="solid"/>
              <a:miter/>
            </a:ln>
          </p:spPr>
          <p:txBody>
            <a:bodyPr/>
            <a:lstStyle/>
            <a:p>
              <a:pPr defTabSz="457200"/>
              <a:endParaRPr lang="en-US" sz="1500">
                <a:solidFill>
                  <a:srgbClr val="3F3F3F"/>
                </a:solidFill>
                <a:latin typeface="CVS Health Sans"/>
              </a:endParaRPr>
            </a:p>
          </p:txBody>
        </p:sp>
        <p:pic>
          <p:nvPicPr>
            <p:cNvPr id="65" name="Graphic 64">
              <a:extLst>
                <a:ext uri="{FF2B5EF4-FFF2-40B4-BE49-F238E27FC236}">
                  <a16:creationId xmlns:a16="http://schemas.microsoft.com/office/drawing/2014/main" id="{C897D9DD-4FD9-D6B2-D8F6-1F84B5F8E4AA}"/>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6465" y="1526584"/>
              <a:ext cx="218517" cy="218517"/>
            </a:xfrm>
            <a:prstGeom prst="rect">
              <a:avLst/>
            </a:prstGeom>
          </p:spPr>
        </p:pic>
      </p:grpSp>
      <p:sp>
        <p:nvSpPr>
          <p:cNvPr id="72" name="Rectangle: Rounded Corners 71">
            <a:extLst>
              <a:ext uri="{FF2B5EF4-FFF2-40B4-BE49-F238E27FC236}">
                <a16:creationId xmlns:a16="http://schemas.microsoft.com/office/drawing/2014/main" id="{237FFE5C-A659-117C-1AF5-3186C87E13DC}"/>
              </a:ext>
            </a:extLst>
          </p:cNvPr>
          <p:cNvSpPr>
            <a:spLocks/>
          </p:cNvSpPr>
          <p:nvPr/>
        </p:nvSpPr>
        <p:spPr bwMode="gray">
          <a:xfrm>
            <a:off x="3813040" y="1705017"/>
            <a:ext cx="1563102" cy="337285"/>
          </a:xfrm>
          <a:prstGeom prst="roundRect">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r>
              <a:rPr lang="en-US" sz="1200" b="1">
                <a:solidFill>
                  <a:srgbClr val="FFFFFF"/>
                </a:solidFill>
                <a:latin typeface="CVS Health Sans"/>
                <a:ea typeface="Calibri" panose="020F0502020204030204" pitchFamily="34" charset="0"/>
                <a:cs typeface="Calibri" panose="020F0502020204030204" pitchFamily="34" charset="0"/>
              </a:rPr>
              <a:t>Zero Trust Project</a:t>
            </a:r>
          </a:p>
        </p:txBody>
      </p:sp>
      <p:sp>
        <p:nvSpPr>
          <p:cNvPr id="50" name="Rectangle: Diagonal Corners Rounded 49">
            <a:extLst>
              <a:ext uri="{FF2B5EF4-FFF2-40B4-BE49-F238E27FC236}">
                <a16:creationId xmlns:a16="http://schemas.microsoft.com/office/drawing/2014/main" id="{C3C054BE-353C-2B55-AF6A-1A2EC60B3F99}"/>
              </a:ext>
            </a:extLst>
          </p:cNvPr>
          <p:cNvSpPr/>
          <p:nvPr/>
        </p:nvSpPr>
        <p:spPr bwMode="gray">
          <a:xfrm rot="10800000">
            <a:off x="5615690" y="1705017"/>
            <a:ext cx="6012701" cy="344180"/>
          </a:xfrm>
          <a:prstGeom prst="round2DiagRect">
            <a:avLst>
              <a:gd name="adj1" fmla="val 0"/>
              <a:gd name="adj2" fmla="val 50000"/>
            </a:avLst>
          </a:prstGeom>
          <a:solidFill>
            <a:srgbClr val="00787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grpSp>
        <p:nvGrpSpPr>
          <p:cNvPr id="101" name="Group 100">
            <a:extLst>
              <a:ext uri="{FF2B5EF4-FFF2-40B4-BE49-F238E27FC236}">
                <a16:creationId xmlns:a16="http://schemas.microsoft.com/office/drawing/2014/main" id="{76A4AC47-11C5-313B-8365-21146A6F03F0}"/>
              </a:ext>
            </a:extLst>
          </p:cNvPr>
          <p:cNvGrpSpPr/>
          <p:nvPr/>
        </p:nvGrpSpPr>
        <p:grpSpPr>
          <a:xfrm>
            <a:off x="5692536" y="1539121"/>
            <a:ext cx="496680" cy="449156"/>
            <a:chOff x="5690948" y="1424821"/>
            <a:chExt cx="496680" cy="449156"/>
          </a:xfrm>
        </p:grpSpPr>
        <p:sp>
          <p:nvSpPr>
            <p:cNvPr id="22" name="Freeform: Shape 21">
              <a:extLst>
                <a:ext uri="{FF2B5EF4-FFF2-40B4-BE49-F238E27FC236}">
                  <a16:creationId xmlns:a16="http://schemas.microsoft.com/office/drawing/2014/main" id="{F911CC3B-32A0-7480-CA71-C119FBD47BE0}"/>
                </a:ext>
              </a:extLst>
            </p:cNvPr>
            <p:cNvSpPr/>
            <p:nvPr/>
          </p:nvSpPr>
          <p:spPr>
            <a:xfrm>
              <a:off x="5690948" y="1424821"/>
              <a:ext cx="491454" cy="449156"/>
            </a:xfrm>
            <a:custGeom>
              <a:avLst/>
              <a:gdLst>
                <a:gd name="csX0" fmla="*/ 25 w 491454"/>
                <a:gd name="csY0" fmla="*/ 12159 h 449156"/>
                <a:gd name="csX1" fmla="*/ 25 w 491454"/>
                <a:gd name="csY1" fmla="*/ 310177 h 449156"/>
                <a:gd name="csX2" fmla="*/ 6464 w 491454"/>
                <a:gd name="csY2" fmla="*/ 320702 h 449156"/>
                <a:gd name="csX3" fmla="*/ 239300 w 491454"/>
                <a:gd name="csY3" fmla="*/ 447522 h 449156"/>
                <a:gd name="csX4" fmla="*/ 252178 w 491454"/>
                <a:gd name="csY4" fmla="*/ 447522 h 449156"/>
                <a:gd name="csX5" fmla="*/ 485016 w 491454"/>
                <a:gd name="csY5" fmla="*/ 320702 h 449156"/>
                <a:gd name="csX6" fmla="*/ 491454 w 491454"/>
                <a:gd name="csY6" fmla="*/ 310177 h 449156"/>
                <a:gd name="csX7" fmla="*/ 491454 w 491454"/>
                <a:gd name="csY7" fmla="*/ 12159 h 449156"/>
                <a:gd name="csX8" fmla="*/ 478577 w 491454"/>
                <a:gd name="csY8" fmla="*/ 0 h 449156"/>
                <a:gd name="csX9" fmla="*/ 12877 w 491454"/>
                <a:gd name="csY9" fmla="*/ 0 h 449156"/>
                <a:gd name="csX10" fmla="*/ 0 w 491454"/>
                <a:gd name="csY10" fmla="*/ 12159 h 44915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491454" h="449156">
                  <a:moveTo>
                    <a:pt x="25" y="12159"/>
                  </a:moveTo>
                  <a:lnTo>
                    <a:pt x="25" y="310177"/>
                  </a:lnTo>
                  <a:cubicBezTo>
                    <a:pt x="25" y="314511"/>
                    <a:pt x="2476" y="318523"/>
                    <a:pt x="6464" y="320702"/>
                  </a:cubicBezTo>
                  <a:lnTo>
                    <a:pt x="239300" y="447522"/>
                  </a:lnTo>
                  <a:cubicBezTo>
                    <a:pt x="243288" y="449701"/>
                    <a:pt x="248191" y="449701"/>
                    <a:pt x="252178" y="447522"/>
                  </a:cubicBezTo>
                  <a:lnTo>
                    <a:pt x="485016" y="320702"/>
                  </a:lnTo>
                  <a:cubicBezTo>
                    <a:pt x="489002" y="318523"/>
                    <a:pt x="491454" y="314511"/>
                    <a:pt x="491454" y="310177"/>
                  </a:cubicBezTo>
                  <a:lnTo>
                    <a:pt x="491454" y="12159"/>
                  </a:lnTo>
                  <a:cubicBezTo>
                    <a:pt x="491454" y="5448"/>
                    <a:pt x="485684" y="0"/>
                    <a:pt x="478577" y="0"/>
                  </a:cubicBezTo>
                  <a:lnTo>
                    <a:pt x="12877" y="0"/>
                  </a:lnTo>
                  <a:cubicBezTo>
                    <a:pt x="5770" y="0"/>
                    <a:pt x="0" y="5448"/>
                    <a:pt x="0" y="12159"/>
                  </a:cubicBezTo>
                  <a:close/>
                </a:path>
              </a:pathLst>
            </a:custGeom>
            <a:solidFill>
              <a:srgbClr val="FFFFFF"/>
            </a:solidFill>
            <a:ln w="2475" cap="flat">
              <a:noFill/>
              <a:prstDash val="solid"/>
              <a:miter/>
            </a:ln>
          </p:spPr>
          <p:txBody>
            <a:bodyPr/>
            <a:lstStyle/>
            <a:p>
              <a:pPr defTabSz="457200"/>
              <a:endParaRPr lang="en-US" sz="1500">
                <a:solidFill>
                  <a:srgbClr val="3F3F3F"/>
                </a:solidFill>
                <a:latin typeface="CVS Health Sans"/>
              </a:endParaRPr>
            </a:p>
          </p:txBody>
        </p:sp>
        <p:sp>
          <p:nvSpPr>
            <p:cNvPr id="23" name="Freeform: Shape 22">
              <a:extLst>
                <a:ext uri="{FF2B5EF4-FFF2-40B4-BE49-F238E27FC236}">
                  <a16:creationId xmlns:a16="http://schemas.microsoft.com/office/drawing/2014/main" id="{283B804C-9846-80AC-7656-62B28C56AFD1}"/>
                </a:ext>
              </a:extLst>
            </p:cNvPr>
            <p:cNvSpPr/>
            <p:nvPr/>
          </p:nvSpPr>
          <p:spPr>
            <a:xfrm>
              <a:off x="5713039" y="1437476"/>
              <a:ext cx="447348" cy="408938"/>
            </a:xfrm>
            <a:custGeom>
              <a:avLst/>
              <a:gdLst>
                <a:gd name="csX0" fmla="*/ 223674 w 447348"/>
                <a:gd name="csY0" fmla="*/ 408938 h 408938"/>
                <a:gd name="csX1" fmla="*/ 216566 w 447348"/>
                <a:gd name="csY1" fmla="*/ 407155 h 408938"/>
                <a:gd name="csX2" fmla="*/ 7107 w 447348"/>
                <a:gd name="csY2" fmla="*/ 293089 h 408938"/>
                <a:gd name="csX3" fmla="*/ 0 w 447348"/>
                <a:gd name="csY3" fmla="*/ 281475 h 408938"/>
                <a:gd name="csX4" fmla="*/ 0 w 447348"/>
                <a:gd name="csY4" fmla="*/ 13398 h 408938"/>
                <a:gd name="csX5" fmla="*/ 14215 w 447348"/>
                <a:gd name="csY5" fmla="*/ 0 h 408938"/>
                <a:gd name="csX6" fmla="*/ 433134 w 447348"/>
                <a:gd name="csY6" fmla="*/ 0 h 408938"/>
                <a:gd name="csX7" fmla="*/ 447348 w 447348"/>
                <a:gd name="csY7" fmla="*/ 13398 h 408938"/>
                <a:gd name="csX8" fmla="*/ 447348 w 447348"/>
                <a:gd name="csY8" fmla="*/ 281475 h 408938"/>
                <a:gd name="csX9" fmla="*/ 440241 w 447348"/>
                <a:gd name="csY9" fmla="*/ 293089 h 408938"/>
                <a:gd name="csX10" fmla="*/ 230782 w 447348"/>
                <a:gd name="csY10" fmla="*/ 407155 h 408938"/>
                <a:gd name="csX11" fmla="*/ 223674 w 447348"/>
                <a:gd name="csY11" fmla="*/ 408938 h 408938"/>
                <a:gd name="csX12" fmla="*/ 14215 w 447348"/>
                <a:gd name="csY12" fmla="*/ 4953 h 408938"/>
                <a:gd name="csX13" fmla="*/ 5250 w 447348"/>
                <a:gd name="csY13" fmla="*/ 13398 h 408938"/>
                <a:gd name="csX14" fmla="*/ 5250 w 447348"/>
                <a:gd name="csY14" fmla="*/ 281475 h 408938"/>
                <a:gd name="csX15" fmla="*/ 9732 w 447348"/>
                <a:gd name="csY15" fmla="*/ 288805 h 408938"/>
                <a:gd name="csX16" fmla="*/ 219192 w 447348"/>
                <a:gd name="csY16" fmla="*/ 402871 h 408938"/>
                <a:gd name="csX17" fmla="*/ 228157 w 447348"/>
                <a:gd name="csY17" fmla="*/ 402871 h 408938"/>
                <a:gd name="csX18" fmla="*/ 437615 w 447348"/>
                <a:gd name="csY18" fmla="*/ 288805 h 408938"/>
                <a:gd name="csX19" fmla="*/ 442098 w 447348"/>
                <a:gd name="csY19" fmla="*/ 281475 h 408938"/>
                <a:gd name="csX20" fmla="*/ 442098 w 447348"/>
                <a:gd name="csY20" fmla="*/ 13398 h 408938"/>
                <a:gd name="csX21" fmla="*/ 433134 w 447348"/>
                <a:gd name="csY21" fmla="*/ 4953 h 408938"/>
                <a:gd name="csX22" fmla="*/ 14215 w 447348"/>
                <a:gd name="csY22" fmla="*/ 4953 h 40893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Lst>
              <a:rect l="l" t="t" r="r" b="b"/>
              <a:pathLst>
                <a:path w="447348" h="408938">
                  <a:moveTo>
                    <a:pt x="223674" y="408938"/>
                  </a:moveTo>
                  <a:cubicBezTo>
                    <a:pt x="221222" y="408938"/>
                    <a:pt x="218771" y="408344"/>
                    <a:pt x="216566" y="407155"/>
                  </a:cubicBezTo>
                  <a:lnTo>
                    <a:pt x="7107" y="293089"/>
                  </a:lnTo>
                  <a:cubicBezTo>
                    <a:pt x="2724" y="290712"/>
                    <a:pt x="0" y="286254"/>
                    <a:pt x="0" y="281475"/>
                  </a:cubicBezTo>
                  <a:lnTo>
                    <a:pt x="0" y="13398"/>
                  </a:lnTo>
                  <a:cubicBezTo>
                    <a:pt x="0" y="5993"/>
                    <a:pt x="6364" y="0"/>
                    <a:pt x="14215" y="0"/>
                  </a:cubicBezTo>
                  <a:lnTo>
                    <a:pt x="433134" y="0"/>
                  </a:lnTo>
                  <a:cubicBezTo>
                    <a:pt x="440959" y="0"/>
                    <a:pt x="447348" y="6018"/>
                    <a:pt x="447348" y="13398"/>
                  </a:cubicBezTo>
                  <a:lnTo>
                    <a:pt x="447348" y="281475"/>
                  </a:lnTo>
                  <a:cubicBezTo>
                    <a:pt x="447348" y="286254"/>
                    <a:pt x="444624" y="290687"/>
                    <a:pt x="440241" y="293089"/>
                  </a:cubicBezTo>
                  <a:lnTo>
                    <a:pt x="230782" y="407155"/>
                  </a:lnTo>
                  <a:cubicBezTo>
                    <a:pt x="228577" y="408344"/>
                    <a:pt x="226126" y="408938"/>
                    <a:pt x="223674" y="408938"/>
                  </a:cubicBezTo>
                  <a:close/>
                  <a:moveTo>
                    <a:pt x="14215" y="4953"/>
                  </a:moveTo>
                  <a:cubicBezTo>
                    <a:pt x="9262" y="4953"/>
                    <a:pt x="5250" y="8742"/>
                    <a:pt x="5250" y="13398"/>
                  </a:cubicBezTo>
                  <a:lnTo>
                    <a:pt x="5250" y="281475"/>
                  </a:lnTo>
                  <a:cubicBezTo>
                    <a:pt x="5250" y="284496"/>
                    <a:pt x="6959" y="287295"/>
                    <a:pt x="9732" y="288805"/>
                  </a:cubicBezTo>
                  <a:lnTo>
                    <a:pt x="219192" y="402871"/>
                  </a:lnTo>
                  <a:cubicBezTo>
                    <a:pt x="221965" y="404382"/>
                    <a:pt x="225383" y="404382"/>
                    <a:pt x="228157" y="402871"/>
                  </a:cubicBezTo>
                  <a:lnTo>
                    <a:pt x="437615" y="288805"/>
                  </a:lnTo>
                  <a:cubicBezTo>
                    <a:pt x="440389" y="287295"/>
                    <a:pt x="442098" y="284496"/>
                    <a:pt x="442098" y="281475"/>
                  </a:cubicBezTo>
                  <a:lnTo>
                    <a:pt x="442098" y="13398"/>
                  </a:lnTo>
                  <a:cubicBezTo>
                    <a:pt x="442098" y="8742"/>
                    <a:pt x="438086" y="4953"/>
                    <a:pt x="433134" y="4953"/>
                  </a:cubicBezTo>
                  <a:lnTo>
                    <a:pt x="14215" y="4953"/>
                  </a:lnTo>
                  <a:close/>
                </a:path>
              </a:pathLst>
            </a:custGeom>
            <a:solidFill>
              <a:srgbClr val="00787E"/>
            </a:solidFill>
            <a:ln w="2475" cap="flat">
              <a:noFill/>
              <a:prstDash val="solid"/>
              <a:miter/>
            </a:ln>
          </p:spPr>
          <p:txBody>
            <a:bodyPr/>
            <a:lstStyle/>
            <a:p>
              <a:pPr defTabSz="457200"/>
              <a:endParaRPr lang="en-US" sz="1500">
                <a:solidFill>
                  <a:srgbClr val="3F3F3F"/>
                </a:solidFill>
                <a:latin typeface="CVS Health Sans"/>
              </a:endParaRPr>
            </a:p>
          </p:txBody>
        </p:sp>
        <p:sp>
          <p:nvSpPr>
            <p:cNvPr id="24" name="Oval 23">
              <a:extLst>
                <a:ext uri="{FF2B5EF4-FFF2-40B4-BE49-F238E27FC236}">
                  <a16:creationId xmlns:a16="http://schemas.microsoft.com/office/drawing/2014/main" id="{2E706634-B84B-91F3-FF68-77D8B951F704}"/>
                </a:ext>
              </a:extLst>
            </p:cNvPr>
            <p:cNvSpPr/>
            <p:nvPr/>
          </p:nvSpPr>
          <p:spPr>
            <a:xfrm>
              <a:off x="6129134" y="1485321"/>
              <a:ext cx="58494" cy="55175"/>
            </a:xfrm>
            <a:prstGeom prst="ellipse">
              <a:avLst/>
            </a:prstGeom>
            <a:solidFill>
              <a:srgbClr val="00787E"/>
            </a:solidFill>
            <a:ln w="2475" cap="flat">
              <a:noFill/>
              <a:prstDash val="solid"/>
              <a:miter/>
            </a:ln>
          </p:spPr>
          <p:txBody>
            <a:bodyPr/>
            <a:lstStyle/>
            <a:p>
              <a:pPr defTabSz="457200"/>
              <a:endParaRPr lang="en-US" sz="1500">
                <a:solidFill>
                  <a:srgbClr val="3F3F3F"/>
                </a:solidFill>
                <a:latin typeface="CVS Health Sans"/>
              </a:endParaRPr>
            </a:p>
          </p:txBody>
        </p:sp>
        <p:sp>
          <p:nvSpPr>
            <p:cNvPr id="25" name="Oval 24">
              <a:extLst>
                <a:ext uri="{FF2B5EF4-FFF2-40B4-BE49-F238E27FC236}">
                  <a16:creationId xmlns:a16="http://schemas.microsoft.com/office/drawing/2014/main" id="{5563E047-9251-F8AD-DA15-866505633FD7}"/>
                </a:ext>
              </a:extLst>
            </p:cNvPr>
            <p:cNvSpPr/>
            <p:nvPr/>
          </p:nvSpPr>
          <p:spPr>
            <a:xfrm>
              <a:off x="5694217" y="1621700"/>
              <a:ext cx="43338" cy="40861"/>
            </a:xfrm>
            <a:prstGeom prst="ellipse">
              <a:avLst/>
            </a:prstGeom>
            <a:solidFill>
              <a:srgbClr val="00787E"/>
            </a:solidFill>
            <a:ln w="2475" cap="flat">
              <a:noFill/>
              <a:prstDash val="solid"/>
              <a:miter/>
            </a:ln>
          </p:spPr>
          <p:txBody>
            <a:bodyPr/>
            <a:lstStyle/>
            <a:p>
              <a:pPr defTabSz="457200"/>
              <a:endParaRPr lang="en-US" sz="1500">
                <a:solidFill>
                  <a:srgbClr val="3F3F3F"/>
                </a:solidFill>
                <a:latin typeface="CVS Health Sans"/>
              </a:endParaRPr>
            </a:p>
          </p:txBody>
        </p:sp>
        <p:pic>
          <p:nvPicPr>
            <p:cNvPr id="68" name="Graphic 67">
              <a:extLst>
                <a:ext uri="{FF2B5EF4-FFF2-40B4-BE49-F238E27FC236}">
                  <a16:creationId xmlns:a16="http://schemas.microsoft.com/office/drawing/2014/main" id="{AB9F49BC-6D85-E3F6-6B32-7FD9442D58D2}"/>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3516" y="1494462"/>
              <a:ext cx="240369" cy="240369"/>
            </a:xfrm>
            <a:prstGeom prst="rect">
              <a:avLst/>
            </a:prstGeom>
          </p:spPr>
        </p:pic>
      </p:grpSp>
      <p:sp>
        <p:nvSpPr>
          <p:cNvPr id="73" name="Rectangle: Rounded Corners 72">
            <a:extLst>
              <a:ext uri="{FF2B5EF4-FFF2-40B4-BE49-F238E27FC236}">
                <a16:creationId xmlns:a16="http://schemas.microsoft.com/office/drawing/2014/main" id="{9A2E148C-465E-8246-9081-90E13F052ECE}"/>
              </a:ext>
            </a:extLst>
          </p:cNvPr>
          <p:cNvSpPr>
            <a:spLocks/>
          </p:cNvSpPr>
          <p:nvPr/>
        </p:nvSpPr>
        <p:spPr bwMode="gray">
          <a:xfrm>
            <a:off x="6180799" y="1702319"/>
            <a:ext cx="5924189" cy="339983"/>
          </a:xfrm>
          <a:prstGeom prst="roundRect">
            <a:avLst/>
          </a:prstGeom>
          <a:noFill/>
          <a:ln w="3175">
            <a:no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defTabSz="457200">
              <a:spcBef>
                <a:spcPts val="600"/>
              </a:spcBef>
            </a:pPr>
            <a:r>
              <a:rPr lang="en-US" sz="1200" b="1">
                <a:solidFill>
                  <a:srgbClr val="FFFFFF"/>
                </a:solidFill>
                <a:latin typeface="CVS Health Sans"/>
                <a:ea typeface="Calibri" panose="020F0502020204030204" pitchFamily="34" charset="0"/>
                <a:cs typeface="Calibri" panose="020F0502020204030204" pitchFamily="34" charset="0"/>
              </a:rPr>
              <a:t>Project Description </a:t>
            </a:r>
            <a:r>
              <a:rPr lang="en-US" sz="1200" i="1">
                <a:solidFill>
                  <a:srgbClr val="FFFFFF"/>
                </a:solidFill>
                <a:latin typeface="CVS Health Sans"/>
                <a:ea typeface="Calibri" panose="020F0502020204030204" pitchFamily="34" charset="0"/>
                <a:cs typeface="Calibri" panose="020F0502020204030204" pitchFamily="34" charset="0"/>
              </a:rPr>
              <a:t>(Condensed)</a:t>
            </a:r>
          </a:p>
        </p:txBody>
      </p:sp>
      <p:sp>
        <p:nvSpPr>
          <p:cNvPr id="78" name="TextBox 77">
            <a:extLst>
              <a:ext uri="{FF2B5EF4-FFF2-40B4-BE49-F238E27FC236}">
                <a16:creationId xmlns:a16="http://schemas.microsoft.com/office/drawing/2014/main" id="{4BBAF715-B014-F48A-718A-361DF0CABAB2}"/>
              </a:ext>
            </a:extLst>
          </p:cNvPr>
          <p:cNvSpPr txBox="1"/>
          <p:nvPr/>
        </p:nvSpPr>
        <p:spPr>
          <a:xfrm>
            <a:off x="1050474" y="3509530"/>
            <a:ext cx="1953266" cy="307777"/>
          </a:xfrm>
          <a:prstGeom prst="rect">
            <a:avLst/>
          </a:prstGeom>
          <a:noFill/>
        </p:spPr>
        <p:txBody>
          <a:bodyPr wrap="square" lIns="91440" tIns="0" rIns="91440" bIns="0">
            <a:spAutoFit/>
          </a:bodyPr>
          <a:lstStyle/>
          <a:p>
            <a:pPr algn="ctr" defTabSz="457200">
              <a:spcBef>
                <a:spcPts val="600"/>
              </a:spcBef>
            </a:pPr>
            <a:r>
              <a:rPr lang="en-US" sz="2000" b="1">
                <a:solidFill>
                  <a:srgbClr val="FFFFFF"/>
                </a:solidFill>
                <a:latin typeface="CVS Health Sans"/>
              </a:rPr>
              <a:t>SecOps</a:t>
            </a:r>
          </a:p>
        </p:txBody>
      </p:sp>
      <p:grpSp>
        <p:nvGrpSpPr>
          <p:cNvPr id="98" name="Group 97">
            <a:extLst>
              <a:ext uri="{FF2B5EF4-FFF2-40B4-BE49-F238E27FC236}">
                <a16:creationId xmlns:a16="http://schemas.microsoft.com/office/drawing/2014/main" id="{909806FD-AF1F-C9B1-E265-E624FD17C348}"/>
              </a:ext>
            </a:extLst>
          </p:cNvPr>
          <p:cNvGrpSpPr/>
          <p:nvPr/>
        </p:nvGrpSpPr>
        <p:grpSpPr>
          <a:xfrm>
            <a:off x="3372313" y="2412710"/>
            <a:ext cx="8049944" cy="416875"/>
            <a:chOff x="3370725" y="2467027"/>
            <a:chExt cx="8049944" cy="416875"/>
          </a:xfrm>
        </p:grpSpPr>
        <p:sp>
          <p:nvSpPr>
            <p:cNvPr id="47" name="TextBox 46">
              <a:extLst>
                <a:ext uri="{FF2B5EF4-FFF2-40B4-BE49-F238E27FC236}">
                  <a16:creationId xmlns:a16="http://schemas.microsoft.com/office/drawing/2014/main" id="{BA2477C6-CF30-848D-9BA2-BDBFD40E1711}"/>
                </a:ext>
              </a:extLst>
            </p:cNvPr>
            <p:cNvSpPr txBox="1"/>
            <p:nvPr/>
          </p:nvSpPr>
          <p:spPr>
            <a:xfrm>
              <a:off x="5687218" y="2602082"/>
              <a:ext cx="5733451" cy="138499"/>
            </a:xfrm>
            <a:prstGeom prst="rect">
              <a:avLst/>
            </a:prstGeom>
            <a:noFill/>
          </p:spPr>
          <p:txBody>
            <a:bodyPr wrap="square" lIns="0" tIns="0" rIns="0" bIns="0" anchor="ctr" anchorCtr="0">
              <a:spAutoFit/>
            </a:bodyPr>
            <a:lstStyle/>
            <a:p>
              <a:pPr defTabSz="457200" fontAlgn="ctr">
                <a:spcAft>
                  <a:spcPts val="300"/>
                </a:spcAft>
                <a:buClr>
                  <a:srgbClr val="3F3F3F"/>
                </a:buClr>
                <a:defRPr/>
              </a:pPr>
              <a:r>
                <a:rPr lang="en-US" sz="900">
                  <a:solidFill>
                    <a:srgbClr val="3F3F3F"/>
                  </a:solidFill>
                  <a:highlight>
                    <a:srgbClr val="FFFF00"/>
                  </a:highlight>
                  <a:latin typeface="CVS Health Sans"/>
                  <a:ea typeface="Calibri"/>
                  <a:cs typeface="Calibri"/>
                </a:rPr>
                <a:t>Text goes here</a:t>
              </a:r>
            </a:p>
          </p:txBody>
        </p:sp>
        <p:sp>
          <p:nvSpPr>
            <p:cNvPr id="79" name="Rectangle: Rounded Corners 3520">
              <a:extLst>
                <a:ext uri="{FF2B5EF4-FFF2-40B4-BE49-F238E27FC236}">
                  <a16:creationId xmlns:a16="http://schemas.microsoft.com/office/drawing/2014/main" id="{C27AA2FF-1CA8-EFE2-2613-B4285F064AAB}"/>
                </a:ext>
              </a:extLst>
            </p:cNvPr>
            <p:cNvSpPr/>
            <p:nvPr/>
          </p:nvSpPr>
          <p:spPr bwMode="gray">
            <a:xfrm>
              <a:off x="3370725" y="2467027"/>
              <a:ext cx="2003829" cy="416875"/>
            </a:xfrm>
            <a:prstGeom prst="roundRect">
              <a:avLst/>
            </a:prstGeom>
            <a:solidFill>
              <a:schemeClr val="bg1"/>
            </a:solidFill>
            <a:ln w="3175">
              <a:solidFill>
                <a:srgbClr val="0B315E"/>
              </a:solidFill>
              <a:prstDash val="solid"/>
              <a:miter lim="800000"/>
            </a:ln>
            <a:effectLst/>
          </p:spPr>
          <p:style>
            <a:lnRef idx="1">
              <a:schemeClr val="accent1"/>
            </a:lnRef>
            <a:fillRef idx="3">
              <a:schemeClr val="accent1"/>
            </a:fillRef>
            <a:effectRef idx="2">
              <a:schemeClr val="accent1"/>
            </a:effectRef>
            <a:fontRef idx="minor">
              <a:schemeClr val="lt1"/>
            </a:fontRef>
          </p:style>
          <p:txBody>
            <a:bodyPr lIns="91440" tIns="0" rIns="91440" bIns="0" rtlCol="0" anchor="ctr"/>
            <a:lstStyle/>
            <a:p>
              <a:pPr defTabSz="457063" fontAlgn="ctr">
                <a:spcBef>
                  <a:spcPts val="600"/>
                </a:spcBef>
              </a:pPr>
              <a:r>
                <a:rPr lang="en-US" sz="1000" b="1" kern="1500">
                  <a:solidFill>
                    <a:srgbClr val="3F3F3F"/>
                  </a:solidFill>
                  <a:latin typeface="CVS Health Sans"/>
                </a:rPr>
                <a:t>Zscaler Zero Trust Access</a:t>
              </a:r>
            </a:p>
          </p:txBody>
        </p:sp>
      </p:grpSp>
      <p:grpSp>
        <p:nvGrpSpPr>
          <p:cNvPr id="108" name="Group 107">
            <a:extLst>
              <a:ext uri="{FF2B5EF4-FFF2-40B4-BE49-F238E27FC236}">
                <a16:creationId xmlns:a16="http://schemas.microsoft.com/office/drawing/2014/main" id="{A279A6C4-8D31-2E58-3038-CFD10384A036}"/>
              </a:ext>
            </a:extLst>
          </p:cNvPr>
          <p:cNvGrpSpPr/>
          <p:nvPr/>
        </p:nvGrpSpPr>
        <p:grpSpPr>
          <a:xfrm>
            <a:off x="5376141" y="2504877"/>
            <a:ext cx="216750" cy="204438"/>
            <a:chOff x="5374553" y="2504877"/>
            <a:chExt cx="216750" cy="204438"/>
          </a:xfrm>
        </p:grpSpPr>
        <p:cxnSp>
          <p:nvCxnSpPr>
            <p:cNvPr id="104" name="Straight Connector 103">
              <a:extLst>
                <a:ext uri="{FF2B5EF4-FFF2-40B4-BE49-F238E27FC236}">
                  <a16:creationId xmlns:a16="http://schemas.microsoft.com/office/drawing/2014/main" id="{71DA4615-BBC0-5A9E-70B5-598237D86FA7}"/>
                </a:ext>
              </a:extLst>
            </p:cNvPr>
            <p:cNvCxnSpPr>
              <a:cxnSpLocks/>
            </p:cNvCxnSpPr>
            <p:nvPr/>
          </p:nvCxnSpPr>
          <p:spPr>
            <a:xfrm>
              <a:off x="5374553" y="2607096"/>
              <a:ext cx="14531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05" name="Arrow: Chevron 104">
              <a:extLst>
                <a:ext uri="{FF2B5EF4-FFF2-40B4-BE49-F238E27FC236}">
                  <a16:creationId xmlns:a16="http://schemas.microsoft.com/office/drawing/2014/main" id="{9D463260-0383-1D74-A56E-6485E8D950FE}"/>
                </a:ext>
              </a:extLst>
            </p:cNvPr>
            <p:cNvSpPr/>
            <p:nvPr/>
          </p:nvSpPr>
          <p:spPr>
            <a:xfrm>
              <a:off x="5481085" y="2504877"/>
              <a:ext cx="110218" cy="204438"/>
            </a:xfrm>
            <a:prstGeom prst="chevron">
              <a:avLst>
                <a:gd name="adj" fmla="val 51726"/>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defTabSz="457200"/>
              <a:endParaRPr lang="en-US" sz="1000">
                <a:solidFill>
                  <a:srgbClr val="FFFFFF"/>
                </a:solidFill>
                <a:latin typeface="CVS Health Sans"/>
              </a:endParaRPr>
            </a:p>
          </p:txBody>
        </p:sp>
      </p:grpSp>
    </p:spTree>
    <p:extLst>
      <p:ext uri="{BB962C8B-B14F-4D97-AF65-F5344CB8AC3E}">
        <p14:creationId xmlns:p14="http://schemas.microsoft.com/office/powerpoint/2010/main" val="3789741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958F9-BFAC-AF45-FAB2-3A5DA7F33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5DE87-90CF-DB3E-69FE-1FC9A55482A6}"/>
              </a:ext>
            </a:extLst>
          </p:cNvPr>
          <p:cNvSpPr>
            <a:spLocks noGrp="1"/>
          </p:cNvSpPr>
          <p:nvPr>
            <p:ph type="title"/>
          </p:nvPr>
        </p:nvSpPr>
        <p:spPr/>
        <p:txBody>
          <a:bodyPr/>
          <a:lstStyle/>
          <a:p>
            <a:r>
              <a:rPr lang="en-US">
                <a:solidFill>
                  <a:srgbClr val="0B315E"/>
                </a:solidFill>
                <a:latin typeface="Calibri" panose="020F0502020204030204" pitchFamily="34" charset="0"/>
                <a:ea typeface="Calibri" panose="020F0502020204030204" pitchFamily="34" charset="0"/>
                <a:cs typeface="Calibri" panose="020F0502020204030204" pitchFamily="34" charset="0"/>
              </a:rPr>
              <a:t>ZT Key Results</a:t>
            </a:r>
          </a:p>
        </p:txBody>
      </p:sp>
    </p:spTree>
    <p:extLst>
      <p:ext uri="{BB962C8B-B14F-4D97-AF65-F5344CB8AC3E}">
        <p14:creationId xmlns:p14="http://schemas.microsoft.com/office/powerpoint/2010/main" val="2692419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94035-18EF-8DF3-8176-598E27359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53E16-362A-E4AA-E3B9-B4D8FF7D5E67}"/>
              </a:ext>
            </a:extLst>
          </p:cNvPr>
          <p:cNvSpPr>
            <a:spLocks noGrp="1"/>
          </p:cNvSpPr>
          <p:nvPr>
            <p:ph type="title"/>
          </p:nvPr>
        </p:nvSpPr>
        <p:spPr/>
        <p:txBody>
          <a:bodyPr/>
          <a:lstStyle/>
          <a:p>
            <a:r>
              <a:rPr lang="en-US"/>
              <a:t>Zero Trust KRs</a:t>
            </a:r>
          </a:p>
        </p:txBody>
      </p:sp>
      <p:sp>
        <p:nvSpPr>
          <p:cNvPr id="4" name="Rectangle: Rounded Corners 28">
            <a:extLst>
              <a:ext uri="{FF2B5EF4-FFF2-40B4-BE49-F238E27FC236}">
                <a16:creationId xmlns:a16="http://schemas.microsoft.com/office/drawing/2014/main" id="{7609056C-84D6-17B2-C6B6-9D78A8F7E084}"/>
              </a:ext>
            </a:extLst>
          </p:cNvPr>
          <p:cNvSpPr/>
          <p:nvPr/>
        </p:nvSpPr>
        <p:spPr>
          <a:xfrm>
            <a:off x="1476451" y="1357272"/>
            <a:ext cx="9239099" cy="862384"/>
          </a:xfrm>
          <a:prstGeom prst="roundRect">
            <a:avLst/>
          </a:prstGeom>
          <a:solidFill>
            <a:schemeClr val="bg1"/>
          </a:solidFill>
          <a:ln w="6350">
            <a:solidFill>
              <a:srgbClr val="0B315E"/>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554" tIns="54554" rIns="54554" bIns="54554" rtlCol="0" anchor="ctr"/>
          <a:lstStyle/>
          <a:p>
            <a:pPr algn="ctr" defTabSz="913304">
              <a:defRPr/>
            </a:pPr>
            <a:r>
              <a:rPr lang="en-US" sz="1600" b="1">
                <a:solidFill>
                  <a:srgbClr val="000000"/>
                </a:solidFill>
                <a:latin typeface="CVS Health Sans"/>
              </a:rPr>
              <a:t>Objective: </a:t>
            </a:r>
            <a:r>
              <a:rPr lang="en-US" sz="1600">
                <a:solidFill>
                  <a:srgbClr val="000000"/>
                </a:solidFill>
                <a:latin typeface="CVS Health Sans"/>
              </a:rPr>
              <a:t>Reduce CVS risk profile by </a:t>
            </a:r>
            <a:r>
              <a:rPr lang="en-US" sz="1600" b="1">
                <a:solidFill>
                  <a:srgbClr val="000000"/>
                </a:solidFill>
                <a:latin typeface="CVS Health Sans"/>
              </a:rPr>
              <a:t>enhancing visibility and bolstering protection </a:t>
            </a:r>
            <a:r>
              <a:rPr lang="en-US" sz="1600">
                <a:solidFill>
                  <a:srgbClr val="000000"/>
                </a:solidFill>
                <a:latin typeface="CVS Health Sans"/>
              </a:rPr>
              <a:t>capabilities within a Zero Trust framework</a:t>
            </a:r>
            <a:endParaRPr lang="en-US" sz="1600">
              <a:solidFill>
                <a:srgbClr val="000000"/>
              </a:solidFill>
              <a:latin typeface="CVS Health Sans"/>
              <a:ea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C2B104D7-5204-98D9-0682-6D1B7F0EEB23}"/>
              </a:ext>
            </a:extLst>
          </p:cNvPr>
          <p:cNvGrpSpPr/>
          <p:nvPr/>
        </p:nvGrpSpPr>
        <p:grpSpPr>
          <a:xfrm>
            <a:off x="1100036" y="1443124"/>
            <a:ext cx="690680" cy="690680"/>
            <a:chOff x="1245447" y="1170385"/>
            <a:chExt cx="393427" cy="393427"/>
          </a:xfrm>
          <a:effectLst>
            <a:outerShdw blurRad="50800" dist="38100" dir="2700000" algn="tl" rotWithShape="0">
              <a:prstClr val="black">
                <a:alpha val="40000"/>
              </a:prstClr>
            </a:outerShdw>
          </a:effectLst>
        </p:grpSpPr>
        <p:sp>
          <p:nvSpPr>
            <p:cNvPr id="12" name="Oval 11">
              <a:extLst>
                <a:ext uri="{FF2B5EF4-FFF2-40B4-BE49-F238E27FC236}">
                  <a16:creationId xmlns:a16="http://schemas.microsoft.com/office/drawing/2014/main" id="{378E5542-15DB-BE9E-7530-A2F83F1E26D3}"/>
                </a:ext>
              </a:extLst>
            </p:cNvPr>
            <p:cNvSpPr/>
            <p:nvPr/>
          </p:nvSpPr>
          <p:spPr bwMode="gray">
            <a:xfrm>
              <a:off x="1245447" y="1170385"/>
              <a:ext cx="393427" cy="393427"/>
            </a:xfrm>
            <a:prstGeom prst="ellipse">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500" b="1">
                <a:solidFill>
                  <a:srgbClr val="FFFFFF"/>
                </a:solidFill>
                <a:latin typeface="CVS Health Sans"/>
              </a:endParaRPr>
            </a:p>
          </p:txBody>
        </p:sp>
        <p:pic>
          <p:nvPicPr>
            <p:cNvPr id="13" name="Graphic 12">
              <a:extLst>
                <a:ext uri="{FF2B5EF4-FFF2-40B4-BE49-F238E27FC236}">
                  <a16:creationId xmlns:a16="http://schemas.microsoft.com/office/drawing/2014/main" id="{8FD90718-F0E9-070E-7551-A23E9EDA82A7}"/>
                </a:ext>
              </a:extLst>
            </p:cNvPr>
            <p:cNvPicPr>
              <a:picLocks/>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775" y="1253713"/>
              <a:ext cx="226771" cy="226771"/>
            </a:xfrm>
            <a:prstGeom prst="rect">
              <a:avLst/>
            </a:prstGeom>
          </p:spPr>
        </p:pic>
      </p:grpSp>
      <p:sp>
        <p:nvSpPr>
          <p:cNvPr id="5" name="TextBox 4">
            <a:extLst>
              <a:ext uri="{FF2B5EF4-FFF2-40B4-BE49-F238E27FC236}">
                <a16:creationId xmlns:a16="http://schemas.microsoft.com/office/drawing/2014/main" id="{AA0E6E75-CEF8-A08E-CDD2-BEEE15FEDC72}"/>
              </a:ext>
            </a:extLst>
          </p:cNvPr>
          <p:cNvSpPr txBox="1"/>
          <p:nvPr/>
        </p:nvSpPr>
        <p:spPr>
          <a:xfrm>
            <a:off x="1243854" y="6195803"/>
            <a:ext cx="9704291" cy="523220"/>
          </a:xfrm>
          <a:prstGeom prst="rect">
            <a:avLst/>
          </a:prstGeom>
          <a:noFill/>
        </p:spPr>
        <p:txBody>
          <a:bodyPr wrap="square">
            <a:spAutoFit/>
          </a:bodyPr>
          <a:lstStyle/>
          <a:p>
            <a:pPr algn="ctr"/>
            <a:r>
              <a:rPr lang="en-US" sz="1400" b="1"/>
              <a:t>Above are key results currently identified within the Zero Trust program. Are there additional key results that should be included to provide a holistic view of Zero Trust progress?</a:t>
            </a:r>
          </a:p>
        </p:txBody>
      </p:sp>
      <p:graphicFrame>
        <p:nvGraphicFramePr>
          <p:cNvPr id="3" name="Table 2">
            <a:extLst>
              <a:ext uri="{FF2B5EF4-FFF2-40B4-BE49-F238E27FC236}">
                <a16:creationId xmlns:a16="http://schemas.microsoft.com/office/drawing/2014/main" id="{55744C92-0901-22F3-3240-6E341118E4E7}"/>
              </a:ext>
            </a:extLst>
          </p:cNvPr>
          <p:cNvGraphicFramePr>
            <a:graphicFrameLocks noGrp="1"/>
          </p:cNvGraphicFramePr>
          <p:nvPr>
            <p:extLst>
              <p:ext uri="{D42A27DB-BD31-4B8C-83A1-F6EECF244321}">
                <p14:modId xmlns:p14="http://schemas.microsoft.com/office/powerpoint/2010/main" val="2326273218"/>
              </p:ext>
            </p:extLst>
          </p:nvPr>
        </p:nvGraphicFramePr>
        <p:xfrm>
          <a:off x="1243854" y="2312464"/>
          <a:ext cx="9704290" cy="3033605"/>
        </p:xfrm>
        <a:graphic>
          <a:graphicData uri="http://schemas.openxmlformats.org/drawingml/2006/table">
            <a:tbl>
              <a:tblPr/>
              <a:tblGrid>
                <a:gridCol w="843064">
                  <a:extLst>
                    <a:ext uri="{9D8B030D-6E8A-4147-A177-3AD203B41FA5}">
                      <a16:colId xmlns:a16="http://schemas.microsoft.com/office/drawing/2014/main" val="242476724"/>
                    </a:ext>
                  </a:extLst>
                </a:gridCol>
                <a:gridCol w="5609282">
                  <a:extLst>
                    <a:ext uri="{9D8B030D-6E8A-4147-A177-3AD203B41FA5}">
                      <a16:colId xmlns:a16="http://schemas.microsoft.com/office/drawing/2014/main" val="4000119741"/>
                    </a:ext>
                  </a:extLst>
                </a:gridCol>
                <a:gridCol w="1020118">
                  <a:extLst>
                    <a:ext uri="{9D8B030D-6E8A-4147-A177-3AD203B41FA5}">
                      <a16:colId xmlns:a16="http://schemas.microsoft.com/office/drawing/2014/main" val="1815127685"/>
                    </a:ext>
                  </a:extLst>
                </a:gridCol>
                <a:gridCol w="1095375">
                  <a:extLst>
                    <a:ext uri="{9D8B030D-6E8A-4147-A177-3AD203B41FA5}">
                      <a16:colId xmlns:a16="http://schemas.microsoft.com/office/drawing/2014/main" val="3418194473"/>
                    </a:ext>
                  </a:extLst>
                </a:gridCol>
                <a:gridCol w="1136451">
                  <a:extLst>
                    <a:ext uri="{9D8B030D-6E8A-4147-A177-3AD203B41FA5}">
                      <a16:colId xmlns:a16="http://schemas.microsoft.com/office/drawing/2014/main" val="3991743199"/>
                    </a:ext>
                  </a:extLst>
                </a:gridCol>
              </a:tblGrid>
              <a:tr h="250906">
                <a:tc gridSpan="5">
                  <a:txBody>
                    <a:bodyPr/>
                    <a:lstStyle/>
                    <a:p>
                      <a:pPr algn="ctr"/>
                      <a:r>
                        <a:rPr lang="en-US" sz="1300" b="1">
                          <a:solidFill>
                            <a:schemeClr val="bg1"/>
                          </a:solidFill>
                          <a:effectLst/>
                        </a:rPr>
                        <a:t>KR’s Supporting our ZT Objective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267AC0"/>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2486840105"/>
                  </a:ext>
                </a:extLst>
              </a:tr>
              <a:tr h="237653">
                <a:tc>
                  <a:txBody>
                    <a:bodyPr/>
                    <a:lstStyle/>
                    <a:p>
                      <a:r>
                        <a:rPr lang="en-US" sz="1200" b="1">
                          <a:effectLst/>
                        </a:rPr>
                        <a:t>Function</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effectLst/>
                        </a:rPr>
                        <a:t>Key Result</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effectLst/>
                        </a:rPr>
                        <a:t>Owner</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effectLst/>
                        </a:rPr>
                        <a:t>Timeframe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effectLst/>
                        </a:rPr>
                        <a:t>Confidence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6612683"/>
                  </a:ext>
                </a:extLst>
              </a:tr>
              <a:tr h="453183">
                <a:tc>
                  <a:txBody>
                    <a:bodyPr/>
                    <a:lstStyle/>
                    <a:p>
                      <a:r>
                        <a:rPr lang="en-US" sz="1100">
                          <a:effectLst/>
                        </a:rPr>
                        <a:t>SecEng </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r>
                        <a:rPr lang="en-US" sz="1100">
                          <a:effectLst/>
                        </a:rPr>
                        <a:t>Rationalize on-prem proxy solution to Palo Alto, avoid McAfee renewal</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r>
                        <a:rPr lang="en-US" sz="1100">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extLst>
                  <a:ext uri="{0D108BD9-81ED-4DB2-BD59-A6C34878D82A}">
                    <a16:rowId xmlns:a16="http://schemas.microsoft.com/office/drawing/2014/main" val="1327745566"/>
                  </a:ext>
                </a:extLst>
              </a:tr>
              <a:tr h="403718">
                <a:tc>
                  <a:txBody>
                    <a:bodyPr/>
                    <a:lstStyle/>
                    <a:p>
                      <a:r>
                        <a:rPr lang="en-US" sz="1100">
                          <a:effectLst/>
                        </a:rPr>
                        <a:t>SecEng</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r>
                        <a:rPr lang="en-US" sz="1100">
                          <a:effectLst/>
                        </a:rPr>
                        <a:t>Deploy 3rd Party Landing Zone version 1 in West Colo, onboard 5 parties for pilot </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extLst>
                  <a:ext uri="{0D108BD9-81ED-4DB2-BD59-A6C34878D82A}">
                    <a16:rowId xmlns:a16="http://schemas.microsoft.com/office/drawing/2014/main" val="3624983603"/>
                  </a:ext>
                </a:extLst>
              </a:tr>
              <a:tr h="403718">
                <a:tc>
                  <a:txBody>
                    <a:bodyPr/>
                    <a:lstStyle/>
                    <a:p>
                      <a:r>
                        <a:rPr lang="en-US" sz="1100">
                          <a:effectLst/>
                        </a:rPr>
                        <a:t>SecEng</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r>
                        <a:rPr lang="en-US" sz="1100">
                          <a:effectLst/>
                        </a:rPr>
                        <a:t>Continue hardening endpoint firewall policies to prevent unauthorized access</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extLst>
                  <a:ext uri="{0D108BD9-81ED-4DB2-BD59-A6C34878D82A}">
                    <a16:rowId xmlns:a16="http://schemas.microsoft.com/office/drawing/2014/main" val="3078212653"/>
                  </a:ext>
                </a:extLst>
              </a:tr>
              <a:tr h="403718">
                <a:tc>
                  <a:txBody>
                    <a:bodyPr/>
                    <a:lstStyle/>
                    <a:p>
                      <a:r>
                        <a:rPr lang="en-US" sz="1100">
                          <a:effectLst/>
                        </a:rPr>
                        <a:t>SecEng</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r>
                        <a:rPr lang="en-US" sz="1100">
                          <a:effectLst/>
                        </a:rPr>
                        <a:t>Execute 2026 Firewall strategy (reducing the total firewall footprint by 15%)  </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extLst>
                  <a:ext uri="{0D108BD9-81ED-4DB2-BD59-A6C34878D82A}">
                    <a16:rowId xmlns:a16="http://schemas.microsoft.com/office/drawing/2014/main" val="340838257"/>
                  </a:ext>
                </a:extLst>
              </a:tr>
              <a:tr h="403718">
                <a:tc>
                  <a:txBody>
                    <a:bodyPr/>
                    <a:lstStyle/>
                    <a:p>
                      <a:r>
                        <a:rPr lang="en-US" sz="1100">
                          <a:effectLst/>
                        </a:rPr>
                        <a:t>SecOps</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5F5F5"/>
                    </a:solidFill>
                  </a:tcPr>
                </a:tc>
                <a:extLst>
                  <a:ext uri="{0D108BD9-81ED-4DB2-BD59-A6C34878D82A}">
                    <a16:rowId xmlns:a16="http://schemas.microsoft.com/office/drawing/2014/main" val="2202017277"/>
                  </a:ext>
                </a:extLst>
              </a:tr>
              <a:tr h="403718">
                <a:tc>
                  <a:txBody>
                    <a:bodyPr/>
                    <a:lstStyle/>
                    <a:p>
                      <a:r>
                        <a:rPr lang="en-US" sz="1100">
                          <a:effectLst/>
                        </a:rPr>
                        <a:t>SecOps</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endParaRPr lang="en-US" sz="1100">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3140428450"/>
                  </a:ext>
                </a:extLst>
              </a:tr>
            </a:tbl>
          </a:graphicData>
        </a:graphic>
      </p:graphicFrame>
      <p:grpSp>
        <p:nvGrpSpPr>
          <p:cNvPr id="33" name="Group 32">
            <a:extLst>
              <a:ext uri="{FF2B5EF4-FFF2-40B4-BE49-F238E27FC236}">
                <a16:creationId xmlns:a16="http://schemas.microsoft.com/office/drawing/2014/main" id="{2E83D81A-5DB6-8CCD-9981-33BE7B4AB668}"/>
              </a:ext>
            </a:extLst>
          </p:cNvPr>
          <p:cNvGrpSpPr/>
          <p:nvPr/>
        </p:nvGrpSpPr>
        <p:grpSpPr>
          <a:xfrm>
            <a:off x="8823822" y="5438877"/>
            <a:ext cx="2200522" cy="523220"/>
            <a:chOff x="8747622" y="5438775"/>
            <a:chExt cx="2200522" cy="523220"/>
          </a:xfrm>
        </p:grpSpPr>
        <p:sp>
          <p:nvSpPr>
            <p:cNvPr id="32" name="Rectangle 31">
              <a:extLst>
                <a:ext uri="{FF2B5EF4-FFF2-40B4-BE49-F238E27FC236}">
                  <a16:creationId xmlns:a16="http://schemas.microsoft.com/office/drawing/2014/main" id="{80DCD050-083D-F625-D2AD-087D82CB2CF8}"/>
                </a:ext>
              </a:extLst>
            </p:cNvPr>
            <p:cNvSpPr/>
            <p:nvPr/>
          </p:nvSpPr>
          <p:spPr bwMode="gray">
            <a:xfrm>
              <a:off x="8776197" y="5438775"/>
              <a:ext cx="2071586" cy="523220"/>
            </a:xfrm>
            <a:prstGeom prst="rect">
              <a:avLst/>
            </a:prstGeom>
            <a:solidFill>
              <a:schemeClr val="bg1"/>
            </a:solidFill>
            <a:ln>
              <a:solidFill>
                <a:schemeClr val="tx1">
                  <a:lumMod val="65000"/>
                  <a:lumOff val="35000"/>
                </a:schemeClr>
              </a:solidFill>
              <a:prstDash val="dashDot"/>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6" name="Oval 5">
              <a:extLst>
                <a:ext uri="{FF2B5EF4-FFF2-40B4-BE49-F238E27FC236}">
                  <a16:creationId xmlns:a16="http://schemas.microsoft.com/office/drawing/2014/main" id="{ADEDF997-DEF6-9A90-863D-1338B5057696}"/>
                </a:ext>
              </a:extLst>
            </p:cNvPr>
            <p:cNvSpPr/>
            <p:nvPr/>
          </p:nvSpPr>
          <p:spPr bwMode="gray">
            <a:xfrm>
              <a:off x="9095285" y="5540041"/>
              <a:ext cx="161925" cy="161925"/>
            </a:xfrm>
            <a:prstGeom prst="ellipse">
              <a:avLst/>
            </a:prstGeom>
            <a:solidFill>
              <a:srgbClr val="00B05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i="1">
                <a:solidFill>
                  <a:schemeClr val="bg1"/>
                </a:solidFill>
              </a:endParaRPr>
            </a:p>
          </p:txBody>
        </p:sp>
        <p:sp>
          <p:nvSpPr>
            <p:cNvPr id="7" name="Oval 6">
              <a:extLst>
                <a:ext uri="{FF2B5EF4-FFF2-40B4-BE49-F238E27FC236}">
                  <a16:creationId xmlns:a16="http://schemas.microsoft.com/office/drawing/2014/main" id="{F67F4297-43A0-1F71-0F6F-EA9CA5C0E102}"/>
                </a:ext>
              </a:extLst>
            </p:cNvPr>
            <p:cNvSpPr/>
            <p:nvPr/>
          </p:nvSpPr>
          <p:spPr bwMode="gray">
            <a:xfrm>
              <a:off x="9757334" y="5540040"/>
              <a:ext cx="161925" cy="161925"/>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i="1">
                <a:solidFill>
                  <a:schemeClr val="bg1"/>
                </a:solidFill>
              </a:endParaRPr>
            </a:p>
          </p:txBody>
        </p:sp>
        <p:sp>
          <p:nvSpPr>
            <p:cNvPr id="10" name="Oval 9">
              <a:extLst>
                <a:ext uri="{FF2B5EF4-FFF2-40B4-BE49-F238E27FC236}">
                  <a16:creationId xmlns:a16="http://schemas.microsoft.com/office/drawing/2014/main" id="{B49830FF-CF6A-5824-4147-AB2AB475535F}"/>
                </a:ext>
              </a:extLst>
            </p:cNvPr>
            <p:cNvSpPr/>
            <p:nvPr/>
          </p:nvSpPr>
          <p:spPr bwMode="gray">
            <a:xfrm>
              <a:off x="10438557" y="5537020"/>
              <a:ext cx="161925" cy="161925"/>
            </a:xfrm>
            <a:prstGeom prst="ellipse">
              <a:avLst/>
            </a:prstGeom>
            <a:solidFill>
              <a:srgbClr val="FFC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i="1">
                <a:solidFill>
                  <a:schemeClr val="bg1"/>
                </a:solidFill>
              </a:endParaRPr>
            </a:p>
          </p:txBody>
        </p:sp>
        <p:sp>
          <p:nvSpPr>
            <p:cNvPr id="15" name="TextBox 14">
              <a:extLst>
                <a:ext uri="{FF2B5EF4-FFF2-40B4-BE49-F238E27FC236}">
                  <a16:creationId xmlns:a16="http://schemas.microsoft.com/office/drawing/2014/main" id="{8F898DF6-B35B-A3DE-0CA4-BBFC035F6CD9}"/>
                </a:ext>
              </a:extLst>
            </p:cNvPr>
            <p:cNvSpPr txBox="1"/>
            <p:nvPr/>
          </p:nvSpPr>
          <p:spPr>
            <a:xfrm>
              <a:off x="8747622" y="5698945"/>
              <a:ext cx="857250" cy="246221"/>
            </a:xfrm>
            <a:prstGeom prst="rect">
              <a:avLst/>
            </a:prstGeom>
            <a:noFill/>
          </p:spPr>
          <p:txBody>
            <a:bodyPr wrap="square" rtlCol="0">
              <a:spAutoFit/>
            </a:bodyPr>
            <a:lstStyle/>
            <a:p>
              <a:pPr algn="ctr"/>
              <a:r>
                <a:rPr lang="en-US" sz="1000" i="1"/>
                <a:t>On Track</a:t>
              </a:r>
            </a:p>
          </p:txBody>
        </p:sp>
        <p:sp>
          <p:nvSpPr>
            <p:cNvPr id="22" name="TextBox 21">
              <a:extLst>
                <a:ext uri="{FF2B5EF4-FFF2-40B4-BE49-F238E27FC236}">
                  <a16:creationId xmlns:a16="http://schemas.microsoft.com/office/drawing/2014/main" id="{F59A086F-6C9D-560D-B864-E24D9FBD64B5}"/>
                </a:ext>
              </a:extLst>
            </p:cNvPr>
            <p:cNvSpPr txBox="1"/>
            <p:nvPr/>
          </p:nvSpPr>
          <p:spPr>
            <a:xfrm>
              <a:off x="9409671" y="5698945"/>
              <a:ext cx="857250" cy="246221"/>
            </a:xfrm>
            <a:prstGeom prst="rect">
              <a:avLst/>
            </a:prstGeom>
            <a:noFill/>
          </p:spPr>
          <p:txBody>
            <a:bodyPr wrap="square" rtlCol="0">
              <a:spAutoFit/>
            </a:bodyPr>
            <a:lstStyle/>
            <a:p>
              <a:pPr algn="ctr"/>
              <a:r>
                <a:rPr lang="en-US" sz="1000" i="1"/>
                <a:t>At Risk</a:t>
              </a:r>
            </a:p>
          </p:txBody>
        </p:sp>
        <p:sp>
          <p:nvSpPr>
            <p:cNvPr id="26" name="TextBox 25">
              <a:extLst>
                <a:ext uri="{FF2B5EF4-FFF2-40B4-BE49-F238E27FC236}">
                  <a16:creationId xmlns:a16="http://schemas.microsoft.com/office/drawing/2014/main" id="{89E5CB8F-30E1-F34C-0EE3-E24216033F6F}"/>
                </a:ext>
              </a:extLst>
            </p:cNvPr>
            <p:cNvSpPr txBox="1"/>
            <p:nvPr/>
          </p:nvSpPr>
          <p:spPr>
            <a:xfrm>
              <a:off x="10090894" y="5698945"/>
              <a:ext cx="857250" cy="246221"/>
            </a:xfrm>
            <a:prstGeom prst="rect">
              <a:avLst/>
            </a:prstGeom>
            <a:noFill/>
          </p:spPr>
          <p:txBody>
            <a:bodyPr wrap="square" rtlCol="0">
              <a:spAutoFit/>
            </a:bodyPr>
            <a:lstStyle/>
            <a:p>
              <a:pPr algn="ctr"/>
              <a:r>
                <a:rPr lang="en-US" sz="1000" i="1"/>
                <a:t>Off Track</a:t>
              </a:r>
            </a:p>
          </p:txBody>
        </p:sp>
      </p:grpSp>
      <p:sp>
        <p:nvSpPr>
          <p:cNvPr id="30" name="Rectangle 29">
            <a:extLst>
              <a:ext uri="{FF2B5EF4-FFF2-40B4-BE49-F238E27FC236}">
                <a16:creationId xmlns:a16="http://schemas.microsoft.com/office/drawing/2014/main" id="{4A10E599-068E-4BA5-D6F5-4D1D73DC746E}"/>
              </a:ext>
            </a:extLst>
          </p:cNvPr>
          <p:cNvSpPr/>
          <p:nvPr/>
        </p:nvSpPr>
        <p:spPr bwMode="gray">
          <a:xfrm>
            <a:off x="-1914524" y="1060364"/>
            <a:ext cx="2076450" cy="4901733"/>
          </a:xfrm>
          <a:prstGeom prst="rect">
            <a:avLst/>
          </a:prstGeom>
          <a:solidFill>
            <a:schemeClr val="tx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a:solidFill>
                  <a:schemeClr val="bg1"/>
                </a:solidFill>
              </a:rPr>
              <a:t>Guidance</a:t>
            </a:r>
          </a:p>
          <a:p>
            <a:pPr marL="285750" indent="-285750">
              <a:spcAft>
                <a:spcPts val="300"/>
              </a:spcAft>
              <a:buFont typeface="Arial" panose="020B0604020202020204" pitchFamily="34" charset="0"/>
              <a:buChar char="•"/>
            </a:pPr>
            <a:r>
              <a:rPr lang="en-US" sz="1200" b="1">
                <a:solidFill>
                  <a:schemeClr val="bg1"/>
                </a:solidFill>
              </a:rPr>
              <a:t>KRs: </a:t>
            </a:r>
            <a:r>
              <a:rPr lang="en-US" sz="1200">
                <a:solidFill>
                  <a:schemeClr val="bg1"/>
                </a:solidFill>
              </a:rPr>
              <a:t>Add any additional KRs that are not already listed</a:t>
            </a:r>
          </a:p>
          <a:p>
            <a:pPr marL="285750" indent="-285750">
              <a:spcAft>
                <a:spcPts val="300"/>
              </a:spcAft>
              <a:buFont typeface="Arial" panose="020B0604020202020204" pitchFamily="34" charset="0"/>
              <a:buChar char="•"/>
            </a:pPr>
            <a:r>
              <a:rPr lang="en-US" sz="1200" b="1">
                <a:solidFill>
                  <a:schemeClr val="bg1"/>
                </a:solidFill>
              </a:rPr>
              <a:t>Function: </a:t>
            </a:r>
            <a:r>
              <a:rPr lang="en-US" sz="1200">
                <a:solidFill>
                  <a:schemeClr val="bg1"/>
                </a:solidFill>
              </a:rPr>
              <a:t>Enter the primary function or tower responsible for the KR</a:t>
            </a:r>
          </a:p>
          <a:p>
            <a:pPr marL="285750" indent="-285750">
              <a:spcAft>
                <a:spcPts val="300"/>
              </a:spcAft>
              <a:buFont typeface="Arial" panose="020B0604020202020204" pitchFamily="34" charset="0"/>
              <a:buChar char="•"/>
            </a:pPr>
            <a:r>
              <a:rPr lang="en-US" sz="1200" b="1">
                <a:solidFill>
                  <a:schemeClr val="bg1"/>
                </a:solidFill>
              </a:rPr>
              <a:t>Owner: </a:t>
            </a:r>
            <a:r>
              <a:rPr lang="en-US" sz="1200">
                <a:solidFill>
                  <a:schemeClr val="bg1"/>
                </a:solidFill>
              </a:rPr>
              <a:t>Enter the lead who is accountable for delivering the KR – (one owner)</a:t>
            </a:r>
          </a:p>
          <a:p>
            <a:pPr marL="285750" indent="-285750">
              <a:spcAft>
                <a:spcPts val="300"/>
              </a:spcAft>
              <a:buFont typeface="Arial" panose="020B0604020202020204" pitchFamily="34" charset="0"/>
              <a:buChar char="•"/>
            </a:pPr>
            <a:r>
              <a:rPr lang="en-US" sz="1200" b="1">
                <a:solidFill>
                  <a:schemeClr val="bg1"/>
                </a:solidFill>
              </a:rPr>
              <a:t>Timeframe: </a:t>
            </a:r>
            <a:r>
              <a:rPr lang="en-US" sz="1200">
                <a:solidFill>
                  <a:schemeClr val="bg1"/>
                </a:solidFill>
              </a:rPr>
              <a:t>indicate when the KR is expected to be achieved</a:t>
            </a:r>
          </a:p>
          <a:p>
            <a:pPr marL="285750" indent="-285750">
              <a:spcAft>
                <a:spcPts val="300"/>
              </a:spcAft>
              <a:buFont typeface="Arial" panose="020B0604020202020204" pitchFamily="34" charset="0"/>
              <a:buChar char="•"/>
            </a:pPr>
            <a:r>
              <a:rPr lang="en-US" sz="1200" b="1">
                <a:solidFill>
                  <a:schemeClr val="bg1"/>
                </a:solidFill>
              </a:rPr>
              <a:t>Confidence: </a:t>
            </a:r>
            <a:r>
              <a:rPr lang="en-US" sz="1200">
                <a:solidFill>
                  <a:schemeClr val="bg1"/>
                </a:solidFill>
              </a:rPr>
              <a:t>Select one confidence level based on current outlook (on track – at risk, off track)</a:t>
            </a:r>
          </a:p>
          <a:p>
            <a:pPr marL="285750" indent="-285750">
              <a:buFont typeface="Arial" panose="020B0604020202020204" pitchFamily="34" charset="0"/>
              <a:buChar char="•"/>
            </a:pPr>
            <a:endParaRPr lang="en-US" sz="1200" b="1">
              <a:solidFill>
                <a:schemeClr val="bg1"/>
              </a:solidFill>
            </a:endParaRPr>
          </a:p>
        </p:txBody>
      </p:sp>
    </p:spTree>
    <p:extLst>
      <p:ext uri="{BB962C8B-B14F-4D97-AF65-F5344CB8AC3E}">
        <p14:creationId xmlns:p14="http://schemas.microsoft.com/office/powerpoint/2010/main" val="297585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F54D4-158E-8576-F911-0CBF33D6BD47}"/>
            </a:ext>
          </a:extLst>
        </p:cNvPr>
        <p:cNvGrpSpPr/>
        <p:nvPr/>
      </p:nvGrpSpPr>
      <p:grpSpPr>
        <a:xfrm>
          <a:off x="0" y="0"/>
          <a:ext cx="0" cy="0"/>
          <a:chOff x="0" y="0"/>
          <a:chExt cx="0" cy="0"/>
        </a:xfrm>
      </p:grpSpPr>
      <p:sp>
        <p:nvSpPr>
          <p:cNvPr id="25" name="Title 1">
            <a:extLst>
              <a:ext uri="{FF2B5EF4-FFF2-40B4-BE49-F238E27FC236}">
                <a16:creationId xmlns:a16="http://schemas.microsoft.com/office/drawing/2014/main" id="{9B997D9D-9457-DDCA-3D38-A32DFA3B1E02}"/>
              </a:ext>
            </a:extLst>
          </p:cNvPr>
          <p:cNvSpPr>
            <a:spLocks noGrp="1"/>
          </p:cNvSpPr>
          <p:nvPr>
            <p:ph type="title"/>
          </p:nvPr>
        </p:nvSpPr>
        <p:spPr>
          <a:xfrm>
            <a:off x="775951" y="838190"/>
            <a:ext cx="10609961" cy="458175"/>
          </a:xfrm>
        </p:spPr>
        <p:txBody>
          <a:bodyPr/>
          <a:lstStyle/>
          <a:p>
            <a:r>
              <a:rPr lang="en-US" b="1"/>
              <a:t>Contents</a:t>
            </a:r>
          </a:p>
        </p:txBody>
      </p:sp>
      <p:sp>
        <p:nvSpPr>
          <p:cNvPr id="2" name="Rectangle: Rounded Corners 1">
            <a:extLst>
              <a:ext uri="{FF2B5EF4-FFF2-40B4-BE49-F238E27FC236}">
                <a16:creationId xmlns:a16="http://schemas.microsoft.com/office/drawing/2014/main" id="{19255A01-92EB-515E-EA11-B5DD54A9D34C}"/>
              </a:ext>
            </a:extLst>
          </p:cNvPr>
          <p:cNvSpPr/>
          <p:nvPr/>
        </p:nvSpPr>
        <p:spPr bwMode="gray">
          <a:xfrm>
            <a:off x="571502" y="2269333"/>
            <a:ext cx="2680735" cy="1321592"/>
          </a:xfrm>
          <a:prstGeom prst="roundRect">
            <a:avLst/>
          </a:prstGeom>
          <a:solidFill>
            <a:schemeClr val="bg1">
              <a:lumMod val="95000"/>
            </a:schemeClr>
          </a:solidFill>
          <a:ln>
            <a:solidFill>
              <a:srgbClr val="267AC0"/>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3" name="Graphic 2">
            <a:extLst>
              <a:ext uri="{FF2B5EF4-FFF2-40B4-BE49-F238E27FC236}">
                <a16:creationId xmlns:a16="http://schemas.microsoft.com/office/drawing/2014/main" id="{B6692D9A-7319-AF43-98E9-86324DCA9A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3283" y="1933575"/>
            <a:ext cx="857172" cy="711076"/>
          </a:xfrm>
          <a:prstGeom prst="rect">
            <a:avLst/>
          </a:prstGeom>
        </p:spPr>
      </p:pic>
      <p:sp>
        <p:nvSpPr>
          <p:cNvPr id="4" name="Content Placeholder 3">
            <a:extLst>
              <a:ext uri="{FF2B5EF4-FFF2-40B4-BE49-F238E27FC236}">
                <a16:creationId xmlns:a16="http://schemas.microsoft.com/office/drawing/2014/main" id="{357FA353-CE8D-0E8A-17CA-5D4AFE3439FC}"/>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679360" y="2084909"/>
            <a:ext cx="465019" cy="338554"/>
          </a:xfrm>
          <a:prstGeom prst="rect">
            <a:avLst/>
          </a:prstGeom>
        </p:spPr>
        <p:txBody>
          <a:bodyPr vert="horz" wrap="square" lIns="0" tIns="0" rIns="0" bIns="0" rtlCol="0" anchor="t">
            <a:spAutoFit/>
          </a:bodyPr>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Calibri" panose="020F050202020403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Calibri" panose="020F0502020204030204" pitchFamily="34" charset="0"/>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Calibri" panose="020F0502020204030204" pitchFamily="34" charset="0"/>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Calibri" panose="020F0502020204030204" pitchFamily="34" charset="0"/>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9pPr>
          </a:lstStyle>
          <a:p>
            <a:pPr marL="0" marR="0" lvl="0" indent="0" algn="ctr" defTabSz="457200" rtl="0" eaLnBrk="1" fontAlgn="ctr" latinLnBrk="0" hangingPunct="1">
              <a:lnSpc>
                <a:spcPct val="100000"/>
              </a:lnSpc>
              <a:spcBef>
                <a:spcPts val="1800"/>
              </a:spcBef>
              <a:spcAft>
                <a:spcPts val="0"/>
              </a:spcAft>
              <a:buClrTx/>
              <a:buSzTx/>
              <a:buFont typeface="Arial"/>
              <a:buNone/>
              <a:tabLst/>
              <a:defRPr/>
            </a:pPr>
            <a:r>
              <a:rPr kumimoji="0" lang="en-US" sz="2200" b="1" i="0" u="none" strike="noStrike" kern="1200" cap="none" spc="0" normalizeH="0" baseline="0" noProof="0">
                <a:ln>
                  <a:noFill/>
                </a:ln>
                <a:solidFill>
                  <a:srgbClr val="FFFFFF"/>
                </a:solidFill>
                <a:effectLst/>
                <a:uLnTx/>
                <a:uFillTx/>
                <a:latin typeface="CVS Health Sans"/>
                <a:ea typeface="+mn-ea"/>
                <a:cs typeface="+mn-cs"/>
              </a:rPr>
              <a:t>01</a:t>
            </a:r>
          </a:p>
        </p:txBody>
      </p:sp>
      <p:sp>
        <p:nvSpPr>
          <p:cNvPr id="26" name="Rectangle: Rounded Corners 25">
            <a:extLst>
              <a:ext uri="{FF2B5EF4-FFF2-40B4-BE49-F238E27FC236}">
                <a16:creationId xmlns:a16="http://schemas.microsoft.com/office/drawing/2014/main" id="{91F07B2B-6F0A-D1B7-CD07-904616FD452B}"/>
              </a:ext>
            </a:extLst>
          </p:cNvPr>
          <p:cNvSpPr/>
          <p:nvPr/>
        </p:nvSpPr>
        <p:spPr bwMode="gray">
          <a:xfrm>
            <a:off x="3360924" y="2269333"/>
            <a:ext cx="2680735" cy="1321592"/>
          </a:xfrm>
          <a:prstGeom prst="roundRect">
            <a:avLst/>
          </a:prstGeom>
          <a:solidFill>
            <a:schemeClr val="bg1">
              <a:lumMod val="95000"/>
            </a:schemeClr>
          </a:solidFill>
          <a:ln>
            <a:solidFill>
              <a:srgbClr val="267AC0"/>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27" name="Graphic 26">
            <a:extLst>
              <a:ext uri="{FF2B5EF4-FFF2-40B4-BE49-F238E27FC236}">
                <a16:creationId xmlns:a16="http://schemas.microsoft.com/office/drawing/2014/main" id="{6080C1A4-EEA1-B566-8E40-DA9CD88090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72705" y="1933575"/>
            <a:ext cx="857172" cy="711076"/>
          </a:xfrm>
          <a:prstGeom prst="rect">
            <a:avLst/>
          </a:prstGeom>
        </p:spPr>
      </p:pic>
      <p:sp>
        <p:nvSpPr>
          <p:cNvPr id="28" name="Content Placeholder 3">
            <a:extLst>
              <a:ext uri="{FF2B5EF4-FFF2-40B4-BE49-F238E27FC236}">
                <a16:creationId xmlns:a16="http://schemas.microsoft.com/office/drawing/2014/main" id="{5A820DC4-6E67-39B6-BE29-6AFFA06085A6}"/>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468782" y="2084909"/>
            <a:ext cx="465019" cy="338554"/>
          </a:xfrm>
          <a:prstGeom prst="rect">
            <a:avLst/>
          </a:prstGeom>
        </p:spPr>
        <p:txBody>
          <a:bodyPr vert="horz" wrap="square" lIns="0" tIns="0" rIns="0" bIns="0" rtlCol="0" anchor="t">
            <a:spAutoFit/>
          </a:bodyPr>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Calibri" panose="020F050202020403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Calibri" panose="020F0502020204030204" pitchFamily="34" charset="0"/>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Calibri" panose="020F0502020204030204" pitchFamily="34" charset="0"/>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Calibri" panose="020F0502020204030204" pitchFamily="34" charset="0"/>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9pPr>
          </a:lstStyle>
          <a:p>
            <a:pPr marL="0" marR="0" lvl="0" indent="0" algn="ctr" defTabSz="457200" rtl="0" eaLnBrk="1" fontAlgn="ctr" latinLnBrk="0" hangingPunct="1">
              <a:lnSpc>
                <a:spcPct val="100000"/>
              </a:lnSpc>
              <a:spcBef>
                <a:spcPts val="1800"/>
              </a:spcBef>
              <a:spcAft>
                <a:spcPts val="0"/>
              </a:spcAft>
              <a:buClrTx/>
              <a:buSzTx/>
              <a:buFont typeface="Arial"/>
              <a:buNone/>
              <a:tabLst/>
              <a:defRPr/>
            </a:pPr>
            <a:r>
              <a:rPr kumimoji="0" lang="en-US" sz="2200" b="1" i="0" u="none" strike="noStrike" kern="1200" cap="none" spc="0" normalizeH="0" baseline="0" noProof="0">
                <a:ln>
                  <a:noFill/>
                </a:ln>
                <a:solidFill>
                  <a:srgbClr val="FFFFFF"/>
                </a:solidFill>
                <a:effectLst/>
                <a:uLnTx/>
                <a:uFillTx/>
                <a:latin typeface="CVS Health Sans"/>
                <a:ea typeface="+mn-ea"/>
                <a:cs typeface="+mn-cs"/>
              </a:rPr>
              <a:t>02</a:t>
            </a:r>
          </a:p>
        </p:txBody>
      </p:sp>
      <p:sp>
        <p:nvSpPr>
          <p:cNvPr id="29" name="Rectangle: Rounded Corners 28">
            <a:extLst>
              <a:ext uri="{FF2B5EF4-FFF2-40B4-BE49-F238E27FC236}">
                <a16:creationId xmlns:a16="http://schemas.microsoft.com/office/drawing/2014/main" id="{F2F749CE-41BB-C573-0609-92717A684B8B}"/>
              </a:ext>
            </a:extLst>
          </p:cNvPr>
          <p:cNvSpPr/>
          <p:nvPr/>
        </p:nvSpPr>
        <p:spPr bwMode="gray">
          <a:xfrm>
            <a:off x="6150346" y="2269333"/>
            <a:ext cx="2680735" cy="1321592"/>
          </a:xfrm>
          <a:prstGeom prst="roundRect">
            <a:avLst/>
          </a:prstGeom>
          <a:solidFill>
            <a:schemeClr val="bg1">
              <a:lumMod val="95000"/>
            </a:schemeClr>
          </a:solidFill>
          <a:ln>
            <a:solidFill>
              <a:srgbClr val="267AC0"/>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30" name="Graphic 29">
            <a:extLst>
              <a:ext uri="{FF2B5EF4-FFF2-40B4-BE49-F238E27FC236}">
                <a16:creationId xmlns:a16="http://schemas.microsoft.com/office/drawing/2014/main" id="{CEDFACF4-4DC6-BDFB-191C-71C0C1F3E9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62127" y="1933575"/>
            <a:ext cx="857172" cy="711076"/>
          </a:xfrm>
          <a:prstGeom prst="rect">
            <a:avLst/>
          </a:prstGeom>
        </p:spPr>
      </p:pic>
      <p:sp>
        <p:nvSpPr>
          <p:cNvPr id="31" name="Content Placeholder 3">
            <a:extLst>
              <a:ext uri="{FF2B5EF4-FFF2-40B4-BE49-F238E27FC236}">
                <a16:creationId xmlns:a16="http://schemas.microsoft.com/office/drawing/2014/main" id="{82A7252E-FCC0-5F1A-A360-24A21FD57AC3}"/>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8204" y="2084909"/>
            <a:ext cx="465019" cy="338554"/>
          </a:xfrm>
          <a:prstGeom prst="rect">
            <a:avLst/>
          </a:prstGeom>
        </p:spPr>
        <p:txBody>
          <a:bodyPr vert="horz" wrap="square" lIns="0" tIns="0" rIns="0" bIns="0" rtlCol="0" anchor="t">
            <a:spAutoFit/>
          </a:bodyPr>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Calibri" panose="020F050202020403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Calibri" panose="020F0502020204030204" pitchFamily="34" charset="0"/>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Calibri" panose="020F0502020204030204" pitchFamily="34" charset="0"/>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Calibri" panose="020F0502020204030204" pitchFamily="34" charset="0"/>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9pPr>
          </a:lstStyle>
          <a:p>
            <a:pPr marL="0" marR="0" lvl="0" indent="0" algn="ctr" defTabSz="457200" rtl="0" eaLnBrk="1" fontAlgn="ctr" latinLnBrk="0" hangingPunct="1">
              <a:lnSpc>
                <a:spcPct val="100000"/>
              </a:lnSpc>
              <a:spcBef>
                <a:spcPts val="1800"/>
              </a:spcBef>
              <a:spcAft>
                <a:spcPts val="0"/>
              </a:spcAft>
              <a:buClrTx/>
              <a:buSzTx/>
              <a:buFont typeface="Arial"/>
              <a:buNone/>
              <a:tabLst/>
              <a:defRPr/>
            </a:pPr>
            <a:r>
              <a:rPr kumimoji="0" lang="en-US" sz="2200" b="1" i="0" u="none" strike="noStrike" kern="1200" cap="none" spc="0" normalizeH="0" baseline="0" noProof="0">
                <a:ln>
                  <a:noFill/>
                </a:ln>
                <a:solidFill>
                  <a:srgbClr val="FFFFFF"/>
                </a:solidFill>
                <a:effectLst/>
                <a:uLnTx/>
                <a:uFillTx/>
                <a:latin typeface="CVS Health Sans"/>
                <a:ea typeface="+mn-ea"/>
                <a:cs typeface="+mn-cs"/>
              </a:rPr>
              <a:t>03</a:t>
            </a:r>
          </a:p>
        </p:txBody>
      </p:sp>
      <p:sp>
        <p:nvSpPr>
          <p:cNvPr id="32" name="Rectangle: Rounded Corners 31">
            <a:extLst>
              <a:ext uri="{FF2B5EF4-FFF2-40B4-BE49-F238E27FC236}">
                <a16:creationId xmlns:a16="http://schemas.microsoft.com/office/drawing/2014/main" id="{62FDDD28-9A6C-AC8B-DF00-CD4BC828D8E7}"/>
              </a:ext>
            </a:extLst>
          </p:cNvPr>
          <p:cNvSpPr/>
          <p:nvPr/>
        </p:nvSpPr>
        <p:spPr bwMode="gray">
          <a:xfrm>
            <a:off x="8939767" y="2269333"/>
            <a:ext cx="2680735" cy="1321592"/>
          </a:xfrm>
          <a:prstGeom prst="roundRect">
            <a:avLst/>
          </a:prstGeom>
          <a:solidFill>
            <a:schemeClr val="bg1">
              <a:lumMod val="95000"/>
            </a:schemeClr>
          </a:solidFill>
          <a:ln>
            <a:solidFill>
              <a:srgbClr val="267AC0"/>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33" name="Graphic 32">
            <a:extLst>
              <a:ext uri="{FF2B5EF4-FFF2-40B4-BE49-F238E27FC236}">
                <a16:creationId xmlns:a16="http://schemas.microsoft.com/office/drawing/2014/main" id="{71654214-F047-C986-DBAD-5AAF270A53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51548" y="1933575"/>
            <a:ext cx="857172" cy="711076"/>
          </a:xfrm>
          <a:prstGeom prst="rect">
            <a:avLst/>
          </a:prstGeom>
        </p:spPr>
      </p:pic>
      <p:sp>
        <p:nvSpPr>
          <p:cNvPr id="34" name="Content Placeholder 3">
            <a:extLst>
              <a:ext uri="{FF2B5EF4-FFF2-40B4-BE49-F238E27FC236}">
                <a16:creationId xmlns:a16="http://schemas.microsoft.com/office/drawing/2014/main" id="{2B8C4427-F9C7-D82A-03CD-375852E089B8}"/>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10047625" y="2084909"/>
            <a:ext cx="465019" cy="338554"/>
          </a:xfrm>
          <a:prstGeom prst="rect">
            <a:avLst/>
          </a:prstGeom>
        </p:spPr>
        <p:txBody>
          <a:bodyPr vert="horz" wrap="square" lIns="0" tIns="0" rIns="0" bIns="0" rtlCol="0" anchor="t">
            <a:spAutoFit/>
          </a:bodyPr>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Calibri" panose="020F050202020403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Calibri" panose="020F0502020204030204" pitchFamily="34" charset="0"/>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Calibri" panose="020F0502020204030204" pitchFamily="34" charset="0"/>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Calibri" panose="020F0502020204030204" pitchFamily="34" charset="0"/>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9pPr>
          </a:lstStyle>
          <a:p>
            <a:pPr marL="0" marR="0" lvl="0" indent="0" algn="ctr" defTabSz="457200" rtl="0" eaLnBrk="1" fontAlgn="ctr" latinLnBrk="0" hangingPunct="1">
              <a:lnSpc>
                <a:spcPct val="100000"/>
              </a:lnSpc>
              <a:spcBef>
                <a:spcPts val="1800"/>
              </a:spcBef>
              <a:spcAft>
                <a:spcPts val="0"/>
              </a:spcAft>
              <a:buClrTx/>
              <a:buSzTx/>
              <a:buFont typeface="Arial"/>
              <a:buNone/>
              <a:tabLst/>
              <a:defRPr/>
            </a:pPr>
            <a:r>
              <a:rPr kumimoji="0" lang="en-US" sz="2200" b="1" i="0" u="none" strike="noStrike" kern="1200" cap="none" spc="0" normalizeH="0" baseline="0" noProof="0">
                <a:ln>
                  <a:noFill/>
                </a:ln>
                <a:solidFill>
                  <a:srgbClr val="FFFFFF"/>
                </a:solidFill>
                <a:effectLst/>
                <a:uLnTx/>
                <a:uFillTx/>
                <a:latin typeface="CVS Health Sans"/>
                <a:ea typeface="+mn-ea"/>
                <a:cs typeface="+mn-cs"/>
              </a:rPr>
              <a:t>04</a:t>
            </a:r>
          </a:p>
        </p:txBody>
      </p:sp>
      <p:sp>
        <p:nvSpPr>
          <p:cNvPr id="35" name="Rectangle: Rounded Corners 34">
            <a:extLst>
              <a:ext uri="{FF2B5EF4-FFF2-40B4-BE49-F238E27FC236}">
                <a16:creationId xmlns:a16="http://schemas.microsoft.com/office/drawing/2014/main" id="{8D06C7D9-20DD-BE66-B09A-3909452A43E8}"/>
              </a:ext>
            </a:extLst>
          </p:cNvPr>
          <p:cNvSpPr/>
          <p:nvPr/>
        </p:nvSpPr>
        <p:spPr bwMode="gray">
          <a:xfrm>
            <a:off x="1966211" y="4262441"/>
            <a:ext cx="2680735" cy="1321592"/>
          </a:xfrm>
          <a:prstGeom prst="roundRect">
            <a:avLst/>
          </a:prstGeom>
          <a:solidFill>
            <a:schemeClr val="bg1">
              <a:lumMod val="95000"/>
            </a:schemeClr>
          </a:solidFill>
          <a:ln>
            <a:solidFill>
              <a:srgbClr val="267AC0"/>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36" name="Graphic 35">
            <a:extLst>
              <a:ext uri="{FF2B5EF4-FFF2-40B4-BE49-F238E27FC236}">
                <a16:creationId xmlns:a16="http://schemas.microsoft.com/office/drawing/2014/main" id="{EC297060-8DEC-9176-8D97-B210F8EE69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77992" y="3926683"/>
            <a:ext cx="857172" cy="711076"/>
          </a:xfrm>
          <a:prstGeom prst="rect">
            <a:avLst/>
          </a:prstGeom>
        </p:spPr>
      </p:pic>
      <p:sp>
        <p:nvSpPr>
          <p:cNvPr id="37" name="Content Placeholder 3">
            <a:extLst>
              <a:ext uri="{FF2B5EF4-FFF2-40B4-BE49-F238E27FC236}">
                <a16:creationId xmlns:a16="http://schemas.microsoft.com/office/drawing/2014/main" id="{EFE4ECAE-4B69-EDC9-A29A-1BAF5B04181B}"/>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3074069" y="4088903"/>
            <a:ext cx="465019" cy="338554"/>
          </a:xfrm>
          <a:prstGeom prst="rect">
            <a:avLst/>
          </a:prstGeom>
        </p:spPr>
        <p:txBody>
          <a:bodyPr vert="horz" wrap="square" lIns="0" tIns="0" rIns="0" bIns="0" rtlCol="0" anchor="t">
            <a:spAutoFit/>
          </a:bodyPr>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Calibri" panose="020F050202020403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Calibri" panose="020F0502020204030204" pitchFamily="34" charset="0"/>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Calibri" panose="020F0502020204030204" pitchFamily="34" charset="0"/>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Calibri" panose="020F0502020204030204" pitchFamily="34" charset="0"/>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9pPr>
          </a:lstStyle>
          <a:p>
            <a:pPr marL="0" marR="0" lvl="0" indent="0" algn="ctr" defTabSz="457200" rtl="0" eaLnBrk="1" fontAlgn="ctr" latinLnBrk="0" hangingPunct="1">
              <a:lnSpc>
                <a:spcPct val="100000"/>
              </a:lnSpc>
              <a:spcBef>
                <a:spcPts val="1800"/>
              </a:spcBef>
              <a:spcAft>
                <a:spcPts val="0"/>
              </a:spcAft>
              <a:buClrTx/>
              <a:buSzTx/>
              <a:buFont typeface="Arial"/>
              <a:buNone/>
              <a:tabLst/>
              <a:defRPr/>
            </a:pPr>
            <a:r>
              <a:rPr kumimoji="0" lang="en-US" sz="2200" b="1" i="0" u="none" strike="noStrike" kern="1200" cap="none" spc="0" normalizeH="0" baseline="0" noProof="0">
                <a:ln>
                  <a:noFill/>
                </a:ln>
                <a:solidFill>
                  <a:srgbClr val="FFFFFF"/>
                </a:solidFill>
                <a:effectLst/>
                <a:uLnTx/>
                <a:uFillTx/>
                <a:latin typeface="CVS Health Sans"/>
                <a:ea typeface="+mn-ea"/>
                <a:cs typeface="+mn-cs"/>
              </a:rPr>
              <a:t>05</a:t>
            </a:r>
          </a:p>
        </p:txBody>
      </p:sp>
      <p:sp>
        <p:nvSpPr>
          <p:cNvPr id="38" name="Rectangle: Rounded Corners 37">
            <a:extLst>
              <a:ext uri="{FF2B5EF4-FFF2-40B4-BE49-F238E27FC236}">
                <a16:creationId xmlns:a16="http://schemas.microsoft.com/office/drawing/2014/main" id="{75652C3B-2050-99D6-CB10-F2529CC8AD46}"/>
              </a:ext>
            </a:extLst>
          </p:cNvPr>
          <p:cNvSpPr/>
          <p:nvPr/>
        </p:nvSpPr>
        <p:spPr bwMode="gray">
          <a:xfrm>
            <a:off x="4755633" y="4262441"/>
            <a:ext cx="2680735" cy="1321592"/>
          </a:xfrm>
          <a:prstGeom prst="roundRect">
            <a:avLst/>
          </a:prstGeom>
          <a:solidFill>
            <a:schemeClr val="bg1">
              <a:lumMod val="95000"/>
            </a:schemeClr>
          </a:solidFill>
          <a:ln>
            <a:solidFill>
              <a:srgbClr val="267AC0"/>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39" name="Graphic 38">
            <a:extLst>
              <a:ext uri="{FF2B5EF4-FFF2-40B4-BE49-F238E27FC236}">
                <a16:creationId xmlns:a16="http://schemas.microsoft.com/office/drawing/2014/main" id="{795B926A-B0B7-6F50-14D0-1557C4A37A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67414" y="3926683"/>
            <a:ext cx="857172" cy="711076"/>
          </a:xfrm>
          <a:prstGeom prst="rect">
            <a:avLst/>
          </a:prstGeom>
        </p:spPr>
      </p:pic>
      <p:sp>
        <p:nvSpPr>
          <p:cNvPr id="40" name="Content Placeholder 3">
            <a:extLst>
              <a:ext uri="{FF2B5EF4-FFF2-40B4-BE49-F238E27FC236}">
                <a16:creationId xmlns:a16="http://schemas.microsoft.com/office/drawing/2014/main" id="{25676802-98BA-453B-98A7-9AC5A55D3271}"/>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63491" y="4088903"/>
            <a:ext cx="465019" cy="338554"/>
          </a:xfrm>
          <a:prstGeom prst="rect">
            <a:avLst/>
          </a:prstGeom>
        </p:spPr>
        <p:txBody>
          <a:bodyPr vert="horz" wrap="square" lIns="0" tIns="0" rIns="0" bIns="0" rtlCol="0" anchor="t">
            <a:spAutoFit/>
          </a:bodyPr>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Calibri" panose="020F050202020403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Calibri" panose="020F0502020204030204" pitchFamily="34" charset="0"/>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Calibri" panose="020F0502020204030204" pitchFamily="34" charset="0"/>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Calibri" panose="020F0502020204030204" pitchFamily="34" charset="0"/>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9pPr>
          </a:lstStyle>
          <a:p>
            <a:pPr marL="0" marR="0" lvl="0" indent="0" algn="ctr" defTabSz="457200" rtl="0" eaLnBrk="1" fontAlgn="ctr" latinLnBrk="0" hangingPunct="1">
              <a:lnSpc>
                <a:spcPct val="100000"/>
              </a:lnSpc>
              <a:spcBef>
                <a:spcPts val="1800"/>
              </a:spcBef>
              <a:spcAft>
                <a:spcPts val="0"/>
              </a:spcAft>
              <a:buClrTx/>
              <a:buSzTx/>
              <a:buFont typeface="Arial"/>
              <a:buNone/>
              <a:tabLst/>
              <a:defRPr/>
            </a:pPr>
            <a:r>
              <a:rPr kumimoji="0" lang="en-US" sz="2200" b="1" i="0" u="none" strike="noStrike" kern="1200" cap="none" spc="0" normalizeH="0" baseline="0" noProof="0">
                <a:ln>
                  <a:noFill/>
                </a:ln>
                <a:solidFill>
                  <a:srgbClr val="FFFFFF"/>
                </a:solidFill>
                <a:effectLst/>
                <a:uLnTx/>
                <a:uFillTx/>
                <a:latin typeface="CVS Health Sans"/>
                <a:ea typeface="+mn-ea"/>
                <a:cs typeface="+mn-cs"/>
              </a:rPr>
              <a:t>06</a:t>
            </a:r>
          </a:p>
        </p:txBody>
      </p:sp>
      <p:sp>
        <p:nvSpPr>
          <p:cNvPr id="41" name="Rectangle: Rounded Corners 40">
            <a:extLst>
              <a:ext uri="{FF2B5EF4-FFF2-40B4-BE49-F238E27FC236}">
                <a16:creationId xmlns:a16="http://schemas.microsoft.com/office/drawing/2014/main" id="{0B13E592-553A-9409-49D3-1A0600BFDCF6}"/>
              </a:ext>
            </a:extLst>
          </p:cNvPr>
          <p:cNvSpPr/>
          <p:nvPr/>
        </p:nvSpPr>
        <p:spPr bwMode="gray">
          <a:xfrm>
            <a:off x="7545055" y="4262441"/>
            <a:ext cx="2680735" cy="1321592"/>
          </a:xfrm>
          <a:prstGeom prst="roundRect">
            <a:avLst/>
          </a:prstGeom>
          <a:solidFill>
            <a:schemeClr val="bg1">
              <a:lumMod val="95000"/>
            </a:schemeClr>
          </a:solidFill>
          <a:ln>
            <a:solidFill>
              <a:srgbClr val="267AC0"/>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42" name="Graphic 41">
            <a:extLst>
              <a:ext uri="{FF2B5EF4-FFF2-40B4-BE49-F238E27FC236}">
                <a16:creationId xmlns:a16="http://schemas.microsoft.com/office/drawing/2014/main" id="{734D44F8-FDC6-11BE-AA88-529800C5E4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56836" y="3926683"/>
            <a:ext cx="857172" cy="711076"/>
          </a:xfrm>
          <a:prstGeom prst="rect">
            <a:avLst/>
          </a:prstGeom>
        </p:spPr>
      </p:pic>
      <p:sp>
        <p:nvSpPr>
          <p:cNvPr id="43" name="Content Placeholder 3">
            <a:extLst>
              <a:ext uri="{FF2B5EF4-FFF2-40B4-BE49-F238E27FC236}">
                <a16:creationId xmlns:a16="http://schemas.microsoft.com/office/drawing/2014/main" id="{CB18C8FD-8738-353E-4785-81FBBC7684AD}"/>
              </a:ext>
            </a:extLst>
          </p:cNvPr>
          <p:cNvSpPr txBox="1">
            <a:spLocks/>
          </p:cNvSpPr>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652913" y="4088903"/>
            <a:ext cx="465019" cy="338554"/>
          </a:xfrm>
          <a:prstGeom prst="rect">
            <a:avLst/>
          </a:prstGeom>
        </p:spPr>
        <p:txBody>
          <a:bodyPr vert="horz" wrap="square" lIns="0" tIns="0" rIns="0" bIns="0" rtlCol="0" anchor="t">
            <a:spAutoFit/>
          </a:bodyPr>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Calibri" panose="020F050202020403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Calibri" panose="020F0502020204030204" pitchFamily="34" charset="0"/>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Calibri" panose="020F0502020204030204" pitchFamily="34" charset="0"/>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Calibri" panose="020F0502020204030204" pitchFamily="34" charset="0"/>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9pPr>
          </a:lstStyle>
          <a:p>
            <a:pPr marL="0" marR="0" lvl="0" indent="0" algn="ctr" defTabSz="457200" rtl="0" eaLnBrk="1" fontAlgn="ctr" latinLnBrk="0" hangingPunct="1">
              <a:lnSpc>
                <a:spcPct val="100000"/>
              </a:lnSpc>
              <a:spcBef>
                <a:spcPts val="1800"/>
              </a:spcBef>
              <a:spcAft>
                <a:spcPts val="0"/>
              </a:spcAft>
              <a:buClrTx/>
              <a:buSzTx/>
              <a:buFont typeface="Arial"/>
              <a:buNone/>
              <a:tabLst/>
              <a:defRPr/>
            </a:pPr>
            <a:r>
              <a:rPr kumimoji="0" lang="en-US" sz="2200" b="1" i="0" u="none" strike="noStrike" kern="1200" cap="none" spc="0" normalizeH="0" baseline="0" noProof="0">
                <a:ln>
                  <a:noFill/>
                </a:ln>
                <a:solidFill>
                  <a:srgbClr val="FFFFFF"/>
                </a:solidFill>
                <a:effectLst/>
                <a:uLnTx/>
                <a:uFillTx/>
                <a:latin typeface="CVS Health Sans"/>
                <a:ea typeface="+mn-ea"/>
                <a:cs typeface="+mn-cs"/>
              </a:rPr>
              <a:t>07</a:t>
            </a:r>
          </a:p>
        </p:txBody>
      </p:sp>
      <p:sp>
        <p:nvSpPr>
          <p:cNvPr id="44" name="TextBox 43">
            <a:extLst>
              <a:ext uri="{FF2B5EF4-FFF2-40B4-BE49-F238E27FC236}">
                <a16:creationId xmlns:a16="http://schemas.microsoft.com/office/drawing/2014/main" id="{8F73EE82-9F90-8555-B715-BA354D76259A}"/>
              </a:ext>
            </a:extLst>
          </p:cNvPr>
          <p:cNvSpPr txBox="1"/>
          <p:nvPr/>
        </p:nvSpPr>
        <p:spPr>
          <a:xfrm>
            <a:off x="775846" y="2752568"/>
            <a:ext cx="1740343" cy="492443"/>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600" b="1" i="0" u="none" strike="noStrike" kern="1500" cap="none" spc="0" normalizeH="0" baseline="0" noProof="0">
                <a:ln>
                  <a:noFill/>
                </a:ln>
                <a:solidFill>
                  <a:srgbClr val="267AC0"/>
                </a:solidFill>
                <a:effectLst/>
                <a:uLnTx/>
                <a:uFillTx/>
                <a:latin typeface="CVS Health Sans"/>
                <a:ea typeface="+mn-ea"/>
                <a:cs typeface="+mn-cs"/>
              </a:rPr>
              <a:t>Zero Trust Overview</a:t>
            </a:r>
          </a:p>
        </p:txBody>
      </p:sp>
      <p:sp>
        <p:nvSpPr>
          <p:cNvPr id="45" name="TextBox 44">
            <a:extLst>
              <a:ext uri="{FF2B5EF4-FFF2-40B4-BE49-F238E27FC236}">
                <a16:creationId xmlns:a16="http://schemas.microsoft.com/office/drawing/2014/main" id="{4E467411-E3DC-FB9E-A0C9-DAF914D1CDF5}"/>
              </a:ext>
            </a:extLst>
          </p:cNvPr>
          <p:cNvSpPr txBox="1"/>
          <p:nvPr/>
        </p:nvSpPr>
        <p:spPr>
          <a:xfrm>
            <a:off x="3551703" y="2752568"/>
            <a:ext cx="1784130" cy="738664"/>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600" b="1" i="0" u="none" strike="noStrike" kern="1500" cap="none" spc="0" normalizeH="0" baseline="0" noProof="0">
                <a:ln>
                  <a:noFill/>
                </a:ln>
                <a:solidFill>
                  <a:srgbClr val="267AC0"/>
                </a:solidFill>
                <a:effectLst/>
                <a:uLnTx/>
                <a:uFillTx/>
                <a:latin typeface="CVS Health Sans"/>
                <a:ea typeface="+mn-ea"/>
                <a:cs typeface="+mn-cs"/>
              </a:rPr>
              <a:t>Zero Trust Framework (CISA)</a:t>
            </a:r>
          </a:p>
        </p:txBody>
      </p:sp>
      <p:sp>
        <p:nvSpPr>
          <p:cNvPr id="46" name="TextBox 45">
            <a:extLst>
              <a:ext uri="{FF2B5EF4-FFF2-40B4-BE49-F238E27FC236}">
                <a16:creationId xmlns:a16="http://schemas.microsoft.com/office/drawing/2014/main" id="{4083F810-EDC9-320A-86BC-28A15F5CA5F5}"/>
              </a:ext>
            </a:extLst>
          </p:cNvPr>
          <p:cNvSpPr txBox="1"/>
          <p:nvPr/>
        </p:nvSpPr>
        <p:spPr>
          <a:xfrm>
            <a:off x="6327561" y="2752568"/>
            <a:ext cx="1740343" cy="492443"/>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600" b="1" i="0" u="none" strike="noStrike" kern="1500" cap="none" spc="0" normalizeH="0" baseline="0" noProof="0">
                <a:ln>
                  <a:noFill/>
                </a:ln>
                <a:solidFill>
                  <a:srgbClr val="267AC0"/>
                </a:solidFill>
                <a:effectLst/>
                <a:uLnTx/>
                <a:uFillTx/>
                <a:latin typeface="CVS Health Sans"/>
                <a:ea typeface="+mn-ea"/>
                <a:cs typeface="+mn-cs"/>
              </a:rPr>
              <a:t>ZT Project Inventory</a:t>
            </a:r>
          </a:p>
        </p:txBody>
      </p:sp>
      <p:sp>
        <p:nvSpPr>
          <p:cNvPr id="47" name="TextBox 46">
            <a:extLst>
              <a:ext uri="{FF2B5EF4-FFF2-40B4-BE49-F238E27FC236}">
                <a16:creationId xmlns:a16="http://schemas.microsoft.com/office/drawing/2014/main" id="{C8B9FC2F-A061-5838-B18D-CBE6840C2C64}"/>
              </a:ext>
            </a:extLst>
          </p:cNvPr>
          <p:cNvSpPr txBox="1"/>
          <p:nvPr/>
        </p:nvSpPr>
        <p:spPr>
          <a:xfrm>
            <a:off x="9103418" y="2752568"/>
            <a:ext cx="1740343" cy="246221"/>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600" b="1" i="0" u="none" strike="noStrike" kern="1500" cap="none" spc="0" normalizeH="0" baseline="0" noProof="0">
                <a:ln>
                  <a:noFill/>
                </a:ln>
                <a:solidFill>
                  <a:srgbClr val="267AC0"/>
                </a:solidFill>
                <a:effectLst/>
                <a:uLnTx/>
                <a:uFillTx/>
                <a:latin typeface="CVS Health Sans"/>
                <a:ea typeface="+mn-ea"/>
                <a:cs typeface="+mn-cs"/>
              </a:rPr>
              <a:t>Key Results</a:t>
            </a:r>
          </a:p>
        </p:txBody>
      </p:sp>
      <p:sp>
        <p:nvSpPr>
          <p:cNvPr id="48" name="TextBox 47">
            <a:extLst>
              <a:ext uri="{FF2B5EF4-FFF2-40B4-BE49-F238E27FC236}">
                <a16:creationId xmlns:a16="http://schemas.microsoft.com/office/drawing/2014/main" id="{374C6FB0-A678-8E51-57C8-AC9712BB1855}"/>
              </a:ext>
            </a:extLst>
          </p:cNvPr>
          <p:cNvSpPr txBox="1"/>
          <p:nvPr/>
        </p:nvSpPr>
        <p:spPr>
          <a:xfrm>
            <a:off x="4933801" y="4890194"/>
            <a:ext cx="1740343" cy="246221"/>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600" b="1" i="0" u="none" strike="noStrike" kern="1500" cap="none" spc="0" normalizeH="0" baseline="0" noProof="0">
                <a:ln>
                  <a:noFill/>
                </a:ln>
                <a:solidFill>
                  <a:srgbClr val="267AC0"/>
                </a:solidFill>
                <a:effectLst/>
                <a:uLnTx/>
                <a:uFillTx/>
                <a:latin typeface="CVS Health Sans"/>
                <a:ea typeface="+mn-ea"/>
                <a:cs typeface="+mn-cs"/>
              </a:rPr>
              <a:t>What’s Next</a:t>
            </a:r>
          </a:p>
        </p:txBody>
      </p:sp>
      <p:sp>
        <p:nvSpPr>
          <p:cNvPr id="49" name="TextBox 48">
            <a:extLst>
              <a:ext uri="{FF2B5EF4-FFF2-40B4-BE49-F238E27FC236}">
                <a16:creationId xmlns:a16="http://schemas.microsoft.com/office/drawing/2014/main" id="{3D007BC8-10F9-47FB-3714-41DE52E9271E}"/>
              </a:ext>
            </a:extLst>
          </p:cNvPr>
          <p:cNvSpPr txBox="1"/>
          <p:nvPr/>
        </p:nvSpPr>
        <p:spPr>
          <a:xfrm>
            <a:off x="7709658" y="4890194"/>
            <a:ext cx="1740343" cy="246221"/>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600" b="1" i="0" u="none" strike="noStrike" kern="1500" cap="none" spc="0" normalizeH="0" baseline="0" noProof="0">
                <a:ln>
                  <a:noFill/>
                </a:ln>
                <a:solidFill>
                  <a:srgbClr val="267AC0"/>
                </a:solidFill>
                <a:effectLst/>
                <a:uLnTx/>
                <a:uFillTx/>
                <a:latin typeface="CVS Health Sans"/>
                <a:ea typeface="+mn-ea"/>
                <a:cs typeface="+mn-cs"/>
              </a:rPr>
              <a:t>Appendix</a:t>
            </a:r>
          </a:p>
        </p:txBody>
      </p:sp>
      <p:sp>
        <p:nvSpPr>
          <p:cNvPr id="50" name="TextBox 49">
            <a:extLst>
              <a:ext uri="{FF2B5EF4-FFF2-40B4-BE49-F238E27FC236}">
                <a16:creationId xmlns:a16="http://schemas.microsoft.com/office/drawing/2014/main" id="{5522F8D7-2D5D-02CC-A85E-E8E80FFC32FE}"/>
              </a:ext>
            </a:extLst>
          </p:cNvPr>
          <p:cNvSpPr txBox="1"/>
          <p:nvPr/>
        </p:nvSpPr>
        <p:spPr>
          <a:xfrm>
            <a:off x="2168830" y="4890194"/>
            <a:ext cx="1740343" cy="246221"/>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600" b="1" i="0" u="none" strike="noStrike" kern="1500" cap="none" spc="0" normalizeH="0" baseline="0" noProof="0">
                <a:ln>
                  <a:noFill/>
                </a:ln>
                <a:solidFill>
                  <a:srgbClr val="267AC0"/>
                </a:solidFill>
                <a:effectLst/>
                <a:uLnTx/>
                <a:uFillTx/>
                <a:latin typeface="CVS Health Sans"/>
                <a:ea typeface="+mn-ea"/>
                <a:cs typeface="+mn-cs"/>
              </a:rPr>
              <a:t>Dependencies</a:t>
            </a:r>
          </a:p>
        </p:txBody>
      </p:sp>
      <p:cxnSp>
        <p:nvCxnSpPr>
          <p:cNvPr id="51" name="Straight Connector 50">
            <a:extLst>
              <a:ext uri="{FF2B5EF4-FFF2-40B4-BE49-F238E27FC236}">
                <a16:creationId xmlns:a16="http://schemas.microsoft.com/office/drawing/2014/main" id="{F55EF08C-8F1E-8E98-4F6A-043A45C968C2}"/>
              </a:ext>
            </a:extLst>
          </p:cNvPr>
          <p:cNvCxnSpPr>
            <a:cxnSpLocks/>
          </p:cNvCxnSpPr>
          <p:nvPr/>
        </p:nvCxnSpPr>
        <p:spPr>
          <a:xfrm>
            <a:off x="2551471" y="2790525"/>
            <a:ext cx="0" cy="498874"/>
          </a:xfrm>
          <a:prstGeom prst="line">
            <a:avLst/>
          </a:prstGeom>
          <a:ln w="12700" cmpd="sng">
            <a:solidFill>
              <a:srgbClr val="267A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A20D28D-1541-7CDC-A3D8-627A54B6436B}"/>
              </a:ext>
            </a:extLst>
          </p:cNvPr>
          <p:cNvCxnSpPr>
            <a:cxnSpLocks/>
          </p:cNvCxnSpPr>
          <p:nvPr/>
        </p:nvCxnSpPr>
        <p:spPr>
          <a:xfrm>
            <a:off x="8128744" y="2790525"/>
            <a:ext cx="0" cy="498874"/>
          </a:xfrm>
          <a:prstGeom prst="line">
            <a:avLst/>
          </a:prstGeom>
          <a:ln w="12700" cmpd="sng">
            <a:solidFill>
              <a:srgbClr val="267AC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822044A-07F2-5221-19C2-C47D2B542011}"/>
              </a:ext>
            </a:extLst>
          </p:cNvPr>
          <p:cNvCxnSpPr>
            <a:cxnSpLocks/>
          </p:cNvCxnSpPr>
          <p:nvPr/>
        </p:nvCxnSpPr>
        <p:spPr>
          <a:xfrm>
            <a:off x="5335833" y="2790525"/>
            <a:ext cx="0" cy="498874"/>
          </a:xfrm>
          <a:prstGeom prst="line">
            <a:avLst/>
          </a:prstGeom>
          <a:ln w="12700" cmpd="sng">
            <a:solidFill>
              <a:srgbClr val="267AC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593A3F-10DC-401E-1CB3-BF6E661062D1}"/>
              </a:ext>
            </a:extLst>
          </p:cNvPr>
          <p:cNvCxnSpPr>
            <a:cxnSpLocks/>
          </p:cNvCxnSpPr>
          <p:nvPr/>
        </p:nvCxnSpPr>
        <p:spPr>
          <a:xfrm>
            <a:off x="10924868" y="2790525"/>
            <a:ext cx="0" cy="498874"/>
          </a:xfrm>
          <a:prstGeom prst="line">
            <a:avLst/>
          </a:prstGeom>
          <a:ln w="12700" cmpd="sng">
            <a:solidFill>
              <a:srgbClr val="267AC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362C99-3657-51FD-2C86-FB359D6F379C}"/>
              </a:ext>
            </a:extLst>
          </p:cNvPr>
          <p:cNvCxnSpPr>
            <a:cxnSpLocks/>
          </p:cNvCxnSpPr>
          <p:nvPr/>
        </p:nvCxnSpPr>
        <p:spPr>
          <a:xfrm>
            <a:off x="9527958" y="4790067"/>
            <a:ext cx="0" cy="498874"/>
          </a:xfrm>
          <a:prstGeom prst="line">
            <a:avLst/>
          </a:prstGeom>
          <a:ln w="12700" cmpd="sng">
            <a:solidFill>
              <a:srgbClr val="267AC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86E28EA-0FAA-F6DE-D7FA-9B0C89556E3A}"/>
              </a:ext>
            </a:extLst>
          </p:cNvPr>
          <p:cNvCxnSpPr>
            <a:cxnSpLocks/>
          </p:cNvCxnSpPr>
          <p:nvPr/>
        </p:nvCxnSpPr>
        <p:spPr>
          <a:xfrm>
            <a:off x="6736861" y="4790067"/>
            <a:ext cx="0" cy="498874"/>
          </a:xfrm>
          <a:prstGeom prst="line">
            <a:avLst/>
          </a:prstGeom>
          <a:ln w="12700" cmpd="sng">
            <a:solidFill>
              <a:srgbClr val="267AC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339AEAF-BE15-7B8E-704E-1D762A53584B}"/>
              </a:ext>
            </a:extLst>
          </p:cNvPr>
          <p:cNvCxnSpPr>
            <a:cxnSpLocks/>
          </p:cNvCxnSpPr>
          <p:nvPr/>
        </p:nvCxnSpPr>
        <p:spPr>
          <a:xfrm>
            <a:off x="3943587" y="4790067"/>
            <a:ext cx="0" cy="498874"/>
          </a:xfrm>
          <a:prstGeom prst="line">
            <a:avLst/>
          </a:prstGeom>
          <a:ln w="12700" cmpd="sng">
            <a:solidFill>
              <a:srgbClr val="267AC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EF022564-A1E0-E175-A644-FCEB2393BEAD}"/>
              </a:ext>
            </a:extLst>
          </p:cNvPr>
          <p:cNvSpPr txBox="1"/>
          <p:nvPr/>
        </p:nvSpPr>
        <p:spPr>
          <a:xfrm>
            <a:off x="2724157" y="2916852"/>
            <a:ext cx="458595" cy="184666"/>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200" b="0" i="0" u="none" strike="noStrike" kern="1500" cap="none" spc="0" normalizeH="0" baseline="0" noProof="0">
                <a:ln>
                  <a:noFill/>
                </a:ln>
                <a:solidFill>
                  <a:srgbClr val="3F3F3F"/>
                </a:solidFill>
                <a:effectLst/>
                <a:uLnTx/>
                <a:uFillTx/>
                <a:latin typeface="CVS Health Sans"/>
                <a:ea typeface="+mn-ea"/>
                <a:cs typeface="+mn-cs"/>
              </a:rPr>
              <a:t>5 min </a:t>
            </a:r>
          </a:p>
        </p:txBody>
      </p:sp>
      <p:sp>
        <p:nvSpPr>
          <p:cNvPr id="59" name="TextBox 58">
            <a:extLst>
              <a:ext uri="{FF2B5EF4-FFF2-40B4-BE49-F238E27FC236}">
                <a16:creationId xmlns:a16="http://schemas.microsoft.com/office/drawing/2014/main" id="{C59BD261-7C01-AC49-BDB6-735225839783}"/>
              </a:ext>
            </a:extLst>
          </p:cNvPr>
          <p:cNvSpPr txBox="1"/>
          <p:nvPr/>
        </p:nvSpPr>
        <p:spPr>
          <a:xfrm>
            <a:off x="5445892" y="2916852"/>
            <a:ext cx="505761" cy="184666"/>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200" b="0" i="0" u="none" strike="noStrike" kern="1500" cap="none" spc="0" normalizeH="0" baseline="0" noProof="0">
                <a:ln>
                  <a:noFill/>
                </a:ln>
                <a:solidFill>
                  <a:srgbClr val="3F3F3F"/>
                </a:solidFill>
                <a:effectLst/>
                <a:uLnTx/>
                <a:uFillTx/>
                <a:latin typeface="CVS Health Sans"/>
                <a:ea typeface="+mn-ea"/>
                <a:cs typeface="+mn-cs"/>
              </a:rPr>
              <a:t>15 min</a:t>
            </a:r>
          </a:p>
        </p:txBody>
      </p:sp>
      <p:sp>
        <p:nvSpPr>
          <p:cNvPr id="60" name="TextBox 59">
            <a:extLst>
              <a:ext uri="{FF2B5EF4-FFF2-40B4-BE49-F238E27FC236}">
                <a16:creationId xmlns:a16="http://schemas.microsoft.com/office/drawing/2014/main" id="{16BBF926-4C70-B1B2-E459-A50DE9B2D0E2}"/>
              </a:ext>
            </a:extLst>
          </p:cNvPr>
          <p:cNvSpPr txBox="1"/>
          <p:nvPr/>
        </p:nvSpPr>
        <p:spPr>
          <a:xfrm>
            <a:off x="8185390" y="2916852"/>
            <a:ext cx="556731" cy="184666"/>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200" b="0" i="0" u="none" strike="noStrike" kern="1500" cap="none" spc="0" normalizeH="0" baseline="0" noProof="0">
                <a:ln>
                  <a:noFill/>
                </a:ln>
                <a:solidFill>
                  <a:srgbClr val="3F3F3F"/>
                </a:solidFill>
                <a:effectLst/>
                <a:uLnTx/>
                <a:uFillTx/>
                <a:latin typeface="CVS Health Sans"/>
                <a:ea typeface="+mn-ea"/>
                <a:cs typeface="+mn-cs"/>
              </a:rPr>
              <a:t>10 min</a:t>
            </a:r>
          </a:p>
        </p:txBody>
      </p:sp>
      <p:sp>
        <p:nvSpPr>
          <p:cNvPr id="61" name="TextBox 60">
            <a:extLst>
              <a:ext uri="{FF2B5EF4-FFF2-40B4-BE49-F238E27FC236}">
                <a16:creationId xmlns:a16="http://schemas.microsoft.com/office/drawing/2014/main" id="{DFAAB806-DFCF-70FF-C068-02408E0DFF0F}"/>
              </a:ext>
            </a:extLst>
          </p:cNvPr>
          <p:cNvSpPr txBox="1"/>
          <p:nvPr/>
        </p:nvSpPr>
        <p:spPr>
          <a:xfrm>
            <a:off x="11033731" y="2916852"/>
            <a:ext cx="544957" cy="184666"/>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200" b="0" i="0" u="none" strike="noStrike" kern="1500" cap="none" spc="0" normalizeH="0" baseline="0" noProof="0">
                <a:ln>
                  <a:noFill/>
                </a:ln>
                <a:solidFill>
                  <a:srgbClr val="3F3F3F"/>
                </a:solidFill>
                <a:effectLst/>
                <a:uLnTx/>
                <a:uFillTx/>
                <a:latin typeface="CVS Health Sans"/>
                <a:ea typeface="+mn-ea"/>
                <a:cs typeface="+mn-cs"/>
              </a:rPr>
              <a:t>5 min</a:t>
            </a:r>
          </a:p>
        </p:txBody>
      </p:sp>
      <p:sp>
        <p:nvSpPr>
          <p:cNvPr id="62" name="TextBox 61">
            <a:extLst>
              <a:ext uri="{FF2B5EF4-FFF2-40B4-BE49-F238E27FC236}">
                <a16:creationId xmlns:a16="http://schemas.microsoft.com/office/drawing/2014/main" id="{43C3D3D7-7408-0AD7-1251-307C98C1BCA1}"/>
              </a:ext>
            </a:extLst>
          </p:cNvPr>
          <p:cNvSpPr txBox="1"/>
          <p:nvPr/>
        </p:nvSpPr>
        <p:spPr>
          <a:xfrm>
            <a:off x="4032977" y="4934583"/>
            <a:ext cx="490064" cy="184666"/>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kumimoji="0" lang="en-US" sz="1200" b="0" i="0" u="none" strike="noStrike" kern="1500" cap="none" spc="0" normalizeH="0" baseline="0" noProof="0">
                <a:ln>
                  <a:noFill/>
                </a:ln>
                <a:solidFill>
                  <a:srgbClr val="3F3F3F"/>
                </a:solidFill>
                <a:effectLst/>
                <a:uLnTx/>
                <a:uFillTx/>
                <a:latin typeface="CVS Health Sans"/>
                <a:ea typeface="+mn-ea"/>
                <a:cs typeface="+mn-cs"/>
              </a:rPr>
              <a:t>5 min</a:t>
            </a:r>
          </a:p>
        </p:txBody>
      </p:sp>
      <p:sp>
        <p:nvSpPr>
          <p:cNvPr id="63" name="TextBox 62">
            <a:extLst>
              <a:ext uri="{FF2B5EF4-FFF2-40B4-BE49-F238E27FC236}">
                <a16:creationId xmlns:a16="http://schemas.microsoft.com/office/drawing/2014/main" id="{B44A5B6A-7B66-F7DC-3E8E-6E86AC2E4AF3}"/>
              </a:ext>
            </a:extLst>
          </p:cNvPr>
          <p:cNvSpPr txBox="1"/>
          <p:nvPr/>
        </p:nvSpPr>
        <p:spPr>
          <a:xfrm>
            <a:off x="6815933" y="4934583"/>
            <a:ext cx="490064" cy="184666"/>
          </a:xfrm>
          <a:prstGeom prst="rect">
            <a:avLst/>
          </a:prstGeom>
          <a:noFill/>
        </p:spPr>
        <p:txBody>
          <a:bodyPr wrap="square" lIns="0" tIns="0" rIns="0" bIns="0">
            <a:spAutoFit/>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sz="1200" kern="1500">
                <a:solidFill>
                  <a:srgbClr val="3F3F3F"/>
                </a:solidFill>
                <a:latin typeface="CVS Health Sans"/>
              </a:rPr>
              <a:t>5 min</a:t>
            </a:r>
            <a:endParaRPr kumimoji="0" lang="en-US" sz="1200" b="0" i="0" u="none" strike="noStrike" kern="1500" cap="none" spc="0" normalizeH="0" baseline="0" noProof="0">
              <a:ln>
                <a:noFill/>
              </a:ln>
              <a:solidFill>
                <a:srgbClr val="3F3F3F"/>
              </a:solidFill>
              <a:effectLst/>
              <a:uLnTx/>
              <a:uFillTx/>
              <a:latin typeface="CVS Health Sans"/>
              <a:ea typeface="+mn-ea"/>
              <a:cs typeface="+mn-cs"/>
            </a:endParaRPr>
          </a:p>
        </p:txBody>
      </p:sp>
      <p:sp>
        <p:nvSpPr>
          <p:cNvPr id="65" name="Rectangle 64">
            <a:extLst>
              <a:ext uri="{FF2B5EF4-FFF2-40B4-BE49-F238E27FC236}">
                <a16:creationId xmlns:a16="http://schemas.microsoft.com/office/drawing/2014/main" id="{296047D2-BA1A-F6BE-1896-2A22DD673F39}"/>
              </a:ext>
            </a:extLst>
          </p:cNvPr>
          <p:cNvSpPr/>
          <p:nvPr/>
        </p:nvSpPr>
        <p:spPr bwMode="gray">
          <a:xfrm>
            <a:off x="10512644" y="0"/>
            <a:ext cx="1679356" cy="838190"/>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500" b="1">
                <a:solidFill>
                  <a:schemeClr val="bg1"/>
                </a:solidFill>
              </a:rPr>
              <a:t>60 minutes</a:t>
            </a:r>
          </a:p>
        </p:txBody>
      </p:sp>
    </p:spTree>
    <p:extLst>
      <p:ext uri="{BB962C8B-B14F-4D97-AF65-F5344CB8AC3E}">
        <p14:creationId xmlns:p14="http://schemas.microsoft.com/office/powerpoint/2010/main" val="3503700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2F42A-255B-AF84-5D76-6E829053A4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492131-D3EE-E958-7405-E3D606E0EE4D}"/>
              </a:ext>
            </a:extLst>
          </p:cNvPr>
          <p:cNvSpPr>
            <a:spLocks noGrp="1"/>
          </p:cNvSpPr>
          <p:nvPr>
            <p:ph type="title"/>
          </p:nvPr>
        </p:nvSpPr>
        <p:spPr/>
        <p:txBody>
          <a:bodyPr/>
          <a:lstStyle/>
          <a:p>
            <a:r>
              <a:rPr lang="en-US">
                <a:solidFill>
                  <a:srgbClr val="0B315E"/>
                </a:solidFill>
                <a:latin typeface="Calibri" panose="020F0502020204030204" pitchFamily="34" charset="0"/>
                <a:ea typeface="Calibri" panose="020F0502020204030204" pitchFamily="34" charset="0"/>
                <a:cs typeface="Calibri" panose="020F0502020204030204" pitchFamily="34" charset="0"/>
              </a:rPr>
              <a:t>Dependencies</a:t>
            </a:r>
          </a:p>
        </p:txBody>
      </p:sp>
    </p:spTree>
    <p:extLst>
      <p:ext uri="{BB962C8B-B14F-4D97-AF65-F5344CB8AC3E}">
        <p14:creationId xmlns:p14="http://schemas.microsoft.com/office/powerpoint/2010/main" val="4158480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9943B-2843-FE61-4EC9-EC4037BD1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214C3-4FCF-0701-82D7-5A85F9844EE9}"/>
              </a:ext>
            </a:extLst>
          </p:cNvPr>
          <p:cNvSpPr>
            <a:spLocks noGrp="1"/>
          </p:cNvSpPr>
          <p:nvPr>
            <p:ph type="title"/>
          </p:nvPr>
        </p:nvSpPr>
        <p:spPr>
          <a:xfrm>
            <a:off x="775952" y="838190"/>
            <a:ext cx="4753600" cy="444348"/>
          </a:xfrm>
        </p:spPr>
        <p:txBody>
          <a:bodyPr/>
          <a:lstStyle/>
          <a:p>
            <a:r>
              <a:rPr lang="en-US"/>
              <a:t>Dependencies</a:t>
            </a:r>
          </a:p>
        </p:txBody>
      </p:sp>
      <p:graphicFrame>
        <p:nvGraphicFramePr>
          <p:cNvPr id="4" name="Table 3">
            <a:extLst>
              <a:ext uri="{FF2B5EF4-FFF2-40B4-BE49-F238E27FC236}">
                <a16:creationId xmlns:a16="http://schemas.microsoft.com/office/drawing/2014/main" id="{111EF336-0CF2-65AC-7E42-1BCDA407041C}"/>
              </a:ext>
            </a:extLst>
          </p:cNvPr>
          <p:cNvGraphicFramePr>
            <a:graphicFrameLocks noGrp="1"/>
          </p:cNvGraphicFramePr>
          <p:nvPr>
            <p:extLst>
              <p:ext uri="{D42A27DB-BD31-4B8C-83A1-F6EECF244321}">
                <p14:modId xmlns:p14="http://schemas.microsoft.com/office/powerpoint/2010/main" val="529116753"/>
              </p:ext>
            </p:extLst>
          </p:nvPr>
        </p:nvGraphicFramePr>
        <p:xfrm>
          <a:off x="550416" y="1455692"/>
          <a:ext cx="10839633" cy="4104764"/>
        </p:xfrm>
        <a:graphic>
          <a:graphicData uri="http://schemas.openxmlformats.org/drawingml/2006/table">
            <a:tbl>
              <a:tblPr/>
              <a:tblGrid>
                <a:gridCol w="1834422">
                  <a:extLst>
                    <a:ext uri="{9D8B030D-6E8A-4147-A177-3AD203B41FA5}">
                      <a16:colId xmlns:a16="http://schemas.microsoft.com/office/drawing/2014/main" val="493621910"/>
                    </a:ext>
                  </a:extLst>
                </a:gridCol>
                <a:gridCol w="1246129">
                  <a:extLst>
                    <a:ext uri="{9D8B030D-6E8A-4147-A177-3AD203B41FA5}">
                      <a16:colId xmlns:a16="http://schemas.microsoft.com/office/drawing/2014/main" val="3456115922"/>
                    </a:ext>
                  </a:extLst>
                </a:gridCol>
                <a:gridCol w="2088917">
                  <a:extLst>
                    <a:ext uri="{9D8B030D-6E8A-4147-A177-3AD203B41FA5}">
                      <a16:colId xmlns:a16="http://schemas.microsoft.com/office/drawing/2014/main" val="3070212110"/>
                    </a:ext>
                  </a:extLst>
                </a:gridCol>
                <a:gridCol w="2001321">
                  <a:extLst>
                    <a:ext uri="{9D8B030D-6E8A-4147-A177-3AD203B41FA5}">
                      <a16:colId xmlns:a16="http://schemas.microsoft.com/office/drawing/2014/main" val="3470767559"/>
                    </a:ext>
                  </a:extLst>
                </a:gridCol>
                <a:gridCol w="1834422">
                  <a:extLst>
                    <a:ext uri="{9D8B030D-6E8A-4147-A177-3AD203B41FA5}">
                      <a16:colId xmlns:a16="http://schemas.microsoft.com/office/drawing/2014/main" val="2801512366"/>
                    </a:ext>
                  </a:extLst>
                </a:gridCol>
                <a:gridCol w="1834422">
                  <a:extLst>
                    <a:ext uri="{9D8B030D-6E8A-4147-A177-3AD203B41FA5}">
                      <a16:colId xmlns:a16="http://schemas.microsoft.com/office/drawing/2014/main" val="3631931610"/>
                    </a:ext>
                  </a:extLst>
                </a:gridCol>
              </a:tblGrid>
              <a:tr h="560644">
                <a:tc>
                  <a:txBody>
                    <a:bodyPr/>
                    <a:lstStyle/>
                    <a:p>
                      <a:r>
                        <a:rPr lang="en-US" sz="1100" b="1">
                          <a:solidFill>
                            <a:schemeClr val="bg1"/>
                          </a:solidFill>
                          <a:effectLst/>
                        </a:rPr>
                        <a:t>Project</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Is there a dependency?</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Dependent On </a:t>
                      </a:r>
                    </a:p>
                    <a:p>
                      <a:r>
                        <a:rPr lang="en-US" sz="1100" b="1">
                          <a:solidFill>
                            <a:schemeClr val="bg1"/>
                          </a:solidFill>
                          <a:effectLst/>
                        </a:rPr>
                        <a:t>(Program / Project)</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Dependency Description</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What Is Needed</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Impact if Not Met</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extLst>
                  <a:ext uri="{0D108BD9-81ED-4DB2-BD59-A6C34878D82A}">
                    <a16:rowId xmlns:a16="http://schemas.microsoft.com/office/drawing/2014/main" val="3711970281"/>
                  </a:ext>
                </a:extLst>
              </a:tr>
              <a:tr h="0">
                <a:tc>
                  <a:txBody>
                    <a:bodyPr/>
                    <a:lstStyle/>
                    <a:p>
                      <a:r>
                        <a:rPr lang="en-US" sz="900" i="1">
                          <a:effectLst/>
                        </a:rPr>
                        <a:t>Name of the Zero Trust project or initiative that has the dependency.</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Y/N</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The program, team, or project this initiative relies on to move forward.</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One‑sentence summary of the dependency (what the relationship is and why it exists).</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Description of what is required (e.g., input, approval, data, decision, support).</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Brief description of what happens if the dependency is not fulfilled (e.g., delay, blocker, reduced scope).</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750758769"/>
                  </a:ext>
                </a:extLst>
              </a:tr>
              <a:tr h="240276">
                <a:tc>
                  <a:txBody>
                    <a:bodyPr/>
                    <a:lstStyle/>
                    <a:p>
                      <a:r>
                        <a:rPr lang="en-US" sz="1200" b="1" i="1">
                          <a:effectLst/>
                        </a:rPr>
                        <a:t>Firewall Refresh</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1769659762"/>
                  </a:ext>
                </a:extLst>
              </a:tr>
              <a:tr h="400460">
                <a:tc>
                  <a:txBody>
                    <a:bodyPr/>
                    <a:lstStyle/>
                    <a:p>
                      <a:r>
                        <a:rPr lang="en-US" sz="1200" b="1" i="1">
                          <a:effectLst/>
                        </a:rPr>
                        <a:t>3</a:t>
                      </a:r>
                      <a:r>
                        <a:rPr lang="en-US" sz="1200" b="1" i="1" baseline="30000">
                          <a:effectLst/>
                        </a:rPr>
                        <a:t>rd</a:t>
                      </a:r>
                      <a:r>
                        <a:rPr lang="en-US" sz="1200" b="1" i="1">
                          <a:effectLst/>
                        </a:rPr>
                        <a:t> Party Landing Zone</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3794973989"/>
                  </a:ext>
                </a:extLst>
              </a:tr>
              <a:tr h="400460">
                <a:tc>
                  <a:txBody>
                    <a:bodyPr/>
                    <a:lstStyle/>
                    <a:p>
                      <a:r>
                        <a:rPr lang="en-US" sz="1200" b="1" i="1">
                          <a:effectLst/>
                        </a:rPr>
                        <a:t>Forescout NAC Platform</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1041672288"/>
                  </a:ext>
                </a:extLst>
              </a:tr>
              <a:tr h="400460">
                <a:tc>
                  <a:txBody>
                    <a:bodyPr/>
                    <a:lstStyle/>
                    <a:p>
                      <a:r>
                        <a:rPr lang="en-US" sz="1200" b="1" i="1">
                          <a:effectLst/>
                        </a:rPr>
                        <a:t>Network Micro-Segmentation</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1305890451"/>
                  </a:ext>
                </a:extLst>
              </a:tr>
              <a:tr h="560644">
                <a:tc>
                  <a:txBody>
                    <a:bodyPr/>
                    <a:lstStyle/>
                    <a:p>
                      <a:r>
                        <a:rPr lang="en-US" sz="1200" b="1" i="1">
                          <a:effectLst/>
                        </a:rPr>
                        <a:t>Data Center Egress Security Modernization</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33701447"/>
                  </a:ext>
                </a:extLst>
              </a:tr>
              <a:tr h="400460">
                <a:tc>
                  <a:txBody>
                    <a:bodyPr/>
                    <a:lstStyle/>
                    <a:p>
                      <a:r>
                        <a:rPr lang="en-US" sz="1200" b="1" i="1">
                          <a:effectLst/>
                        </a:rPr>
                        <a:t>CSP Egress Expansion</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2117448564"/>
                  </a:ext>
                </a:extLst>
              </a:tr>
              <a:tr h="240276">
                <a:tc>
                  <a:txBody>
                    <a:bodyPr/>
                    <a:lstStyle/>
                    <a:p>
                      <a:r>
                        <a:rPr lang="en-US" sz="1200" b="1" i="1">
                          <a:effectLst/>
                        </a:rPr>
                        <a:t>ZPA</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586852549"/>
                  </a:ext>
                </a:extLst>
              </a:tr>
            </a:tbl>
          </a:graphicData>
        </a:graphic>
      </p:graphicFrame>
      <p:sp>
        <p:nvSpPr>
          <p:cNvPr id="7" name="TextBox 6">
            <a:extLst>
              <a:ext uri="{FF2B5EF4-FFF2-40B4-BE49-F238E27FC236}">
                <a16:creationId xmlns:a16="http://schemas.microsoft.com/office/drawing/2014/main" id="{1A8A4F35-A431-6006-F4FD-501ED260F27D}"/>
              </a:ext>
            </a:extLst>
          </p:cNvPr>
          <p:cNvSpPr txBox="1"/>
          <p:nvPr/>
        </p:nvSpPr>
        <p:spPr>
          <a:xfrm>
            <a:off x="2913615" y="6232974"/>
            <a:ext cx="6238240" cy="498213"/>
          </a:xfrm>
          <a:prstGeom prst="rect">
            <a:avLst/>
          </a:prstGeom>
          <a:noFill/>
        </p:spPr>
        <p:txBody>
          <a:bodyPr wrap="square">
            <a:spAutoFit/>
          </a:bodyPr>
          <a:lstStyle/>
          <a:p>
            <a:pPr algn="ctr" fontAlgn="t">
              <a:lnSpc>
                <a:spcPts val="1500"/>
              </a:lnSpc>
              <a:buNone/>
            </a:pPr>
            <a:r>
              <a:rPr lang="en-US" b="1" i="0">
                <a:effectLst/>
                <a:latin typeface="+mj-lt"/>
              </a:rPr>
              <a:t>Clear dependency visibility reduces risk and enables effective Zero Trust execution.</a:t>
            </a:r>
            <a:endParaRPr lang="en-US" b="0" i="0">
              <a:effectLst/>
              <a:latin typeface="+mj-lt"/>
            </a:endParaRPr>
          </a:p>
        </p:txBody>
      </p:sp>
      <p:sp>
        <p:nvSpPr>
          <p:cNvPr id="11" name="Rectangle 10">
            <a:extLst>
              <a:ext uri="{FF2B5EF4-FFF2-40B4-BE49-F238E27FC236}">
                <a16:creationId xmlns:a16="http://schemas.microsoft.com/office/drawing/2014/main" id="{50547E2F-B8D2-A838-7ACB-07880C48B6C2}"/>
              </a:ext>
            </a:extLst>
          </p:cNvPr>
          <p:cNvSpPr/>
          <p:nvPr/>
        </p:nvSpPr>
        <p:spPr bwMode="gray">
          <a:xfrm>
            <a:off x="7617041" y="0"/>
            <a:ext cx="4574959" cy="838190"/>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500" b="1">
                <a:solidFill>
                  <a:schemeClr val="bg1"/>
                </a:solidFill>
              </a:rPr>
              <a:t>Dependencies view to be enhanced</a:t>
            </a:r>
          </a:p>
        </p:txBody>
      </p:sp>
    </p:spTree>
    <p:extLst>
      <p:ext uri="{BB962C8B-B14F-4D97-AF65-F5344CB8AC3E}">
        <p14:creationId xmlns:p14="http://schemas.microsoft.com/office/powerpoint/2010/main" val="2834677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95502-9164-7CB7-8C0B-A744C6A0E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F21782-E21C-F27F-9313-C8F933C6D149}"/>
              </a:ext>
            </a:extLst>
          </p:cNvPr>
          <p:cNvSpPr>
            <a:spLocks noGrp="1"/>
          </p:cNvSpPr>
          <p:nvPr>
            <p:ph type="title"/>
          </p:nvPr>
        </p:nvSpPr>
        <p:spPr/>
        <p:txBody>
          <a:bodyPr/>
          <a:lstStyle/>
          <a:p>
            <a:r>
              <a:rPr lang="en-US">
                <a:solidFill>
                  <a:srgbClr val="0B315E"/>
                </a:solidFill>
                <a:latin typeface="Calibri" panose="020F0502020204030204" pitchFamily="34" charset="0"/>
                <a:ea typeface="Calibri" panose="020F0502020204030204" pitchFamily="34" charset="0"/>
                <a:cs typeface="Calibri" panose="020F0502020204030204" pitchFamily="34" charset="0"/>
              </a:rPr>
              <a:t>What’s Next</a:t>
            </a:r>
          </a:p>
        </p:txBody>
      </p:sp>
    </p:spTree>
    <p:extLst>
      <p:ext uri="{BB962C8B-B14F-4D97-AF65-F5344CB8AC3E}">
        <p14:creationId xmlns:p14="http://schemas.microsoft.com/office/powerpoint/2010/main" val="14840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Arrow Connector 43">
            <a:extLst>
              <a:ext uri="{FF2B5EF4-FFF2-40B4-BE49-F238E27FC236}">
                <a16:creationId xmlns:a16="http://schemas.microsoft.com/office/drawing/2014/main" id="{E1B8EAE7-9357-B131-AA24-6CBC6F5FBEE4}"/>
              </a:ext>
            </a:extLst>
          </p:cNvPr>
          <p:cNvCxnSpPr>
            <a:cxnSpLocks/>
          </p:cNvCxnSpPr>
          <p:nvPr/>
        </p:nvCxnSpPr>
        <p:spPr>
          <a:xfrm flipV="1">
            <a:off x="6630863" y="2245868"/>
            <a:ext cx="1188720" cy="339680"/>
          </a:xfrm>
          <a:prstGeom prst="bentConnector3">
            <a:avLst>
              <a:gd name="adj1" fmla="val 50000"/>
            </a:avLst>
          </a:prstGeom>
          <a:ln w="12700" cmpd="sng">
            <a:solidFill>
              <a:srgbClr val="CCECFF"/>
            </a:solidFill>
            <a:tailEnd type="ova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98872EA-C0F9-4FB1-0CE4-C50D180EE43A}"/>
              </a:ext>
            </a:extLst>
          </p:cNvPr>
          <p:cNvCxnSpPr>
            <a:cxnSpLocks/>
          </p:cNvCxnSpPr>
          <p:nvPr/>
        </p:nvCxnSpPr>
        <p:spPr>
          <a:xfrm>
            <a:off x="7282352" y="3729360"/>
            <a:ext cx="537231" cy="0"/>
          </a:xfrm>
          <a:prstGeom prst="straightConnector1">
            <a:avLst/>
          </a:prstGeom>
          <a:ln w="12700" cmpd="sng">
            <a:solidFill>
              <a:srgbClr val="CCECFF"/>
            </a:solidFill>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0A8C6E-0054-95BB-0867-9594354FC49E}"/>
              </a:ext>
            </a:extLst>
          </p:cNvPr>
          <p:cNvCxnSpPr>
            <a:cxnSpLocks/>
          </p:cNvCxnSpPr>
          <p:nvPr/>
        </p:nvCxnSpPr>
        <p:spPr>
          <a:xfrm>
            <a:off x="6697045" y="4873171"/>
            <a:ext cx="1122538" cy="461049"/>
          </a:xfrm>
          <a:prstGeom prst="bentConnector3">
            <a:avLst>
              <a:gd name="adj1" fmla="val 50000"/>
            </a:avLst>
          </a:prstGeom>
          <a:ln w="12700" cmpd="sng">
            <a:solidFill>
              <a:srgbClr val="CCECFF"/>
            </a:solidFill>
            <a:tailEnd type="ova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FC6CDD8-D12A-70A7-01EC-A3D101601884}"/>
              </a:ext>
            </a:extLst>
          </p:cNvPr>
          <p:cNvSpPr>
            <a:spLocks noGrp="1"/>
          </p:cNvSpPr>
          <p:nvPr>
            <p:ph type="title"/>
          </p:nvPr>
        </p:nvSpPr>
        <p:spPr/>
        <p:txBody>
          <a:bodyPr/>
          <a:lstStyle/>
          <a:p>
            <a:r>
              <a:rPr lang="en-US" sz="2800">
                <a:latin typeface="Calibri"/>
                <a:ea typeface="Calibri"/>
                <a:cs typeface="Calibri"/>
              </a:rPr>
              <a:t>Critical Strategic Focus Areas</a:t>
            </a:r>
          </a:p>
        </p:txBody>
      </p:sp>
      <p:cxnSp>
        <p:nvCxnSpPr>
          <p:cNvPr id="6" name="Straight Arrow Connector 5">
            <a:extLst>
              <a:ext uri="{FF2B5EF4-FFF2-40B4-BE49-F238E27FC236}">
                <a16:creationId xmlns:a16="http://schemas.microsoft.com/office/drawing/2014/main" id="{16EB5977-A6FE-CD56-E2BB-CC6623BB4DAA}"/>
              </a:ext>
            </a:extLst>
          </p:cNvPr>
          <p:cNvCxnSpPr>
            <a:cxnSpLocks/>
          </p:cNvCxnSpPr>
          <p:nvPr/>
        </p:nvCxnSpPr>
        <p:spPr>
          <a:xfrm rot="10800000">
            <a:off x="4092602" y="2245868"/>
            <a:ext cx="1231030" cy="352381"/>
          </a:xfrm>
          <a:prstGeom prst="bentConnector3">
            <a:avLst>
              <a:gd name="adj1" fmla="val 50000"/>
            </a:avLst>
          </a:prstGeom>
          <a:ln w="12700" cmpd="sng">
            <a:solidFill>
              <a:srgbClr val="CCECFF"/>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F292FF6-834E-6D3D-13A6-B8526B7CA498}"/>
              </a:ext>
            </a:extLst>
          </p:cNvPr>
          <p:cNvCxnSpPr>
            <a:cxnSpLocks/>
          </p:cNvCxnSpPr>
          <p:nvPr/>
        </p:nvCxnSpPr>
        <p:spPr>
          <a:xfrm flipH="1">
            <a:off x="4134912" y="3729360"/>
            <a:ext cx="537230" cy="0"/>
          </a:xfrm>
          <a:prstGeom prst="straightConnector1">
            <a:avLst/>
          </a:prstGeom>
          <a:ln w="12700" cmpd="sng">
            <a:solidFill>
              <a:srgbClr val="CCECFF"/>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8DA3BA1-55E8-27EC-F984-9C85F6785D31}"/>
              </a:ext>
            </a:extLst>
          </p:cNvPr>
          <p:cNvCxnSpPr>
            <a:cxnSpLocks/>
          </p:cNvCxnSpPr>
          <p:nvPr/>
        </p:nvCxnSpPr>
        <p:spPr>
          <a:xfrm rot="10800000" flipV="1">
            <a:off x="4151672" y="4873170"/>
            <a:ext cx="1119573" cy="461049"/>
          </a:xfrm>
          <a:prstGeom prst="bentConnector3">
            <a:avLst>
              <a:gd name="adj1" fmla="val 50000"/>
            </a:avLst>
          </a:prstGeom>
          <a:ln w="12700" cmpd="sng">
            <a:solidFill>
              <a:srgbClr val="CCECFF"/>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AFEB144-617C-E600-08B0-C6221805D6A4}"/>
              </a:ext>
            </a:extLst>
          </p:cNvPr>
          <p:cNvCxnSpPr>
            <a:cxnSpLocks/>
          </p:cNvCxnSpPr>
          <p:nvPr/>
        </p:nvCxnSpPr>
        <p:spPr>
          <a:xfrm>
            <a:off x="5966704" y="1623947"/>
            <a:ext cx="0" cy="4475715"/>
          </a:xfrm>
          <a:prstGeom prst="line">
            <a:avLst/>
          </a:prstGeom>
          <a:ln w="12700" cmpd="sng">
            <a:solidFill>
              <a:srgbClr val="0A4B8C"/>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7B09BC4-51CA-580D-F420-D59AA8B31518}"/>
              </a:ext>
            </a:extLst>
          </p:cNvPr>
          <p:cNvSpPr/>
          <p:nvPr/>
        </p:nvSpPr>
        <p:spPr>
          <a:xfrm rot="1800000">
            <a:off x="4217065" y="3267873"/>
            <a:ext cx="1399472" cy="1235550"/>
          </a:xfrm>
          <a:custGeom>
            <a:avLst/>
            <a:gdLst>
              <a:gd name="connsiteX0" fmla="*/ 23072 w 1828539"/>
              <a:gd name="connsiteY0" fmla="*/ 170594 h 1614363"/>
              <a:gd name="connsiteX1" fmla="*/ 121583 w 1828539"/>
              <a:gd name="connsiteY1" fmla="*/ 0 h 1614363"/>
              <a:gd name="connsiteX2" fmla="*/ 1706904 w 1828539"/>
              <a:gd name="connsiteY2" fmla="*/ 0 h 1614363"/>
              <a:gd name="connsiteX3" fmla="*/ 1805415 w 1828539"/>
              <a:gd name="connsiteY3" fmla="*/ 170594 h 1614363"/>
              <a:gd name="connsiteX4" fmla="*/ 1012755 w 1828539"/>
              <a:gd name="connsiteY4" fmla="*/ 1543993 h 1614363"/>
              <a:gd name="connsiteX5" fmla="*/ 815852 w 1828539"/>
              <a:gd name="connsiteY5" fmla="*/ 1543993 h 1614363"/>
              <a:gd name="connsiteX6" fmla="*/ 23072 w 1828539"/>
              <a:gd name="connsiteY6" fmla="*/ 170594 h 16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539" h="1614363">
                <a:moveTo>
                  <a:pt x="23072" y="170594"/>
                </a:moveTo>
                <a:cubicBezTo>
                  <a:pt x="-30990" y="76767"/>
                  <a:pt x="13220" y="0"/>
                  <a:pt x="121583" y="0"/>
                </a:cubicBezTo>
                <a:lnTo>
                  <a:pt x="1706904" y="0"/>
                </a:lnTo>
                <a:cubicBezTo>
                  <a:pt x="1815267" y="0"/>
                  <a:pt x="1859597" y="76647"/>
                  <a:pt x="1805415" y="170594"/>
                </a:cubicBezTo>
                <a:lnTo>
                  <a:pt x="1012755" y="1543993"/>
                </a:lnTo>
                <a:cubicBezTo>
                  <a:pt x="958574" y="1637820"/>
                  <a:pt x="869913" y="1637820"/>
                  <a:pt x="815852" y="1543993"/>
                </a:cubicBezTo>
                <a:lnTo>
                  <a:pt x="23072" y="170594"/>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0" name="Freeform: Shape 19">
            <a:extLst>
              <a:ext uri="{FF2B5EF4-FFF2-40B4-BE49-F238E27FC236}">
                <a16:creationId xmlns:a16="http://schemas.microsoft.com/office/drawing/2014/main" id="{BC158885-D86D-EF15-F1FF-18A775CD2CE2}"/>
              </a:ext>
            </a:extLst>
          </p:cNvPr>
          <p:cNvSpPr/>
          <p:nvPr/>
        </p:nvSpPr>
        <p:spPr>
          <a:xfrm rot="1800000">
            <a:off x="4217065" y="3267873"/>
            <a:ext cx="1399472" cy="1235550"/>
          </a:xfrm>
          <a:custGeom>
            <a:avLst/>
            <a:gdLst>
              <a:gd name="connsiteX0" fmla="*/ 23072 w 1828539"/>
              <a:gd name="connsiteY0" fmla="*/ 170594 h 1614363"/>
              <a:gd name="connsiteX1" fmla="*/ 121583 w 1828539"/>
              <a:gd name="connsiteY1" fmla="*/ 0 h 1614363"/>
              <a:gd name="connsiteX2" fmla="*/ 1706904 w 1828539"/>
              <a:gd name="connsiteY2" fmla="*/ 0 h 1614363"/>
              <a:gd name="connsiteX3" fmla="*/ 1805415 w 1828539"/>
              <a:gd name="connsiteY3" fmla="*/ 170594 h 1614363"/>
              <a:gd name="connsiteX4" fmla="*/ 1012755 w 1828539"/>
              <a:gd name="connsiteY4" fmla="*/ 1543993 h 1614363"/>
              <a:gd name="connsiteX5" fmla="*/ 815852 w 1828539"/>
              <a:gd name="connsiteY5" fmla="*/ 1543993 h 1614363"/>
              <a:gd name="connsiteX6" fmla="*/ 23072 w 1828539"/>
              <a:gd name="connsiteY6" fmla="*/ 170594 h 161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539" h="1614363">
                <a:moveTo>
                  <a:pt x="23072" y="170594"/>
                </a:moveTo>
                <a:cubicBezTo>
                  <a:pt x="-30990" y="76767"/>
                  <a:pt x="13220" y="0"/>
                  <a:pt x="121583" y="0"/>
                </a:cubicBezTo>
                <a:lnTo>
                  <a:pt x="1706904" y="0"/>
                </a:lnTo>
                <a:cubicBezTo>
                  <a:pt x="1815267" y="0"/>
                  <a:pt x="1859597" y="76647"/>
                  <a:pt x="1805415" y="170594"/>
                </a:cubicBezTo>
                <a:lnTo>
                  <a:pt x="1012755" y="1543993"/>
                </a:lnTo>
                <a:cubicBezTo>
                  <a:pt x="958574" y="1637820"/>
                  <a:pt x="869913" y="1637820"/>
                  <a:pt x="815852" y="1543993"/>
                </a:cubicBezTo>
                <a:lnTo>
                  <a:pt x="23072" y="170594"/>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3" name="Freeform: Shape 22">
            <a:extLst>
              <a:ext uri="{FF2B5EF4-FFF2-40B4-BE49-F238E27FC236}">
                <a16:creationId xmlns:a16="http://schemas.microsoft.com/office/drawing/2014/main" id="{2F59B43B-6A38-4DC7-D365-38064839783E}"/>
              </a:ext>
            </a:extLst>
          </p:cNvPr>
          <p:cNvSpPr/>
          <p:nvPr/>
        </p:nvSpPr>
        <p:spPr>
          <a:xfrm rot="1800000">
            <a:off x="4879754" y="3791240"/>
            <a:ext cx="1399788" cy="1235182"/>
          </a:xfrm>
          <a:custGeom>
            <a:avLst/>
            <a:gdLst>
              <a:gd name="connsiteX0" fmla="*/ 1805828 w 1828952"/>
              <a:gd name="connsiteY0" fmla="*/ 1443289 h 1613882"/>
              <a:gd name="connsiteX1" fmla="*/ 1707317 w 1828952"/>
              <a:gd name="connsiteY1" fmla="*/ 1613883 h 1613882"/>
              <a:gd name="connsiteX2" fmla="*/ 121636 w 1828952"/>
              <a:gd name="connsiteY2" fmla="*/ 1613883 h 1613882"/>
              <a:gd name="connsiteX3" fmla="*/ 23124 w 1828952"/>
              <a:gd name="connsiteY3" fmla="*/ 1443289 h 1613882"/>
              <a:gd name="connsiteX4" fmla="*/ 815784 w 1828952"/>
              <a:gd name="connsiteY4" fmla="*/ 70370 h 1613882"/>
              <a:gd name="connsiteX5" fmla="*/ 1012808 w 1828952"/>
              <a:gd name="connsiteY5" fmla="*/ 70370 h 1613882"/>
              <a:gd name="connsiteX6" fmla="*/ 1805828 w 1828952"/>
              <a:gd name="connsiteY6" fmla="*/ 1443289 h 161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952" h="1613882">
                <a:moveTo>
                  <a:pt x="1805828" y="1443289"/>
                </a:moveTo>
                <a:cubicBezTo>
                  <a:pt x="1860010" y="1537116"/>
                  <a:pt x="1815680" y="1613883"/>
                  <a:pt x="1707317" y="1613883"/>
                </a:cubicBezTo>
                <a:lnTo>
                  <a:pt x="121636" y="1613883"/>
                </a:lnTo>
                <a:cubicBezTo>
                  <a:pt x="13273" y="1613883"/>
                  <a:pt x="-31057" y="1537236"/>
                  <a:pt x="23124" y="1443289"/>
                </a:cubicBezTo>
                <a:lnTo>
                  <a:pt x="815784" y="70370"/>
                </a:lnTo>
                <a:cubicBezTo>
                  <a:pt x="869966" y="-23457"/>
                  <a:pt x="958627" y="-23457"/>
                  <a:pt x="1012808" y="70370"/>
                </a:cubicBezTo>
                <a:lnTo>
                  <a:pt x="1805828" y="1443289"/>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4" name="Freeform: Shape 23">
            <a:extLst>
              <a:ext uri="{FF2B5EF4-FFF2-40B4-BE49-F238E27FC236}">
                <a16:creationId xmlns:a16="http://schemas.microsoft.com/office/drawing/2014/main" id="{A3ED0D85-8C4B-0F0F-AF38-E69FAE3A230C}"/>
              </a:ext>
            </a:extLst>
          </p:cNvPr>
          <p:cNvSpPr/>
          <p:nvPr/>
        </p:nvSpPr>
        <p:spPr>
          <a:xfrm rot="1800000">
            <a:off x="4879754" y="3791240"/>
            <a:ext cx="1399788" cy="1235182"/>
          </a:xfrm>
          <a:custGeom>
            <a:avLst/>
            <a:gdLst>
              <a:gd name="connsiteX0" fmla="*/ 1805828 w 1828952"/>
              <a:gd name="connsiteY0" fmla="*/ 1443289 h 1613882"/>
              <a:gd name="connsiteX1" fmla="*/ 1707317 w 1828952"/>
              <a:gd name="connsiteY1" fmla="*/ 1613883 h 1613882"/>
              <a:gd name="connsiteX2" fmla="*/ 121636 w 1828952"/>
              <a:gd name="connsiteY2" fmla="*/ 1613883 h 1613882"/>
              <a:gd name="connsiteX3" fmla="*/ 23124 w 1828952"/>
              <a:gd name="connsiteY3" fmla="*/ 1443289 h 1613882"/>
              <a:gd name="connsiteX4" fmla="*/ 815784 w 1828952"/>
              <a:gd name="connsiteY4" fmla="*/ 70370 h 1613882"/>
              <a:gd name="connsiteX5" fmla="*/ 1012808 w 1828952"/>
              <a:gd name="connsiteY5" fmla="*/ 70370 h 1613882"/>
              <a:gd name="connsiteX6" fmla="*/ 1805828 w 1828952"/>
              <a:gd name="connsiteY6" fmla="*/ 1443289 h 161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952" h="1613882">
                <a:moveTo>
                  <a:pt x="1805828" y="1443289"/>
                </a:moveTo>
                <a:cubicBezTo>
                  <a:pt x="1860010" y="1537116"/>
                  <a:pt x="1815680" y="1613883"/>
                  <a:pt x="1707317" y="1613883"/>
                </a:cubicBezTo>
                <a:lnTo>
                  <a:pt x="121636" y="1613883"/>
                </a:lnTo>
                <a:cubicBezTo>
                  <a:pt x="13273" y="1613883"/>
                  <a:pt x="-31057" y="1537236"/>
                  <a:pt x="23124" y="1443289"/>
                </a:cubicBezTo>
                <a:lnTo>
                  <a:pt x="815784" y="70370"/>
                </a:lnTo>
                <a:cubicBezTo>
                  <a:pt x="869966" y="-23457"/>
                  <a:pt x="958627" y="-23457"/>
                  <a:pt x="1012808" y="70370"/>
                </a:cubicBezTo>
                <a:lnTo>
                  <a:pt x="1805828" y="1443289"/>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grpSp>
        <p:nvGrpSpPr>
          <p:cNvPr id="25" name="Graphic 2">
            <a:extLst>
              <a:ext uri="{FF2B5EF4-FFF2-40B4-BE49-F238E27FC236}">
                <a16:creationId xmlns:a16="http://schemas.microsoft.com/office/drawing/2014/main" id="{27C2CC9D-2F98-56EA-EEAE-6467C3ABBEF0}"/>
              </a:ext>
            </a:extLst>
          </p:cNvPr>
          <p:cNvGrpSpPr/>
          <p:nvPr/>
        </p:nvGrpSpPr>
        <p:grpSpPr>
          <a:xfrm rot="1800000">
            <a:off x="5664637" y="4103524"/>
            <a:ext cx="1399237" cy="1235091"/>
            <a:chOff x="6273503" y="3866777"/>
            <a:chExt cx="1828232" cy="1613762"/>
          </a:xfrm>
          <a:solidFill>
            <a:srgbClr val="868686"/>
          </a:solidFill>
        </p:grpSpPr>
        <p:sp>
          <p:nvSpPr>
            <p:cNvPr id="30" name="Freeform: Shape 29">
              <a:extLst>
                <a:ext uri="{FF2B5EF4-FFF2-40B4-BE49-F238E27FC236}">
                  <a16:creationId xmlns:a16="http://schemas.microsoft.com/office/drawing/2014/main" id="{935BB13F-94C8-59D3-3776-CEEE0A9DC067}"/>
                </a:ext>
              </a:extLst>
            </p:cNvPr>
            <p:cNvSpPr/>
            <p:nvPr/>
          </p:nvSpPr>
          <p:spPr>
            <a:xfrm>
              <a:off x="6273503" y="3866777"/>
              <a:ext cx="1828232" cy="1613762"/>
            </a:xfrm>
            <a:custGeom>
              <a:avLst/>
              <a:gdLst>
                <a:gd name="connsiteX0" fmla="*/ 23124 w 1828232"/>
                <a:gd name="connsiteY0" fmla="*/ 170594 h 1613762"/>
                <a:gd name="connsiteX1" fmla="*/ 121636 w 1828232"/>
                <a:gd name="connsiteY1" fmla="*/ 0 h 1613762"/>
                <a:gd name="connsiteX2" fmla="*/ 1706596 w 1828232"/>
                <a:gd name="connsiteY2" fmla="*/ 0 h 1613762"/>
                <a:gd name="connsiteX3" fmla="*/ 1805108 w 1828232"/>
                <a:gd name="connsiteY3" fmla="*/ 170594 h 1613762"/>
                <a:gd name="connsiteX4" fmla="*/ 1012808 w 1828232"/>
                <a:gd name="connsiteY4" fmla="*/ 1543393 h 1613762"/>
                <a:gd name="connsiteX5" fmla="*/ 815905 w 1828232"/>
                <a:gd name="connsiteY5" fmla="*/ 1543393 h 1613762"/>
                <a:gd name="connsiteX6" fmla="*/ 23245 w 1828232"/>
                <a:gd name="connsiteY6" fmla="*/ 170474 h 161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232" h="1613762">
                  <a:moveTo>
                    <a:pt x="23124" y="170594"/>
                  </a:moveTo>
                  <a:cubicBezTo>
                    <a:pt x="-31057" y="76767"/>
                    <a:pt x="13273" y="0"/>
                    <a:pt x="121636" y="0"/>
                  </a:cubicBezTo>
                  <a:lnTo>
                    <a:pt x="1706596" y="0"/>
                  </a:lnTo>
                  <a:cubicBezTo>
                    <a:pt x="1814959" y="0"/>
                    <a:pt x="1859289" y="76767"/>
                    <a:pt x="1805108" y="170594"/>
                  </a:cubicBezTo>
                  <a:lnTo>
                    <a:pt x="1012808" y="1543393"/>
                  </a:lnTo>
                  <a:cubicBezTo>
                    <a:pt x="958627" y="1637219"/>
                    <a:pt x="870086" y="1637219"/>
                    <a:pt x="815905" y="1543393"/>
                  </a:cubicBezTo>
                  <a:lnTo>
                    <a:pt x="23245" y="170474"/>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31" name="Freeform: Shape 30">
              <a:extLst>
                <a:ext uri="{FF2B5EF4-FFF2-40B4-BE49-F238E27FC236}">
                  <a16:creationId xmlns:a16="http://schemas.microsoft.com/office/drawing/2014/main" id="{62562792-A646-DF9B-D02B-2AED93F6F000}"/>
                </a:ext>
              </a:extLst>
            </p:cNvPr>
            <p:cNvSpPr/>
            <p:nvPr/>
          </p:nvSpPr>
          <p:spPr>
            <a:xfrm>
              <a:off x="6273503" y="3866777"/>
              <a:ext cx="1828232" cy="1613762"/>
            </a:xfrm>
            <a:custGeom>
              <a:avLst/>
              <a:gdLst>
                <a:gd name="connsiteX0" fmla="*/ 23124 w 1828232"/>
                <a:gd name="connsiteY0" fmla="*/ 170594 h 1613762"/>
                <a:gd name="connsiteX1" fmla="*/ 121636 w 1828232"/>
                <a:gd name="connsiteY1" fmla="*/ 0 h 1613762"/>
                <a:gd name="connsiteX2" fmla="*/ 1706596 w 1828232"/>
                <a:gd name="connsiteY2" fmla="*/ 0 h 1613762"/>
                <a:gd name="connsiteX3" fmla="*/ 1805108 w 1828232"/>
                <a:gd name="connsiteY3" fmla="*/ 170594 h 1613762"/>
                <a:gd name="connsiteX4" fmla="*/ 1012808 w 1828232"/>
                <a:gd name="connsiteY4" fmla="*/ 1543393 h 1613762"/>
                <a:gd name="connsiteX5" fmla="*/ 815905 w 1828232"/>
                <a:gd name="connsiteY5" fmla="*/ 1543393 h 1613762"/>
                <a:gd name="connsiteX6" fmla="*/ 23245 w 1828232"/>
                <a:gd name="connsiteY6" fmla="*/ 170474 h 161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232" h="1613762">
                  <a:moveTo>
                    <a:pt x="23124" y="170594"/>
                  </a:moveTo>
                  <a:cubicBezTo>
                    <a:pt x="-31057" y="76767"/>
                    <a:pt x="13273" y="0"/>
                    <a:pt x="121636" y="0"/>
                  </a:cubicBezTo>
                  <a:lnTo>
                    <a:pt x="1706596" y="0"/>
                  </a:lnTo>
                  <a:cubicBezTo>
                    <a:pt x="1814959" y="0"/>
                    <a:pt x="1859289" y="76767"/>
                    <a:pt x="1805108" y="170594"/>
                  </a:cubicBezTo>
                  <a:lnTo>
                    <a:pt x="1012808" y="1543393"/>
                  </a:lnTo>
                  <a:cubicBezTo>
                    <a:pt x="958627" y="1637219"/>
                    <a:pt x="870086" y="1637219"/>
                    <a:pt x="815905" y="1543393"/>
                  </a:cubicBezTo>
                  <a:lnTo>
                    <a:pt x="23245" y="170474"/>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grpSp>
      <p:grpSp>
        <p:nvGrpSpPr>
          <p:cNvPr id="32" name="Graphic 2">
            <a:extLst>
              <a:ext uri="{FF2B5EF4-FFF2-40B4-BE49-F238E27FC236}">
                <a16:creationId xmlns:a16="http://schemas.microsoft.com/office/drawing/2014/main" id="{F8CCBAB1-AD37-7D8B-9BB8-C010EF36A9AA}"/>
              </a:ext>
            </a:extLst>
          </p:cNvPr>
          <p:cNvGrpSpPr/>
          <p:nvPr/>
        </p:nvGrpSpPr>
        <p:grpSpPr>
          <a:xfrm rot="1800000">
            <a:off x="6327295" y="2955675"/>
            <a:ext cx="1399237" cy="1234907"/>
            <a:chOff x="6273383" y="2135040"/>
            <a:chExt cx="1828231" cy="1613522"/>
          </a:xfrm>
          <a:solidFill>
            <a:srgbClr val="646464"/>
          </a:solidFill>
        </p:grpSpPr>
        <p:sp>
          <p:nvSpPr>
            <p:cNvPr id="33" name="Freeform: Shape 32">
              <a:extLst>
                <a:ext uri="{FF2B5EF4-FFF2-40B4-BE49-F238E27FC236}">
                  <a16:creationId xmlns:a16="http://schemas.microsoft.com/office/drawing/2014/main" id="{012F7E7D-3B1B-C800-677B-C2FDD709AA84}"/>
                </a:ext>
              </a:extLst>
            </p:cNvPr>
            <p:cNvSpPr/>
            <p:nvPr/>
          </p:nvSpPr>
          <p:spPr>
            <a:xfrm>
              <a:off x="6273383" y="2135040"/>
              <a:ext cx="1828231" cy="1613522"/>
            </a:xfrm>
            <a:custGeom>
              <a:avLst/>
              <a:gdLst>
                <a:gd name="connsiteX0" fmla="*/ 1805108 w 1828231"/>
                <a:gd name="connsiteY0" fmla="*/ 1442929 h 1613522"/>
                <a:gd name="connsiteX1" fmla="*/ 1706596 w 1828231"/>
                <a:gd name="connsiteY1" fmla="*/ 1613522 h 1613522"/>
                <a:gd name="connsiteX2" fmla="*/ 121636 w 1828231"/>
                <a:gd name="connsiteY2" fmla="*/ 1613522 h 1613522"/>
                <a:gd name="connsiteX3" fmla="*/ 23124 w 1828231"/>
                <a:gd name="connsiteY3" fmla="*/ 1442929 h 1613522"/>
                <a:gd name="connsiteX4" fmla="*/ 815424 w 1828231"/>
                <a:gd name="connsiteY4" fmla="*/ 70370 h 1613522"/>
                <a:gd name="connsiteX5" fmla="*/ 1012328 w 1828231"/>
                <a:gd name="connsiteY5" fmla="*/ 70370 h 1613522"/>
                <a:gd name="connsiteX6" fmla="*/ 1804988 w 1828231"/>
                <a:gd name="connsiteY6" fmla="*/ 1442929 h 161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231" h="1613522">
                  <a:moveTo>
                    <a:pt x="1805108" y="1442929"/>
                  </a:moveTo>
                  <a:cubicBezTo>
                    <a:pt x="1859289" y="1536755"/>
                    <a:pt x="1814959" y="1613522"/>
                    <a:pt x="1706596" y="1613522"/>
                  </a:cubicBezTo>
                  <a:lnTo>
                    <a:pt x="121636" y="1613522"/>
                  </a:lnTo>
                  <a:cubicBezTo>
                    <a:pt x="13273" y="1613522"/>
                    <a:pt x="-31057" y="1536755"/>
                    <a:pt x="23124" y="1442929"/>
                  </a:cubicBezTo>
                  <a:lnTo>
                    <a:pt x="815424" y="70370"/>
                  </a:lnTo>
                  <a:cubicBezTo>
                    <a:pt x="869485" y="-23457"/>
                    <a:pt x="958146" y="-23457"/>
                    <a:pt x="1012328" y="70370"/>
                  </a:cubicBezTo>
                  <a:lnTo>
                    <a:pt x="1804988" y="1442929"/>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34" name="Freeform: Shape 33">
              <a:extLst>
                <a:ext uri="{FF2B5EF4-FFF2-40B4-BE49-F238E27FC236}">
                  <a16:creationId xmlns:a16="http://schemas.microsoft.com/office/drawing/2014/main" id="{0BB855F7-ED9C-68D8-4B71-12C112E84F1A}"/>
                </a:ext>
              </a:extLst>
            </p:cNvPr>
            <p:cNvSpPr/>
            <p:nvPr/>
          </p:nvSpPr>
          <p:spPr>
            <a:xfrm>
              <a:off x="6273383" y="2135040"/>
              <a:ext cx="1828231" cy="1613522"/>
            </a:xfrm>
            <a:custGeom>
              <a:avLst/>
              <a:gdLst>
                <a:gd name="connsiteX0" fmla="*/ 1805108 w 1828231"/>
                <a:gd name="connsiteY0" fmla="*/ 1442929 h 1613522"/>
                <a:gd name="connsiteX1" fmla="*/ 1706596 w 1828231"/>
                <a:gd name="connsiteY1" fmla="*/ 1613522 h 1613522"/>
                <a:gd name="connsiteX2" fmla="*/ 121636 w 1828231"/>
                <a:gd name="connsiteY2" fmla="*/ 1613522 h 1613522"/>
                <a:gd name="connsiteX3" fmla="*/ 23124 w 1828231"/>
                <a:gd name="connsiteY3" fmla="*/ 1442929 h 1613522"/>
                <a:gd name="connsiteX4" fmla="*/ 815424 w 1828231"/>
                <a:gd name="connsiteY4" fmla="*/ 70370 h 1613522"/>
                <a:gd name="connsiteX5" fmla="*/ 1012328 w 1828231"/>
                <a:gd name="connsiteY5" fmla="*/ 70370 h 1613522"/>
                <a:gd name="connsiteX6" fmla="*/ 1804988 w 1828231"/>
                <a:gd name="connsiteY6" fmla="*/ 1442929 h 161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231" h="1613522">
                  <a:moveTo>
                    <a:pt x="1805108" y="1442929"/>
                  </a:moveTo>
                  <a:cubicBezTo>
                    <a:pt x="1859289" y="1536755"/>
                    <a:pt x="1814959" y="1613522"/>
                    <a:pt x="1706596" y="1613522"/>
                  </a:cubicBezTo>
                  <a:lnTo>
                    <a:pt x="121636" y="1613522"/>
                  </a:lnTo>
                  <a:cubicBezTo>
                    <a:pt x="13273" y="1613522"/>
                    <a:pt x="-31057" y="1536755"/>
                    <a:pt x="23124" y="1442929"/>
                  </a:cubicBezTo>
                  <a:lnTo>
                    <a:pt x="815424" y="70370"/>
                  </a:lnTo>
                  <a:cubicBezTo>
                    <a:pt x="869485" y="-23457"/>
                    <a:pt x="958146" y="-23457"/>
                    <a:pt x="1012328" y="70370"/>
                  </a:cubicBezTo>
                  <a:lnTo>
                    <a:pt x="1804988" y="1442929"/>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grpSp>
      <p:grpSp>
        <p:nvGrpSpPr>
          <p:cNvPr id="35" name="Graphic 2">
            <a:extLst>
              <a:ext uri="{FF2B5EF4-FFF2-40B4-BE49-F238E27FC236}">
                <a16:creationId xmlns:a16="http://schemas.microsoft.com/office/drawing/2014/main" id="{1E9123DD-AB25-4B23-3FE9-D2ABBBCAD3EA}"/>
              </a:ext>
            </a:extLst>
          </p:cNvPr>
          <p:cNvGrpSpPr/>
          <p:nvPr/>
        </p:nvGrpSpPr>
        <p:grpSpPr>
          <a:xfrm rot="1800000">
            <a:off x="5664536" y="2432197"/>
            <a:ext cx="1399145" cy="1234907"/>
            <a:chOff x="5181463" y="1975709"/>
            <a:chExt cx="1828111" cy="1613522"/>
          </a:xfrm>
          <a:solidFill>
            <a:schemeClr val="tx2"/>
          </a:solidFill>
        </p:grpSpPr>
        <p:sp>
          <p:nvSpPr>
            <p:cNvPr id="36" name="Freeform: Shape 35">
              <a:extLst>
                <a:ext uri="{FF2B5EF4-FFF2-40B4-BE49-F238E27FC236}">
                  <a16:creationId xmlns:a16="http://schemas.microsoft.com/office/drawing/2014/main" id="{2B79AD74-2C35-7281-90E1-85AE5A08CAD8}"/>
                </a:ext>
              </a:extLst>
            </p:cNvPr>
            <p:cNvSpPr/>
            <p:nvPr/>
          </p:nvSpPr>
          <p:spPr>
            <a:xfrm>
              <a:off x="5181463" y="1975709"/>
              <a:ext cx="1828111" cy="1613522"/>
            </a:xfrm>
            <a:custGeom>
              <a:avLst/>
              <a:gdLst>
                <a:gd name="connsiteX0" fmla="*/ 1706476 w 1828111"/>
                <a:gd name="connsiteY0" fmla="*/ 0 h 1613522"/>
                <a:gd name="connsiteX1" fmla="*/ 1804987 w 1828111"/>
                <a:gd name="connsiteY1" fmla="*/ 170594 h 1613522"/>
                <a:gd name="connsiteX2" fmla="*/ 1012688 w 1828111"/>
                <a:gd name="connsiteY2" fmla="*/ 1543152 h 1613522"/>
                <a:gd name="connsiteX3" fmla="*/ 815664 w 1828111"/>
                <a:gd name="connsiteY3" fmla="*/ 1543152 h 1613522"/>
                <a:gd name="connsiteX4" fmla="*/ 23124 w 1828111"/>
                <a:gd name="connsiteY4" fmla="*/ 170594 h 1613522"/>
                <a:gd name="connsiteX5" fmla="*/ 121636 w 1828111"/>
                <a:gd name="connsiteY5" fmla="*/ 0 h 1613522"/>
                <a:gd name="connsiteX6" fmla="*/ 1706476 w 1828111"/>
                <a:gd name="connsiteY6" fmla="*/ 0 h 161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111" h="1613522">
                  <a:moveTo>
                    <a:pt x="1706476" y="0"/>
                  </a:moveTo>
                  <a:cubicBezTo>
                    <a:pt x="1814839" y="0"/>
                    <a:pt x="1859169" y="76767"/>
                    <a:pt x="1804987" y="170594"/>
                  </a:cubicBezTo>
                  <a:lnTo>
                    <a:pt x="1012688" y="1543152"/>
                  </a:lnTo>
                  <a:cubicBezTo>
                    <a:pt x="958506" y="1636979"/>
                    <a:pt x="869846" y="1636979"/>
                    <a:pt x="815664" y="1543152"/>
                  </a:cubicBezTo>
                  <a:lnTo>
                    <a:pt x="23124" y="170594"/>
                  </a:lnTo>
                  <a:cubicBezTo>
                    <a:pt x="-31057" y="76767"/>
                    <a:pt x="13273" y="0"/>
                    <a:pt x="121636" y="0"/>
                  </a:cubicBezTo>
                  <a:lnTo>
                    <a:pt x="1706476" y="0"/>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37" name="Freeform: Shape 36">
              <a:extLst>
                <a:ext uri="{FF2B5EF4-FFF2-40B4-BE49-F238E27FC236}">
                  <a16:creationId xmlns:a16="http://schemas.microsoft.com/office/drawing/2014/main" id="{804DE033-FF8E-100D-3DDF-75A706DBA3AA}"/>
                </a:ext>
              </a:extLst>
            </p:cNvPr>
            <p:cNvSpPr/>
            <p:nvPr/>
          </p:nvSpPr>
          <p:spPr>
            <a:xfrm>
              <a:off x="5181463" y="1975709"/>
              <a:ext cx="1828111" cy="1613522"/>
            </a:xfrm>
            <a:custGeom>
              <a:avLst/>
              <a:gdLst>
                <a:gd name="connsiteX0" fmla="*/ 1706476 w 1828111"/>
                <a:gd name="connsiteY0" fmla="*/ 0 h 1613522"/>
                <a:gd name="connsiteX1" fmla="*/ 1804987 w 1828111"/>
                <a:gd name="connsiteY1" fmla="*/ 170594 h 1613522"/>
                <a:gd name="connsiteX2" fmla="*/ 1012688 w 1828111"/>
                <a:gd name="connsiteY2" fmla="*/ 1543152 h 1613522"/>
                <a:gd name="connsiteX3" fmla="*/ 815664 w 1828111"/>
                <a:gd name="connsiteY3" fmla="*/ 1543152 h 1613522"/>
                <a:gd name="connsiteX4" fmla="*/ 23124 w 1828111"/>
                <a:gd name="connsiteY4" fmla="*/ 170594 h 1613522"/>
                <a:gd name="connsiteX5" fmla="*/ 121636 w 1828111"/>
                <a:gd name="connsiteY5" fmla="*/ 0 h 1613522"/>
                <a:gd name="connsiteX6" fmla="*/ 1706476 w 1828111"/>
                <a:gd name="connsiteY6" fmla="*/ 0 h 161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111" h="1613522">
                  <a:moveTo>
                    <a:pt x="1706476" y="0"/>
                  </a:moveTo>
                  <a:cubicBezTo>
                    <a:pt x="1814839" y="0"/>
                    <a:pt x="1859169" y="76767"/>
                    <a:pt x="1804987" y="170594"/>
                  </a:cubicBezTo>
                  <a:lnTo>
                    <a:pt x="1012688" y="1543152"/>
                  </a:lnTo>
                  <a:cubicBezTo>
                    <a:pt x="958506" y="1636979"/>
                    <a:pt x="869846" y="1636979"/>
                    <a:pt x="815664" y="1543152"/>
                  </a:cubicBezTo>
                  <a:lnTo>
                    <a:pt x="23124" y="170594"/>
                  </a:lnTo>
                  <a:cubicBezTo>
                    <a:pt x="-31057" y="76767"/>
                    <a:pt x="13273" y="0"/>
                    <a:pt x="121636" y="0"/>
                  </a:cubicBezTo>
                  <a:lnTo>
                    <a:pt x="1706476" y="0"/>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39" name="Freeform: Shape 38">
            <a:extLst>
              <a:ext uri="{FF2B5EF4-FFF2-40B4-BE49-F238E27FC236}">
                <a16:creationId xmlns:a16="http://schemas.microsoft.com/office/drawing/2014/main" id="{CB675DF0-440C-C353-6E1D-3B48B1DF44FF}"/>
              </a:ext>
            </a:extLst>
          </p:cNvPr>
          <p:cNvSpPr/>
          <p:nvPr/>
        </p:nvSpPr>
        <p:spPr>
          <a:xfrm rot="1800000">
            <a:off x="4879918" y="2120101"/>
            <a:ext cx="1399472" cy="1234907"/>
          </a:xfrm>
          <a:custGeom>
            <a:avLst/>
            <a:gdLst>
              <a:gd name="connsiteX0" fmla="*/ 1805415 w 1828539"/>
              <a:gd name="connsiteY0" fmla="*/ 1442929 h 1613522"/>
              <a:gd name="connsiteX1" fmla="*/ 1706904 w 1828539"/>
              <a:gd name="connsiteY1" fmla="*/ 1613522 h 1613522"/>
              <a:gd name="connsiteX2" fmla="*/ 121583 w 1828539"/>
              <a:gd name="connsiteY2" fmla="*/ 1613522 h 1613522"/>
              <a:gd name="connsiteX3" fmla="*/ 23072 w 1828539"/>
              <a:gd name="connsiteY3" fmla="*/ 1442929 h 1613522"/>
              <a:gd name="connsiteX4" fmla="*/ 815371 w 1828539"/>
              <a:gd name="connsiteY4" fmla="*/ 70370 h 1613522"/>
              <a:gd name="connsiteX5" fmla="*/ 1012395 w 1828539"/>
              <a:gd name="connsiteY5" fmla="*/ 70370 h 1613522"/>
              <a:gd name="connsiteX6" fmla="*/ 1805415 w 1828539"/>
              <a:gd name="connsiteY6" fmla="*/ 1443049 h 161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539" h="1613522">
                <a:moveTo>
                  <a:pt x="1805415" y="1442929"/>
                </a:moveTo>
                <a:cubicBezTo>
                  <a:pt x="1859597" y="1536755"/>
                  <a:pt x="1815267" y="1613522"/>
                  <a:pt x="1706904" y="1613522"/>
                </a:cubicBezTo>
                <a:lnTo>
                  <a:pt x="121583" y="1613522"/>
                </a:lnTo>
                <a:cubicBezTo>
                  <a:pt x="13220" y="1613522"/>
                  <a:pt x="-30990" y="1536755"/>
                  <a:pt x="23072" y="1442929"/>
                </a:cubicBezTo>
                <a:lnTo>
                  <a:pt x="815371" y="70370"/>
                </a:lnTo>
                <a:cubicBezTo>
                  <a:pt x="869553" y="-23457"/>
                  <a:pt x="958213" y="-23457"/>
                  <a:pt x="1012395" y="70370"/>
                </a:cubicBezTo>
                <a:lnTo>
                  <a:pt x="1805415" y="1443049"/>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40" name="Freeform: Shape 39">
            <a:extLst>
              <a:ext uri="{FF2B5EF4-FFF2-40B4-BE49-F238E27FC236}">
                <a16:creationId xmlns:a16="http://schemas.microsoft.com/office/drawing/2014/main" id="{A207DB96-E178-6A71-33E8-D063598EFB7F}"/>
              </a:ext>
            </a:extLst>
          </p:cNvPr>
          <p:cNvSpPr/>
          <p:nvPr/>
        </p:nvSpPr>
        <p:spPr>
          <a:xfrm rot="1800000">
            <a:off x="4879918" y="2120101"/>
            <a:ext cx="1399472" cy="1234907"/>
          </a:xfrm>
          <a:custGeom>
            <a:avLst/>
            <a:gdLst>
              <a:gd name="connsiteX0" fmla="*/ 1805415 w 1828539"/>
              <a:gd name="connsiteY0" fmla="*/ 1442929 h 1613522"/>
              <a:gd name="connsiteX1" fmla="*/ 1706904 w 1828539"/>
              <a:gd name="connsiteY1" fmla="*/ 1613522 h 1613522"/>
              <a:gd name="connsiteX2" fmla="*/ 121583 w 1828539"/>
              <a:gd name="connsiteY2" fmla="*/ 1613522 h 1613522"/>
              <a:gd name="connsiteX3" fmla="*/ 23072 w 1828539"/>
              <a:gd name="connsiteY3" fmla="*/ 1442929 h 1613522"/>
              <a:gd name="connsiteX4" fmla="*/ 815371 w 1828539"/>
              <a:gd name="connsiteY4" fmla="*/ 70370 h 1613522"/>
              <a:gd name="connsiteX5" fmla="*/ 1012395 w 1828539"/>
              <a:gd name="connsiteY5" fmla="*/ 70370 h 1613522"/>
              <a:gd name="connsiteX6" fmla="*/ 1805415 w 1828539"/>
              <a:gd name="connsiteY6" fmla="*/ 1443049 h 161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8539" h="1613522">
                <a:moveTo>
                  <a:pt x="1805415" y="1442929"/>
                </a:moveTo>
                <a:cubicBezTo>
                  <a:pt x="1859597" y="1536755"/>
                  <a:pt x="1815267" y="1613522"/>
                  <a:pt x="1706904" y="1613522"/>
                </a:cubicBezTo>
                <a:lnTo>
                  <a:pt x="121583" y="1613522"/>
                </a:lnTo>
                <a:cubicBezTo>
                  <a:pt x="13220" y="1613522"/>
                  <a:pt x="-30990" y="1536755"/>
                  <a:pt x="23072" y="1442929"/>
                </a:cubicBezTo>
                <a:lnTo>
                  <a:pt x="815371" y="70370"/>
                </a:lnTo>
                <a:cubicBezTo>
                  <a:pt x="869553" y="-23457"/>
                  <a:pt x="958213" y="-23457"/>
                  <a:pt x="1012395" y="70370"/>
                </a:cubicBezTo>
                <a:lnTo>
                  <a:pt x="1805415" y="1443049"/>
                </a:lnTo>
                <a:close/>
              </a:path>
            </a:pathLst>
          </a:custGeom>
          <a:solidFill>
            <a:srgbClr val="3364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41" name="Freeform: Shape 40">
            <a:extLst>
              <a:ext uri="{FF2B5EF4-FFF2-40B4-BE49-F238E27FC236}">
                <a16:creationId xmlns:a16="http://schemas.microsoft.com/office/drawing/2014/main" id="{061A7115-E3C5-3C96-4566-0315C3B5E26C}"/>
              </a:ext>
            </a:extLst>
          </p:cNvPr>
          <p:cNvSpPr/>
          <p:nvPr/>
        </p:nvSpPr>
        <p:spPr>
          <a:xfrm>
            <a:off x="5454617" y="3212125"/>
            <a:ext cx="1034397" cy="1034395"/>
          </a:xfrm>
          <a:custGeom>
            <a:avLst/>
            <a:gdLst>
              <a:gd name="connsiteX0" fmla="*/ 0 w 1351534"/>
              <a:gd name="connsiteY0" fmla="*/ 675767 h 1351534"/>
              <a:gd name="connsiteX1" fmla="*/ 675767 w 1351534"/>
              <a:gd name="connsiteY1" fmla="*/ 0 h 1351534"/>
              <a:gd name="connsiteX2" fmla="*/ 1351535 w 1351534"/>
              <a:gd name="connsiteY2" fmla="*/ 675767 h 1351534"/>
              <a:gd name="connsiteX3" fmla="*/ 675767 w 1351534"/>
              <a:gd name="connsiteY3" fmla="*/ 1351535 h 1351534"/>
              <a:gd name="connsiteX4" fmla="*/ 0 w 1351534"/>
              <a:gd name="connsiteY4" fmla="*/ 675767 h 1351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534" h="1351534">
                <a:moveTo>
                  <a:pt x="0" y="675767"/>
                </a:moveTo>
                <a:cubicBezTo>
                  <a:pt x="0" y="302624"/>
                  <a:pt x="302624" y="0"/>
                  <a:pt x="675767" y="0"/>
                </a:cubicBezTo>
                <a:cubicBezTo>
                  <a:pt x="1048911" y="0"/>
                  <a:pt x="1351535" y="302504"/>
                  <a:pt x="1351535" y="675767"/>
                </a:cubicBezTo>
                <a:cubicBezTo>
                  <a:pt x="1351535" y="1049031"/>
                  <a:pt x="1048911" y="1351535"/>
                  <a:pt x="675767" y="1351535"/>
                </a:cubicBezTo>
                <a:cubicBezTo>
                  <a:pt x="302624" y="1351535"/>
                  <a:pt x="0" y="1049031"/>
                  <a:pt x="0" y="675767"/>
                </a:cubicBezTo>
                <a:close/>
              </a:path>
            </a:pathLst>
          </a:custGeom>
          <a:solidFill>
            <a:srgbClr val="FFFFFF"/>
          </a:solidFill>
          <a:ln w="120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2" name="TextBox 41">
            <a:extLst>
              <a:ext uri="{FF2B5EF4-FFF2-40B4-BE49-F238E27FC236}">
                <a16:creationId xmlns:a16="http://schemas.microsoft.com/office/drawing/2014/main" id="{596C1A49-4562-C0D8-415F-5A2121974510}"/>
              </a:ext>
            </a:extLst>
          </p:cNvPr>
          <p:cNvSpPr txBox="1"/>
          <p:nvPr/>
        </p:nvSpPr>
        <p:spPr>
          <a:xfrm>
            <a:off x="5433500" y="3621600"/>
            <a:ext cx="1071461"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3F3F3F"/>
                </a:solidFill>
                <a:effectLst/>
                <a:uLnTx/>
                <a:uFillTx/>
                <a:latin typeface="Calibri"/>
                <a:ea typeface="Calibri"/>
                <a:cs typeface="Calibri"/>
              </a:rPr>
              <a:t>2026</a:t>
            </a:r>
            <a:endParaRPr kumimoji="0" lang="en-GB" sz="800" b="1" i="0" u="none" strike="noStrike" kern="1200" cap="none" spc="0" normalizeH="0" baseline="0" noProof="0">
              <a:ln>
                <a:noFill/>
              </a:ln>
              <a:solidFill>
                <a:srgbClr val="3F3F3F"/>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47" name="Title 5">
            <a:extLst>
              <a:ext uri="{FF2B5EF4-FFF2-40B4-BE49-F238E27FC236}">
                <a16:creationId xmlns:a16="http://schemas.microsoft.com/office/drawing/2014/main" id="{1B73EF77-D0EA-3E5B-4FB2-4D14C59AFCF5}"/>
              </a:ext>
            </a:extLst>
          </p:cNvPr>
          <p:cNvSpPr txBox="1">
            <a:spLocks/>
          </p:cNvSpPr>
          <p:nvPr/>
        </p:nvSpPr>
        <p:spPr>
          <a:xfrm>
            <a:off x="440424" y="1276335"/>
            <a:ext cx="11194912" cy="365760"/>
          </a:xfrm>
          <a:prstGeom prst="roundRect">
            <a:avLst/>
          </a:prstGeom>
          <a:solidFill>
            <a:srgbClr val="1430C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457063">
              <a:defRPr b="1">
                <a:solidFill>
                  <a:prstClr val="white"/>
                </a:solidFill>
                <a:latin typeface="CVS Health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0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VS Health Sans"/>
                <a:ea typeface="+mn-ea"/>
                <a:cs typeface="+mn-cs"/>
              </a:rPr>
              <a:t>Focus Areas</a:t>
            </a:r>
          </a:p>
        </p:txBody>
      </p:sp>
      <p:sp>
        <p:nvSpPr>
          <p:cNvPr id="50" name="TextBox 49">
            <a:extLst>
              <a:ext uri="{FF2B5EF4-FFF2-40B4-BE49-F238E27FC236}">
                <a16:creationId xmlns:a16="http://schemas.microsoft.com/office/drawing/2014/main" id="{1215E38A-C79B-1ABC-B504-22EB174EBB1C}"/>
              </a:ext>
            </a:extLst>
          </p:cNvPr>
          <p:cNvSpPr txBox="1">
            <a:spLocks/>
          </p:cNvSpPr>
          <p:nvPr/>
        </p:nvSpPr>
        <p:spPr>
          <a:xfrm>
            <a:off x="7974656" y="2283537"/>
            <a:ext cx="3658024" cy="677108"/>
          </a:xfrm>
          <a:prstGeom prst="rect">
            <a:avLst/>
          </a:prstGeom>
          <a:noFill/>
        </p:spPr>
        <p:txBody>
          <a:bodyPr wrap="square" lIns="0" tIns="0" rIns="0" bIns="0" rtlCol="0" anchor="t">
            <a:spAutoFit/>
          </a:bodyPr>
          <a:lstStyle/>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Continue to design AI-powered apps for vendor management and enterprise logging</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Expand Artey’s capabilities to advance the intelligent service desk</a:t>
            </a:r>
          </a:p>
        </p:txBody>
      </p:sp>
      <p:sp>
        <p:nvSpPr>
          <p:cNvPr id="51" name="TextBox 50">
            <a:extLst>
              <a:ext uri="{FF2B5EF4-FFF2-40B4-BE49-F238E27FC236}">
                <a16:creationId xmlns:a16="http://schemas.microsoft.com/office/drawing/2014/main" id="{578BC7D1-D4B6-8B9B-2B55-CCD254CE0A72}"/>
              </a:ext>
            </a:extLst>
          </p:cNvPr>
          <p:cNvSpPr txBox="1">
            <a:spLocks/>
          </p:cNvSpPr>
          <p:nvPr/>
        </p:nvSpPr>
        <p:spPr>
          <a:xfrm>
            <a:off x="8042183" y="1847675"/>
            <a:ext cx="3721217"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3FEFF7"/>
                </a:solidFill>
                <a:effectLst/>
                <a:uLnTx/>
                <a:uFillTx/>
                <a:latin typeface="Calibri" panose="020F0502020204030204" pitchFamily="34" charset="0"/>
                <a:ea typeface="Calibri" panose="020F0502020204030204" pitchFamily="34" charset="0"/>
                <a:cs typeface="Calibri" panose="020F0502020204030204" pitchFamily="34" charset="0"/>
              </a:rPr>
              <a:t>AI-Powered Application Design &amp; Intelligent Service Desk</a:t>
            </a:r>
          </a:p>
        </p:txBody>
      </p:sp>
      <p:sp>
        <p:nvSpPr>
          <p:cNvPr id="53" name="TextBox 52">
            <a:extLst>
              <a:ext uri="{FF2B5EF4-FFF2-40B4-BE49-F238E27FC236}">
                <a16:creationId xmlns:a16="http://schemas.microsoft.com/office/drawing/2014/main" id="{C8C78A63-0E1E-423C-52CF-6A3C24AD72FB}"/>
              </a:ext>
            </a:extLst>
          </p:cNvPr>
          <p:cNvSpPr txBox="1">
            <a:spLocks/>
          </p:cNvSpPr>
          <p:nvPr/>
        </p:nvSpPr>
        <p:spPr>
          <a:xfrm>
            <a:off x="8037456" y="5126749"/>
            <a:ext cx="3508039" cy="677108"/>
          </a:xfrm>
          <a:prstGeom prst="rect">
            <a:avLst/>
          </a:prstGeom>
          <a:noFill/>
        </p:spPr>
        <p:txBody>
          <a:bodyPr wrap="square" lIns="0" tIns="0" rIns="0" bIns="0" rtlCol="0" anchor="t">
            <a:spAutoFit/>
          </a:bodyPr>
          <a:lstStyle/>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Retire Phoenix data center and adopt cloud-first standards</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Migrate legacy systems to improve agility and reduce costs</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Complete construction of Atlanta and Vegas data centers</a:t>
            </a:r>
          </a:p>
        </p:txBody>
      </p:sp>
      <p:sp>
        <p:nvSpPr>
          <p:cNvPr id="54" name="TextBox 53">
            <a:extLst>
              <a:ext uri="{FF2B5EF4-FFF2-40B4-BE49-F238E27FC236}">
                <a16:creationId xmlns:a16="http://schemas.microsoft.com/office/drawing/2014/main" id="{B3EABCF6-FBCE-EC10-E97D-71902DA1E778}"/>
              </a:ext>
            </a:extLst>
          </p:cNvPr>
          <p:cNvSpPr txBox="1">
            <a:spLocks/>
          </p:cNvSpPr>
          <p:nvPr/>
        </p:nvSpPr>
        <p:spPr>
          <a:xfrm>
            <a:off x="8042183" y="4665084"/>
            <a:ext cx="3205901"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3FEFF7"/>
                </a:solidFill>
                <a:effectLst/>
                <a:uLnTx/>
                <a:uFillTx/>
                <a:latin typeface="Calibri" panose="020F0502020204030204" pitchFamily="34" charset="0"/>
                <a:ea typeface="Calibri" panose="020F0502020204030204" pitchFamily="34" charset="0"/>
                <a:cs typeface="Calibri" panose="020F0502020204030204" pitchFamily="34" charset="0"/>
              </a:rPr>
              <a:t>Data Center Modernization &amp; Cloud-First Strategy</a:t>
            </a:r>
          </a:p>
        </p:txBody>
      </p:sp>
      <p:sp>
        <p:nvSpPr>
          <p:cNvPr id="63" name="Title 5">
            <a:extLst>
              <a:ext uri="{FF2B5EF4-FFF2-40B4-BE49-F238E27FC236}">
                <a16:creationId xmlns:a16="http://schemas.microsoft.com/office/drawing/2014/main" id="{D1436BCD-2B41-D2A4-77FE-1F512D4F755E}"/>
              </a:ext>
            </a:extLst>
          </p:cNvPr>
          <p:cNvSpPr txBox="1">
            <a:spLocks/>
          </p:cNvSpPr>
          <p:nvPr/>
        </p:nvSpPr>
        <p:spPr>
          <a:xfrm>
            <a:off x="440424" y="6073272"/>
            <a:ext cx="11192256" cy="69601"/>
          </a:xfrm>
          <a:prstGeom prst="rect">
            <a:avLst/>
          </a:prstGeom>
          <a:solidFill>
            <a:srgbClr val="1430C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ctr" defTabSz="457063">
              <a:defRPr b="1">
                <a:solidFill>
                  <a:prstClr val="white"/>
                </a:solidFill>
                <a:latin typeface="CVS Health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063"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VS Health Sans"/>
              <a:ea typeface="+mn-ea"/>
              <a:cs typeface="+mn-cs"/>
            </a:endParaRPr>
          </a:p>
        </p:txBody>
      </p:sp>
      <p:cxnSp>
        <p:nvCxnSpPr>
          <p:cNvPr id="64" name="Straight Connector 63">
            <a:extLst>
              <a:ext uri="{FF2B5EF4-FFF2-40B4-BE49-F238E27FC236}">
                <a16:creationId xmlns:a16="http://schemas.microsoft.com/office/drawing/2014/main" id="{64C8AD6F-41C1-23A4-5DBF-262D721203FC}"/>
              </a:ext>
            </a:extLst>
          </p:cNvPr>
          <p:cNvCxnSpPr>
            <a:cxnSpLocks/>
          </p:cNvCxnSpPr>
          <p:nvPr/>
        </p:nvCxnSpPr>
        <p:spPr>
          <a:xfrm>
            <a:off x="8035867" y="3000771"/>
            <a:ext cx="3520440" cy="0"/>
          </a:xfrm>
          <a:prstGeom prst="line">
            <a:avLst/>
          </a:prstGeom>
          <a:ln w="12700" cmpd="sng">
            <a:solidFill>
              <a:schemeClr val="bg1">
                <a:alpha val="3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26A63FC-3EBB-DE6E-988D-67EA9C34C153}"/>
              </a:ext>
            </a:extLst>
          </p:cNvPr>
          <p:cNvCxnSpPr>
            <a:cxnSpLocks/>
          </p:cNvCxnSpPr>
          <p:nvPr/>
        </p:nvCxnSpPr>
        <p:spPr>
          <a:xfrm>
            <a:off x="7990532" y="3883588"/>
            <a:ext cx="3509627" cy="0"/>
          </a:xfrm>
          <a:prstGeom prst="line">
            <a:avLst/>
          </a:prstGeom>
          <a:ln w="12700" cmpd="sng">
            <a:solidFill>
              <a:srgbClr val="020B42">
                <a:alpha val="35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10F17E8-476C-111D-FEF1-45F0F4E90E1A}"/>
              </a:ext>
            </a:extLst>
          </p:cNvPr>
          <p:cNvSpPr txBox="1">
            <a:spLocks/>
          </p:cNvSpPr>
          <p:nvPr/>
        </p:nvSpPr>
        <p:spPr>
          <a:xfrm>
            <a:off x="529078" y="5126749"/>
            <a:ext cx="3503312" cy="507831"/>
          </a:xfrm>
          <a:prstGeom prst="rect">
            <a:avLst/>
          </a:prstGeom>
          <a:noFill/>
        </p:spPr>
        <p:txBody>
          <a:bodyPr wrap="square" lIns="0" tIns="0" rIns="0" bIns="0" rtlCol="0" anchor="t">
            <a:spAutoFit/>
          </a:bodyPr>
          <a:lstStyle/>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Expand on-prem infrastructure with a fully automated tech stack</a:t>
            </a:r>
            <a:endParaRPr kumimoji="0" lang="en-US" sz="11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Ensure robust resiliency and scalability</a:t>
            </a:r>
            <a:endParaRPr kumimoji="0" lang="en-US" sz="11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68" name="TextBox 67">
            <a:extLst>
              <a:ext uri="{FF2B5EF4-FFF2-40B4-BE49-F238E27FC236}">
                <a16:creationId xmlns:a16="http://schemas.microsoft.com/office/drawing/2014/main" id="{69E6DFAC-2B54-A177-35CB-21B2550194EA}"/>
              </a:ext>
            </a:extLst>
          </p:cNvPr>
          <p:cNvSpPr txBox="1">
            <a:spLocks/>
          </p:cNvSpPr>
          <p:nvPr/>
        </p:nvSpPr>
        <p:spPr>
          <a:xfrm>
            <a:off x="521229" y="4665084"/>
            <a:ext cx="3288561"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3FEFF7"/>
                </a:solidFill>
                <a:effectLst/>
                <a:uLnTx/>
                <a:uFillTx/>
                <a:latin typeface="Calibri" panose="020F0502020204030204" pitchFamily="34" charset="0"/>
                <a:ea typeface="Calibri" panose="020F0502020204030204" pitchFamily="34" charset="0"/>
                <a:cs typeface="Calibri" panose="020F0502020204030204" pitchFamily="34" charset="0"/>
              </a:rPr>
              <a:t>On-Premises Infrastructure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3FEFF7"/>
                </a:solidFill>
                <a:effectLst/>
                <a:uLnTx/>
                <a:uFillTx/>
                <a:latin typeface="Calibri" panose="020F0502020204030204" pitchFamily="34" charset="0"/>
                <a:ea typeface="Calibri" panose="020F0502020204030204" pitchFamily="34" charset="0"/>
                <a:cs typeface="Calibri" panose="020F0502020204030204" pitchFamily="34" charset="0"/>
              </a:rPr>
              <a:t>Scale-Out</a:t>
            </a:r>
          </a:p>
        </p:txBody>
      </p:sp>
      <p:sp>
        <p:nvSpPr>
          <p:cNvPr id="70" name="TextBox 69">
            <a:extLst>
              <a:ext uri="{FF2B5EF4-FFF2-40B4-BE49-F238E27FC236}">
                <a16:creationId xmlns:a16="http://schemas.microsoft.com/office/drawing/2014/main" id="{DDF1735B-5F48-BBA3-79CA-98900001E056}"/>
              </a:ext>
            </a:extLst>
          </p:cNvPr>
          <p:cNvSpPr txBox="1">
            <a:spLocks/>
          </p:cNvSpPr>
          <p:nvPr/>
        </p:nvSpPr>
        <p:spPr>
          <a:xfrm>
            <a:off x="482320" y="2283537"/>
            <a:ext cx="3509627" cy="677108"/>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Support CVS Health’s </a:t>
            </a:r>
            <a:r>
              <a:rPr kumimoji="0" lang="en-US" sz="1100" b="1" i="0" u="none" strike="noStrike" kern="1200" cap="none" spc="0" normalizeH="0" baseline="0" noProof="0">
                <a:ln>
                  <a:noFill/>
                </a:ln>
                <a:solidFill>
                  <a:prstClr val="white"/>
                </a:solidFill>
                <a:effectLst/>
                <a:uLnTx/>
                <a:uFillTx/>
                <a:latin typeface="Calibri"/>
                <a:ea typeface="Calibri"/>
                <a:cs typeface="Calibri"/>
              </a:rPr>
              <a:t>$20B</a:t>
            </a:r>
            <a:r>
              <a:rPr kumimoji="0" lang="en-US" sz="1100" b="0" i="0" u="none" strike="noStrike" kern="1200" cap="none" spc="0" normalizeH="0" baseline="0" noProof="0">
                <a:ln>
                  <a:noFill/>
                </a:ln>
                <a:solidFill>
                  <a:prstClr val="white"/>
                </a:solidFill>
                <a:effectLst/>
                <a:uLnTx/>
                <a:uFillTx/>
                <a:latin typeface="Calibri"/>
                <a:ea typeface="Calibri"/>
                <a:cs typeface="Calibri"/>
              </a:rPr>
              <a:t> interoperability vision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Build scalable, secure API platforms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Enable seamless patient data exchange across CVS Health and external providers</a:t>
            </a:r>
            <a:endParaRPr kumimoji="0" lang="en-US" sz="11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71" name="TextBox 70">
            <a:extLst>
              <a:ext uri="{FF2B5EF4-FFF2-40B4-BE49-F238E27FC236}">
                <a16:creationId xmlns:a16="http://schemas.microsoft.com/office/drawing/2014/main" id="{8EEC5F21-D5C4-C2A6-0664-0A5BF2E8C3E1}"/>
              </a:ext>
            </a:extLst>
          </p:cNvPr>
          <p:cNvSpPr txBox="1">
            <a:spLocks/>
          </p:cNvSpPr>
          <p:nvPr/>
        </p:nvSpPr>
        <p:spPr>
          <a:xfrm>
            <a:off x="521229" y="1847675"/>
            <a:ext cx="3503313"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3FEFF7"/>
                </a:solidFill>
                <a:effectLst/>
                <a:uLnTx/>
                <a:uFillTx/>
                <a:latin typeface="Calibri" panose="020F0502020204030204" pitchFamily="34" charset="0"/>
                <a:ea typeface="Calibri" panose="020F0502020204030204" pitchFamily="34" charset="0"/>
                <a:cs typeface="Calibri" panose="020F0502020204030204" pitchFamily="34" charset="0"/>
              </a:rPr>
              <a:t>Healthcare Interoperability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3FEFF7"/>
                </a:solidFill>
                <a:effectLst/>
                <a:uLnTx/>
                <a:uFillTx/>
                <a:latin typeface="Calibri" panose="020F0502020204030204" pitchFamily="34" charset="0"/>
                <a:ea typeface="Calibri" panose="020F0502020204030204" pitchFamily="34" charset="0"/>
                <a:cs typeface="Calibri" panose="020F0502020204030204" pitchFamily="34" charset="0"/>
              </a:rPr>
              <a:t>Infrastructure</a:t>
            </a:r>
          </a:p>
        </p:txBody>
      </p:sp>
      <p:sp>
        <p:nvSpPr>
          <p:cNvPr id="73" name="TextBox 72">
            <a:extLst>
              <a:ext uri="{FF2B5EF4-FFF2-40B4-BE49-F238E27FC236}">
                <a16:creationId xmlns:a16="http://schemas.microsoft.com/office/drawing/2014/main" id="{2BEAC058-6534-8EBA-7E73-837F708C4FE6}"/>
              </a:ext>
            </a:extLst>
          </p:cNvPr>
          <p:cNvSpPr txBox="1">
            <a:spLocks/>
          </p:cNvSpPr>
          <p:nvPr/>
        </p:nvSpPr>
        <p:spPr>
          <a:xfrm>
            <a:off x="491038" y="3329391"/>
            <a:ext cx="3512444" cy="1184940"/>
          </a:xfrm>
          <a:prstGeom prst="rect">
            <a:avLst/>
          </a:prstGeom>
          <a:noFill/>
        </p:spPr>
        <p:txBody>
          <a:bodyPr wrap="square" lIns="0" tIns="0" rIns="0" bIns="0" rtlCol="0" anchor="t">
            <a:spAutoFit/>
          </a:bodyPr>
          <a:lstStyle/>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Establish enterprise AI governance and agentic workflows</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Build on-premise AI infrastructure to support initiatives</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Implement AIOps for automated IT operations and issue prediction</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Deploy fully automated patching for continuous security</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Create developer AI ecosystems and CI/CD pipelines</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Reduce time-to-market for new features by </a:t>
            </a:r>
            <a:r>
              <a:rPr kumimoji="0" lang="en-US" sz="1100" b="1" i="0" u="none" strike="noStrike" kern="1200" cap="none" spc="0" normalizeH="0" baseline="0" noProof="0">
                <a:ln>
                  <a:noFill/>
                </a:ln>
                <a:solidFill>
                  <a:prstClr val="white"/>
                </a:solidFill>
                <a:effectLst/>
                <a:uLnTx/>
                <a:uFillTx/>
                <a:latin typeface="Calibri"/>
                <a:ea typeface="Calibri"/>
                <a:cs typeface="Calibri"/>
              </a:rPr>
              <a:t>20%</a:t>
            </a:r>
            <a:endParaRPr kumimoji="0" lang="en-US" sz="1100" b="0" i="0" u="none" strike="noStrike" kern="1200" cap="none" spc="0" normalizeH="0" baseline="0" noProof="0">
              <a:ln>
                <a:noFill/>
              </a:ln>
              <a:solidFill>
                <a:prstClr val="white"/>
              </a:solidFill>
              <a:effectLst/>
              <a:uLnTx/>
              <a:uFillTx/>
              <a:latin typeface="Calibri"/>
              <a:ea typeface="Calibri"/>
              <a:cs typeface="Calibri"/>
            </a:endParaRPr>
          </a:p>
        </p:txBody>
      </p:sp>
      <p:sp>
        <p:nvSpPr>
          <p:cNvPr id="74" name="TextBox 73">
            <a:extLst>
              <a:ext uri="{FF2B5EF4-FFF2-40B4-BE49-F238E27FC236}">
                <a16:creationId xmlns:a16="http://schemas.microsoft.com/office/drawing/2014/main" id="{3CE53094-9C2A-9A32-7672-B90F35F563DB}"/>
              </a:ext>
            </a:extLst>
          </p:cNvPr>
          <p:cNvSpPr txBox="1">
            <a:spLocks/>
          </p:cNvSpPr>
          <p:nvPr/>
        </p:nvSpPr>
        <p:spPr>
          <a:xfrm>
            <a:off x="491038" y="3096681"/>
            <a:ext cx="2939794" cy="2308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3FEFF7"/>
                </a:solidFill>
                <a:effectLst/>
                <a:uLnTx/>
                <a:uFillTx/>
                <a:latin typeface="Calibri" panose="020F0502020204030204" pitchFamily="34" charset="0"/>
                <a:ea typeface="Calibri" panose="020F0502020204030204" pitchFamily="34" charset="0"/>
                <a:cs typeface="Calibri" panose="020F0502020204030204" pitchFamily="34" charset="0"/>
              </a:rPr>
              <a:t>AI-First Operations &amp; Development</a:t>
            </a:r>
          </a:p>
        </p:txBody>
      </p:sp>
      <p:cxnSp>
        <p:nvCxnSpPr>
          <p:cNvPr id="75" name="Straight Connector 74">
            <a:extLst>
              <a:ext uri="{FF2B5EF4-FFF2-40B4-BE49-F238E27FC236}">
                <a16:creationId xmlns:a16="http://schemas.microsoft.com/office/drawing/2014/main" id="{5242F6B5-071F-2CCB-A8DD-8FBE94543814}"/>
              </a:ext>
            </a:extLst>
          </p:cNvPr>
          <p:cNvCxnSpPr>
            <a:cxnSpLocks/>
          </p:cNvCxnSpPr>
          <p:nvPr/>
        </p:nvCxnSpPr>
        <p:spPr>
          <a:xfrm>
            <a:off x="482318" y="3000771"/>
            <a:ext cx="3520440" cy="0"/>
          </a:xfrm>
          <a:prstGeom prst="line">
            <a:avLst/>
          </a:prstGeom>
          <a:ln w="12700" cmpd="sng">
            <a:solidFill>
              <a:schemeClr val="bg1">
                <a:alpha val="3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7AD6EF2-721D-8746-AF0A-59D935852E90}"/>
              </a:ext>
            </a:extLst>
          </p:cNvPr>
          <p:cNvCxnSpPr>
            <a:cxnSpLocks/>
          </p:cNvCxnSpPr>
          <p:nvPr/>
        </p:nvCxnSpPr>
        <p:spPr>
          <a:xfrm>
            <a:off x="521230" y="3883588"/>
            <a:ext cx="3509627" cy="0"/>
          </a:xfrm>
          <a:prstGeom prst="line">
            <a:avLst/>
          </a:prstGeom>
          <a:ln w="12700" cmpd="sng">
            <a:solidFill>
              <a:srgbClr val="020B42">
                <a:alpha val="35000"/>
              </a:srgb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8" name="Graphic 77" descr="Ui Ux with solid fill">
            <a:extLst>
              <a:ext uri="{FF2B5EF4-FFF2-40B4-BE49-F238E27FC236}">
                <a16:creationId xmlns:a16="http://schemas.microsoft.com/office/drawing/2014/main" id="{2489430C-DC33-11FB-3A05-3CBFB18B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9100" y="2632817"/>
            <a:ext cx="457200" cy="457200"/>
          </a:xfrm>
          <a:prstGeom prst="rect">
            <a:avLst/>
          </a:prstGeom>
        </p:spPr>
      </p:pic>
      <p:sp>
        <p:nvSpPr>
          <p:cNvPr id="93" name="TextBox 92">
            <a:extLst>
              <a:ext uri="{FF2B5EF4-FFF2-40B4-BE49-F238E27FC236}">
                <a16:creationId xmlns:a16="http://schemas.microsoft.com/office/drawing/2014/main" id="{25310D5E-4F87-39A9-839A-5479352288E4}"/>
              </a:ext>
            </a:extLst>
          </p:cNvPr>
          <p:cNvSpPr txBox="1">
            <a:spLocks/>
          </p:cNvSpPr>
          <p:nvPr/>
        </p:nvSpPr>
        <p:spPr>
          <a:xfrm>
            <a:off x="8042183" y="3325675"/>
            <a:ext cx="3503312" cy="846386"/>
          </a:xfrm>
          <a:prstGeom prst="rect">
            <a:avLst/>
          </a:prstGeom>
          <a:noFill/>
        </p:spPr>
        <p:txBody>
          <a:bodyPr wrap="square" lIns="0" tIns="0" rIns="0" bIns="0" rtlCol="0" anchor="t">
            <a:spAutoFit/>
          </a:bodyPr>
          <a:lstStyle/>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Complete transition to zero-trust with unified identity management</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Deploy cloud-native security controls</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Calibri"/>
                <a:ea typeface="Calibri"/>
                <a:cs typeface="Calibri"/>
              </a:rPr>
              <a:t>Enable proactive threat detection aligned with patient data protection requirements</a:t>
            </a:r>
          </a:p>
        </p:txBody>
      </p:sp>
      <p:sp>
        <p:nvSpPr>
          <p:cNvPr id="94" name="TextBox 93">
            <a:extLst>
              <a:ext uri="{FF2B5EF4-FFF2-40B4-BE49-F238E27FC236}">
                <a16:creationId xmlns:a16="http://schemas.microsoft.com/office/drawing/2014/main" id="{64BC0E3D-1E3F-0352-1570-18202D0EAAC5}"/>
              </a:ext>
            </a:extLst>
          </p:cNvPr>
          <p:cNvSpPr txBox="1">
            <a:spLocks/>
          </p:cNvSpPr>
          <p:nvPr/>
        </p:nvSpPr>
        <p:spPr>
          <a:xfrm>
            <a:off x="8042183" y="3096681"/>
            <a:ext cx="2818082" cy="2308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3FEFF7"/>
                </a:solidFill>
                <a:effectLst/>
                <a:uLnTx/>
                <a:uFillTx/>
                <a:latin typeface="Calibri" panose="020F0502020204030204" pitchFamily="34" charset="0"/>
                <a:ea typeface="Calibri" panose="020F0502020204030204" pitchFamily="34" charset="0"/>
                <a:cs typeface="Calibri" panose="020F0502020204030204" pitchFamily="34" charset="0"/>
              </a:rPr>
              <a:t>Zero-Trust Security Architecture</a:t>
            </a:r>
          </a:p>
        </p:txBody>
      </p:sp>
      <p:cxnSp>
        <p:nvCxnSpPr>
          <p:cNvPr id="95" name="Straight Connector 94">
            <a:extLst>
              <a:ext uri="{FF2B5EF4-FFF2-40B4-BE49-F238E27FC236}">
                <a16:creationId xmlns:a16="http://schemas.microsoft.com/office/drawing/2014/main" id="{DA9657F6-1C2D-66C2-94F7-6C8B988D5515}"/>
              </a:ext>
            </a:extLst>
          </p:cNvPr>
          <p:cNvCxnSpPr>
            <a:cxnSpLocks/>
          </p:cNvCxnSpPr>
          <p:nvPr/>
        </p:nvCxnSpPr>
        <p:spPr>
          <a:xfrm>
            <a:off x="482318" y="4579993"/>
            <a:ext cx="3520440" cy="0"/>
          </a:xfrm>
          <a:prstGeom prst="line">
            <a:avLst/>
          </a:prstGeom>
          <a:ln w="12700" cmpd="sng">
            <a:solidFill>
              <a:schemeClr val="bg1">
                <a:alpha val="3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C9EB7D3-6772-412A-6FDA-D4529D61201F}"/>
              </a:ext>
            </a:extLst>
          </p:cNvPr>
          <p:cNvCxnSpPr>
            <a:cxnSpLocks/>
          </p:cNvCxnSpPr>
          <p:nvPr/>
        </p:nvCxnSpPr>
        <p:spPr>
          <a:xfrm>
            <a:off x="8035867" y="4579993"/>
            <a:ext cx="3520440" cy="0"/>
          </a:xfrm>
          <a:prstGeom prst="line">
            <a:avLst/>
          </a:prstGeom>
          <a:ln w="12700" cmpd="sng">
            <a:solidFill>
              <a:schemeClr val="bg1">
                <a:alpha val="3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0" name="Graphic 99" descr="Syncing cloud with solid fill">
            <a:extLst>
              <a:ext uri="{FF2B5EF4-FFF2-40B4-BE49-F238E27FC236}">
                <a16:creationId xmlns:a16="http://schemas.microsoft.com/office/drawing/2014/main" id="{1344A4DA-7979-5C30-D675-694ABB2FEC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7768" y="4272214"/>
            <a:ext cx="505888" cy="505889"/>
          </a:xfrm>
          <a:prstGeom prst="rect">
            <a:avLst/>
          </a:prstGeom>
        </p:spPr>
      </p:pic>
      <p:pic>
        <p:nvPicPr>
          <p:cNvPr id="101" name="Graphic 100" descr="Server with solid fill">
            <a:extLst>
              <a:ext uri="{FF2B5EF4-FFF2-40B4-BE49-F238E27FC236}">
                <a16:creationId xmlns:a16="http://schemas.microsoft.com/office/drawing/2014/main" id="{7146304D-F49A-90E7-F0CF-327F29A563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81432" y="4344655"/>
            <a:ext cx="438911" cy="438912"/>
          </a:xfrm>
          <a:prstGeom prst="rect">
            <a:avLst/>
          </a:prstGeom>
        </p:spPr>
      </p:pic>
      <p:pic>
        <p:nvPicPr>
          <p:cNvPr id="109" name="Graphic 108" descr="Cycle with people with solid fill">
            <a:extLst>
              <a:ext uri="{FF2B5EF4-FFF2-40B4-BE49-F238E27FC236}">
                <a16:creationId xmlns:a16="http://schemas.microsoft.com/office/drawing/2014/main" id="{BF1B0162-B37E-A147-9FAD-5C8BFB69E9E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50802" y="2554029"/>
            <a:ext cx="536548" cy="536549"/>
          </a:xfrm>
          <a:prstGeom prst="rect">
            <a:avLst/>
          </a:prstGeom>
        </p:spPr>
      </p:pic>
      <p:pic>
        <p:nvPicPr>
          <p:cNvPr id="111" name="Graphic 110" descr="Artificial Intelligence with solid fill">
            <a:extLst>
              <a:ext uri="{FF2B5EF4-FFF2-40B4-BE49-F238E27FC236}">
                <a16:creationId xmlns:a16="http://schemas.microsoft.com/office/drawing/2014/main" id="{4B7EBA70-3C27-D9C9-A46C-09B1D0B20D6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07472" y="3468860"/>
            <a:ext cx="413796" cy="413796"/>
          </a:xfrm>
          <a:prstGeom prst="rect">
            <a:avLst/>
          </a:prstGeom>
        </p:spPr>
      </p:pic>
      <p:grpSp>
        <p:nvGrpSpPr>
          <p:cNvPr id="112" name="Group 111">
            <a:extLst>
              <a:ext uri="{FF2B5EF4-FFF2-40B4-BE49-F238E27FC236}">
                <a16:creationId xmlns:a16="http://schemas.microsoft.com/office/drawing/2014/main" id="{817E2C11-EB61-E7EF-E835-03137FD4F5CE}"/>
              </a:ext>
            </a:extLst>
          </p:cNvPr>
          <p:cNvGrpSpPr/>
          <p:nvPr/>
        </p:nvGrpSpPr>
        <p:grpSpPr>
          <a:xfrm>
            <a:off x="6837003" y="3483352"/>
            <a:ext cx="283886" cy="361309"/>
            <a:chOff x="1889125" y="3962401"/>
            <a:chExt cx="547688" cy="739775"/>
          </a:xfrm>
        </p:grpSpPr>
        <p:sp>
          <p:nvSpPr>
            <p:cNvPr id="113" name="Freeform 127">
              <a:extLst>
                <a:ext uri="{FF2B5EF4-FFF2-40B4-BE49-F238E27FC236}">
                  <a16:creationId xmlns:a16="http://schemas.microsoft.com/office/drawing/2014/main" id="{959535AC-C44D-678D-4326-C5D011E280C1}"/>
                </a:ext>
              </a:extLst>
            </p:cNvPr>
            <p:cNvSpPr>
              <a:spLocks/>
            </p:cNvSpPr>
            <p:nvPr/>
          </p:nvSpPr>
          <p:spPr bwMode="auto">
            <a:xfrm>
              <a:off x="1960563" y="3962401"/>
              <a:ext cx="404812" cy="285750"/>
            </a:xfrm>
            <a:custGeom>
              <a:avLst/>
              <a:gdLst>
                <a:gd name="T0" fmla="*/ 136 w 136"/>
                <a:gd name="T1" fmla="*/ 96 h 96"/>
                <a:gd name="T2" fmla="*/ 136 w 136"/>
                <a:gd name="T3" fmla="*/ 64 h 96"/>
                <a:gd name="T4" fmla="*/ 72 w 136"/>
                <a:gd name="T5" fmla="*/ 0 h 96"/>
                <a:gd name="T6" fmla="*/ 64 w 136"/>
                <a:gd name="T7" fmla="*/ 0 h 96"/>
                <a:gd name="T8" fmla="*/ 0 w 136"/>
                <a:gd name="T9" fmla="*/ 64 h 96"/>
                <a:gd name="T10" fmla="*/ 0 w 136"/>
                <a:gd name="T11" fmla="*/ 96 h 96"/>
              </a:gdLst>
              <a:ahLst/>
              <a:cxnLst>
                <a:cxn ang="0">
                  <a:pos x="T0" y="T1"/>
                </a:cxn>
                <a:cxn ang="0">
                  <a:pos x="T2" y="T3"/>
                </a:cxn>
                <a:cxn ang="0">
                  <a:pos x="T4" y="T5"/>
                </a:cxn>
                <a:cxn ang="0">
                  <a:pos x="T6" y="T7"/>
                </a:cxn>
                <a:cxn ang="0">
                  <a:pos x="T8" y="T9"/>
                </a:cxn>
                <a:cxn ang="0">
                  <a:pos x="T10" y="T11"/>
                </a:cxn>
              </a:cxnLst>
              <a:rect l="0" t="0" r="r" b="b"/>
              <a:pathLst>
                <a:path w="136" h="96">
                  <a:moveTo>
                    <a:pt x="136" y="96"/>
                  </a:moveTo>
                  <a:cubicBezTo>
                    <a:pt x="136" y="64"/>
                    <a:pt x="136" y="64"/>
                    <a:pt x="136" y="64"/>
                  </a:cubicBezTo>
                  <a:cubicBezTo>
                    <a:pt x="136" y="29"/>
                    <a:pt x="107" y="0"/>
                    <a:pt x="72" y="0"/>
                  </a:cubicBezTo>
                  <a:cubicBezTo>
                    <a:pt x="64" y="0"/>
                    <a:pt x="64" y="0"/>
                    <a:pt x="64" y="0"/>
                  </a:cubicBezTo>
                  <a:cubicBezTo>
                    <a:pt x="29" y="0"/>
                    <a:pt x="0" y="29"/>
                    <a:pt x="0" y="64"/>
                  </a:cubicBezTo>
                  <a:cubicBezTo>
                    <a:pt x="0" y="96"/>
                    <a:pt x="0" y="96"/>
                    <a:pt x="0" y="9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4" name="Freeform 128">
              <a:extLst>
                <a:ext uri="{FF2B5EF4-FFF2-40B4-BE49-F238E27FC236}">
                  <a16:creationId xmlns:a16="http://schemas.microsoft.com/office/drawing/2014/main" id="{38DA5E54-4A22-48B2-CC5E-564E7DB9FEC9}"/>
                </a:ext>
              </a:extLst>
            </p:cNvPr>
            <p:cNvSpPr>
              <a:spLocks/>
            </p:cNvSpPr>
            <p:nvPr/>
          </p:nvSpPr>
          <p:spPr bwMode="auto">
            <a:xfrm>
              <a:off x="2032000" y="4033838"/>
              <a:ext cx="261937" cy="179388"/>
            </a:xfrm>
            <a:custGeom>
              <a:avLst/>
              <a:gdLst>
                <a:gd name="T0" fmla="*/ 88 w 88"/>
                <a:gd name="T1" fmla="*/ 60 h 60"/>
                <a:gd name="T2" fmla="*/ 88 w 88"/>
                <a:gd name="T3" fmla="*/ 40 h 60"/>
                <a:gd name="T4" fmla="*/ 48 w 88"/>
                <a:gd name="T5" fmla="*/ 0 h 60"/>
                <a:gd name="T6" fmla="*/ 40 w 88"/>
                <a:gd name="T7" fmla="*/ 0 h 60"/>
                <a:gd name="T8" fmla="*/ 0 w 88"/>
                <a:gd name="T9" fmla="*/ 40 h 60"/>
                <a:gd name="T10" fmla="*/ 0 w 88"/>
                <a:gd name="T11" fmla="*/ 60 h 60"/>
              </a:gdLst>
              <a:ahLst/>
              <a:cxnLst>
                <a:cxn ang="0">
                  <a:pos x="T0" y="T1"/>
                </a:cxn>
                <a:cxn ang="0">
                  <a:pos x="T2" y="T3"/>
                </a:cxn>
                <a:cxn ang="0">
                  <a:pos x="T4" y="T5"/>
                </a:cxn>
                <a:cxn ang="0">
                  <a:pos x="T6" y="T7"/>
                </a:cxn>
                <a:cxn ang="0">
                  <a:pos x="T8" y="T9"/>
                </a:cxn>
                <a:cxn ang="0">
                  <a:pos x="T10" y="T11"/>
                </a:cxn>
              </a:cxnLst>
              <a:rect l="0" t="0" r="r" b="b"/>
              <a:pathLst>
                <a:path w="88" h="60">
                  <a:moveTo>
                    <a:pt x="88" y="60"/>
                  </a:moveTo>
                  <a:cubicBezTo>
                    <a:pt x="88" y="40"/>
                    <a:pt x="88" y="40"/>
                    <a:pt x="88" y="40"/>
                  </a:cubicBezTo>
                  <a:cubicBezTo>
                    <a:pt x="88" y="18"/>
                    <a:pt x="70" y="0"/>
                    <a:pt x="48" y="0"/>
                  </a:cubicBezTo>
                  <a:cubicBezTo>
                    <a:pt x="40" y="0"/>
                    <a:pt x="40" y="0"/>
                    <a:pt x="40" y="0"/>
                  </a:cubicBezTo>
                  <a:cubicBezTo>
                    <a:pt x="18" y="0"/>
                    <a:pt x="0" y="18"/>
                    <a:pt x="0" y="40"/>
                  </a:cubicBezTo>
                  <a:cubicBezTo>
                    <a:pt x="0" y="60"/>
                    <a:pt x="0" y="60"/>
                    <a:pt x="0" y="6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5" name="Freeform 129">
              <a:extLst>
                <a:ext uri="{FF2B5EF4-FFF2-40B4-BE49-F238E27FC236}">
                  <a16:creationId xmlns:a16="http://schemas.microsoft.com/office/drawing/2014/main" id="{BABDE0C5-1CC6-7EFF-0C2E-74259230ADBD}"/>
                </a:ext>
              </a:extLst>
            </p:cNvPr>
            <p:cNvSpPr>
              <a:spLocks/>
            </p:cNvSpPr>
            <p:nvPr/>
          </p:nvSpPr>
          <p:spPr bwMode="auto">
            <a:xfrm>
              <a:off x="2079625" y="4367213"/>
              <a:ext cx="227012" cy="179388"/>
            </a:xfrm>
            <a:custGeom>
              <a:avLst/>
              <a:gdLst>
                <a:gd name="T0" fmla="*/ 22 w 143"/>
                <a:gd name="T1" fmla="*/ 38 h 113"/>
                <a:gd name="T2" fmla="*/ 53 w 143"/>
                <a:gd name="T3" fmla="*/ 68 h 113"/>
                <a:gd name="T4" fmla="*/ 120 w 143"/>
                <a:gd name="T5" fmla="*/ 0 h 113"/>
                <a:gd name="T6" fmla="*/ 143 w 143"/>
                <a:gd name="T7" fmla="*/ 23 h 113"/>
                <a:gd name="T8" fmla="*/ 53 w 143"/>
                <a:gd name="T9" fmla="*/ 113 h 113"/>
                <a:gd name="T10" fmla="*/ 0 w 143"/>
                <a:gd name="T11" fmla="*/ 61 h 113"/>
                <a:gd name="T12" fmla="*/ 22 w 143"/>
                <a:gd name="T13" fmla="*/ 38 h 113"/>
              </a:gdLst>
              <a:ahLst/>
              <a:cxnLst>
                <a:cxn ang="0">
                  <a:pos x="T0" y="T1"/>
                </a:cxn>
                <a:cxn ang="0">
                  <a:pos x="T2" y="T3"/>
                </a:cxn>
                <a:cxn ang="0">
                  <a:pos x="T4" y="T5"/>
                </a:cxn>
                <a:cxn ang="0">
                  <a:pos x="T6" y="T7"/>
                </a:cxn>
                <a:cxn ang="0">
                  <a:pos x="T8" y="T9"/>
                </a:cxn>
                <a:cxn ang="0">
                  <a:pos x="T10" y="T11"/>
                </a:cxn>
                <a:cxn ang="0">
                  <a:pos x="T12" y="T13"/>
                </a:cxn>
              </a:cxnLst>
              <a:rect l="0" t="0" r="r" b="b"/>
              <a:pathLst>
                <a:path w="143" h="113">
                  <a:moveTo>
                    <a:pt x="22" y="38"/>
                  </a:moveTo>
                  <a:lnTo>
                    <a:pt x="53" y="68"/>
                  </a:lnTo>
                  <a:lnTo>
                    <a:pt x="120" y="0"/>
                  </a:lnTo>
                  <a:lnTo>
                    <a:pt x="143" y="23"/>
                  </a:lnTo>
                  <a:lnTo>
                    <a:pt x="53" y="113"/>
                  </a:lnTo>
                  <a:lnTo>
                    <a:pt x="0" y="61"/>
                  </a:lnTo>
                  <a:lnTo>
                    <a:pt x="22" y="3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6" name="Freeform 130">
              <a:extLst>
                <a:ext uri="{FF2B5EF4-FFF2-40B4-BE49-F238E27FC236}">
                  <a16:creationId xmlns:a16="http://schemas.microsoft.com/office/drawing/2014/main" id="{E23E3626-5DE8-CBC9-64C4-996C4B453731}"/>
                </a:ext>
              </a:extLst>
            </p:cNvPr>
            <p:cNvSpPr>
              <a:spLocks/>
            </p:cNvSpPr>
            <p:nvPr/>
          </p:nvSpPr>
          <p:spPr bwMode="auto">
            <a:xfrm>
              <a:off x="2008188" y="4319588"/>
              <a:ext cx="309562" cy="311150"/>
            </a:xfrm>
            <a:custGeom>
              <a:avLst/>
              <a:gdLst>
                <a:gd name="T0" fmla="*/ 104 w 104"/>
                <a:gd name="T1" fmla="*/ 52 h 104"/>
                <a:gd name="T2" fmla="*/ 52 w 104"/>
                <a:gd name="T3" fmla="*/ 104 h 104"/>
                <a:gd name="T4" fmla="*/ 0 w 104"/>
                <a:gd name="T5" fmla="*/ 52 h 104"/>
                <a:gd name="T6" fmla="*/ 52 w 104"/>
                <a:gd name="T7" fmla="*/ 0 h 104"/>
                <a:gd name="T8" fmla="*/ 72 w 104"/>
                <a:gd name="T9" fmla="*/ 4 h 104"/>
              </a:gdLst>
              <a:ahLst/>
              <a:cxnLst>
                <a:cxn ang="0">
                  <a:pos x="T0" y="T1"/>
                </a:cxn>
                <a:cxn ang="0">
                  <a:pos x="T2" y="T3"/>
                </a:cxn>
                <a:cxn ang="0">
                  <a:pos x="T4" y="T5"/>
                </a:cxn>
                <a:cxn ang="0">
                  <a:pos x="T6" y="T7"/>
                </a:cxn>
                <a:cxn ang="0">
                  <a:pos x="T8" y="T9"/>
                </a:cxn>
              </a:cxnLst>
              <a:rect l="0" t="0" r="r" b="b"/>
              <a:pathLst>
                <a:path w="104" h="104">
                  <a:moveTo>
                    <a:pt x="104" y="52"/>
                  </a:moveTo>
                  <a:cubicBezTo>
                    <a:pt x="104" y="81"/>
                    <a:pt x="81" y="104"/>
                    <a:pt x="52" y="104"/>
                  </a:cubicBezTo>
                  <a:cubicBezTo>
                    <a:pt x="23" y="104"/>
                    <a:pt x="0" y="81"/>
                    <a:pt x="0" y="52"/>
                  </a:cubicBezTo>
                  <a:cubicBezTo>
                    <a:pt x="0" y="23"/>
                    <a:pt x="23" y="0"/>
                    <a:pt x="52" y="0"/>
                  </a:cubicBezTo>
                  <a:cubicBezTo>
                    <a:pt x="59" y="0"/>
                    <a:pt x="66" y="1"/>
                    <a:pt x="72" y="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7" name="Freeform 131">
              <a:extLst>
                <a:ext uri="{FF2B5EF4-FFF2-40B4-BE49-F238E27FC236}">
                  <a16:creationId xmlns:a16="http://schemas.microsoft.com/office/drawing/2014/main" id="{1F2457BF-CE59-5C11-6724-B7887F7A94B3}"/>
                </a:ext>
              </a:extLst>
            </p:cNvPr>
            <p:cNvSpPr>
              <a:spLocks/>
            </p:cNvSpPr>
            <p:nvPr/>
          </p:nvSpPr>
          <p:spPr bwMode="auto">
            <a:xfrm>
              <a:off x="1889125" y="4248151"/>
              <a:ext cx="547687" cy="454025"/>
            </a:xfrm>
            <a:custGeom>
              <a:avLst/>
              <a:gdLst>
                <a:gd name="T0" fmla="*/ 184 w 184"/>
                <a:gd name="T1" fmla="*/ 140 h 152"/>
                <a:gd name="T2" fmla="*/ 172 w 184"/>
                <a:gd name="T3" fmla="*/ 152 h 152"/>
                <a:gd name="T4" fmla="*/ 12 w 184"/>
                <a:gd name="T5" fmla="*/ 152 h 152"/>
                <a:gd name="T6" fmla="*/ 0 w 184"/>
                <a:gd name="T7" fmla="*/ 140 h 152"/>
                <a:gd name="T8" fmla="*/ 0 w 184"/>
                <a:gd name="T9" fmla="*/ 12 h 152"/>
                <a:gd name="T10" fmla="*/ 12 w 184"/>
                <a:gd name="T11" fmla="*/ 0 h 152"/>
                <a:gd name="T12" fmla="*/ 172 w 184"/>
                <a:gd name="T13" fmla="*/ 0 h 152"/>
                <a:gd name="T14" fmla="*/ 184 w 184"/>
                <a:gd name="T15" fmla="*/ 12 h 152"/>
                <a:gd name="T16" fmla="*/ 184 w 184"/>
                <a:gd name="T17" fmla="*/ 52 h 152"/>
                <a:gd name="T18" fmla="*/ 184 w 184"/>
                <a:gd name="T19" fmla="*/ 14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 h="152">
                  <a:moveTo>
                    <a:pt x="184" y="140"/>
                  </a:moveTo>
                  <a:cubicBezTo>
                    <a:pt x="184" y="147"/>
                    <a:pt x="179" y="152"/>
                    <a:pt x="172" y="152"/>
                  </a:cubicBezTo>
                  <a:cubicBezTo>
                    <a:pt x="12" y="152"/>
                    <a:pt x="12" y="152"/>
                    <a:pt x="12" y="152"/>
                  </a:cubicBezTo>
                  <a:cubicBezTo>
                    <a:pt x="5" y="152"/>
                    <a:pt x="0" y="147"/>
                    <a:pt x="0" y="140"/>
                  </a:cubicBezTo>
                  <a:cubicBezTo>
                    <a:pt x="0" y="12"/>
                    <a:pt x="0" y="12"/>
                    <a:pt x="0" y="12"/>
                  </a:cubicBezTo>
                  <a:cubicBezTo>
                    <a:pt x="0" y="5"/>
                    <a:pt x="5" y="0"/>
                    <a:pt x="12" y="0"/>
                  </a:cubicBezTo>
                  <a:cubicBezTo>
                    <a:pt x="172" y="0"/>
                    <a:pt x="172" y="0"/>
                    <a:pt x="172" y="0"/>
                  </a:cubicBezTo>
                  <a:cubicBezTo>
                    <a:pt x="179" y="0"/>
                    <a:pt x="184" y="5"/>
                    <a:pt x="184" y="12"/>
                  </a:cubicBezTo>
                  <a:cubicBezTo>
                    <a:pt x="184" y="52"/>
                    <a:pt x="184" y="52"/>
                    <a:pt x="184" y="52"/>
                  </a:cubicBezTo>
                  <a:lnTo>
                    <a:pt x="184" y="14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8" name="Freeform 132">
              <a:extLst>
                <a:ext uri="{FF2B5EF4-FFF2-40B4-BE49-F238E27FC236}">
                  <a16:creationId xmlns:a16="http://schemas.microsoft.com/office/drawing/2014/main" id="{B5CC42A5-FAD1-AF9C-D09B-072F1A6ED06A}"/>
                </a:ext>
              </a:extLst>
            </p:cNvPr>
            <p:cNvSpPr>
              <a:spLocks/>
            </p:cNvSpPr>
            <p:nvPr/>
          </p:nvSpPr>
          <p:spPr bwMode="auto">
            <a:xfrm>
              <a:off x="1889125" y="4271963"/>
              <a:ext cx="47625" cy="406400"/>
            </a:xfrm>
            <a:custGeom>
              <a:avLst/>
              <a:gdLst>
                <a:gd name="T0" fmla="*/ 0 w 30"/>
                <a:gd name="T1" fmla="*/ 0 h 256"/>
                <a:gd name="T2" fmla="*/ 30 w 30"/>
                <a:gd name="T3" fmla="*/ 30 h 256"/>
                <a:gd name="T4" fmla="*/ 30 w 30"/>
                <a:gd name="T5" fmla="*/ 226 h 256"/>
                <a:gd name="T6" fmla="*/ 0 w 30"/>
                <a:gd name="T7" fmla="*/ 256 h 256"/>
              </a:gdLst>
              <a:ahLst/>
              <a:cxnLst>
                <a:cxn ang="0">
                  <a:pos x="T0" y="T1"/>
                </a:cxn>
                <a:cxn ang="0">
                  <a:pos x="T2" y="T3"/>
                </a:cxn>
                <a:cxn ang="0">
                  <a:pos x="T4" y="T5"/>
                </a:cxn>
                <a:cxn ang="0">
                  <a:pos x="T6" y="T7"/>
                </a:cxn>
              </a:cxnLst>
              <a:rect l="0" t="0" r="r" b="b"/>
              <a:pathLst>
                <a:path w="30" h="256">
                  <a:moveTo>
                    <a:pt x="0" y="0"/>
                  </a:moveTo>
                  <a:lnTo>
                    <a:pt x="30" y="30"/>
                  </a:lnTo>
                  <a:lnTo>
                    <a:pt x="30" y="226"/>
                  </a:lnTo>
                  <a:lnTo>
                    <a:pt x="0" y="25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9" name="Freeform 133">
              <a:extLst>
                <a:ext uri="{FF2B5EF4-FFF2-40B4-BE49-F238E27FC236}">
                  <a16:creationId xmlns:a16="http://schemas.microsoft.com/office/drawing/2014/main" id="{B8E55679-2EFE-83D2-E8FD-74FAC6186C9D}"/>
                </a:ext>
              </a:extLst>
            </p:cNvPr>
            <p:cNvSpPr>
              <a:spLocks/>
            </p:cNvSpPr>
            <p:nvPr/>
          </p:nvSpPr>
          <p:spPr bwMode="auto">
            <a:xfrm>
              <a:off x="2389188" y="4271963"/>
              <a:ext cx="47625" cy="406400"/>
            </a:xfrm>
            <a:custGeom>
              <a:avLst/>
              <a:gdLst>
                <a:gd name="T0" fmla="*/ 30 w 30"/>
                <a:gd name="T1" fmla="*/ 0 h 256"/>
                <a:gd name="T2" fmla="*/ 0 w 30"/>
                <a:gd name="T3" fmla="*/ 30 h 256"/>
                <a:gd name="T4" fmla="*/ 0 w 30"/>
                <a:gd name="T5" fmla="*/ 226 h 256"/>
                <a:gd name="T6" fmla="*/ 30 w 30"/>
                <a:gd name="T7" fmla="*/ 256 h 256"/>
              </a:gdLst>
              <a:ahLst/>
              <a:cxnLst>
                <a:cxn ang="0">
                  <a:pos x="T0" y="T1"/>
                </a:cxn>
                <a:cxn ang="0">
                  <a:pos x="T2" y="T3"/>
                </a:cxn>
                <a:cxn ang="0">
                  <a:pos x="T4" y="T5"/>
                </a:cxn>
                <a:cxn ang="0">
                  <a:pos x="T6" y="T7"/>
                </a:cxn>
              </a:cxnLst>
              <a:rect l="0" t="0" r="r" b="b"/>
              <a:pathLst>
                <a:path w="30" h="256">
                  <a:moveTo>
                    <a:pt x="30" y="0"/>
                  </a:moveTo>
                  <a:lnTo>
                    <a:pt x="0" y="30"/>
                  </a:lnTo>
                  <a:lnTo>
                    <a:pt x="0" y="226"/>
                  </a:lnTo>
                  <a:lnTo>
                    <a:pt x="30" y="256"/>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0" name="Line 134">
              <a:extLst>
                <a:ext uri="{FF2B5EF4-FFF2-40B4-BE49-F238E27FC236}">
                  <a16:creationId xmlns:a16="http://schemas.microsoft.com/office/drawing/2014/main" id="{2A92EEE5-5739-A776-23C4-F38EC753D13B}"/>
                </a:ext>
              </a:extLst>
            </p:cNvPr>
            <p:cNvSpPr>
              <a:spLocks noChangeShapeType="1"/>
            </p:cNvSpPr>
            <p:nvPr/>
          </p:nvSpPr>
          <p:spPr bwMode="auto">
            <a:xfrm flipH="1">
              <a:off x="2389188" y="4356101"/>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1" name="Line 135">
              <a:extLst>
                <a:ext uri="{FF2B5EF4-FFF2-40B4-BE49-F238E27FC236}">
                  <a16:creationId xmlns:a16="http://schemas.microsoft.com/office/drawing/2014/main" id="{D701F949-AAB7-0843-04AE-C345BB873948}"/>
                </a:ext>
              </a:extLst>
            </p:cNvPr>
            <p:cNvSpPr>
              <a:spLocks noChangeShapeType="1"/>
            </p:cNvSpPr>
            <p:nvPr/>
          </p:nvSpPr>
          <p:spPr bwMode="auto">
            <a:xfrm flipH="1">
              <a:off x="2389188" y="4403726"/>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2" name="Line 136">
              <a:extLst>
                <a:ext uri="{FF2B5EF4-FFF2-40B4-BE49-F238E27FC236}">
                  <a16:creationId xmlns:a16="http://schemas.microsoft.com/office/drawing/2014/main" id="{7FED3551-4CB5-74CA-5779-51B34166FA80}"/>
                </a:ext>
              </a:extLst>
            </p:cNvPr>
            <p:cNvSpPr>
              <a:spLocks noChangeShapeType="1"/>
            </p:cNvSpPr>
            <p:nvPr/>
          </p:nvSpPr>
          <p:spPr bwMode="auto">
            <a:xfrm flipH="1">
              <a:off x="2389188" y="4451351"/>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3" name="Line 137">
              <a:extLst>
                <a:ext uri="{FF2B5EF4-FFF2-40B4-BE49-F238E27FC236}">
                  <a16:creationId xmlns:a16="http://schemas.microsoft.com/office/drawing/2014/main" id="{587F8C54-83A6-7310-F4AB-94600C392860}"/>
                </a:ext>
              </a:extLst>
            </p:cNvPr>
            <p:cNvSpPr>
              <a:spLocks noChangeShapeType="1"/>
            </p:cNvSpPr>
            <p:nvPr/>
          </p:nvSpPr>
          <p:spPr bwMode="auto">
            <a:xfrm flipH="1">
              <a:off x="2389188" y="4498976"/>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4" name="Line 138">
              <a:extLst>
                <a:ext uri="{FF2B5EF4-FFF2-40B4-BE49-F238E27FC236}">
                  <a16:creationId xmlns:a16="http://schemas.microsoft.com/office/drawing/2014/main" id="{03C1DEB6-EA53-800A-F06C-7524093AB56F}"/>
                </a:ext>
              </a:extLst>
            </p:cNvPr>
            <p:cNvSpPr>
              <a:spLocks noChangeShapeType="1"/>
            </p:cNvSpPr>
            <p:nvPr/>
          </p:nvSpPr>
          <p:spPr bwMode="auto">
            <a:xfrm flipH="1">
              <a:off x="2389188" y="4546601"/>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5" name="Line 139">
              <a:extLst>
                <a:ext uri="{FF2B5EF4-FFF2-40B4-BE49-F238E27FC236}">
                  <a16:creationId xmlns:a16="http://schemas.microsoft.com/office/drawing/2014/main" id="{2BA75BF7-D1FC-8A66-11ED-117C12A64E54}"/>
                </a:ext>
              </a:extLst>
            </p:cNvPr>
            <p:cNvSpPr>
              <a:spLocks noChangeShapeType="1"/>
            </p:cNvSpPr>
            <p:nvPr/>
          </p:nvSpPr>
          <p:spPr bwMode="auto">
            <a:xfrm flipH="1">
              <a:off x="2389188" y="4594226"/>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6" name="Line 140">
              <a:extLst>
                <a:ext uri="{FF2B5EF4-FFF2-40B4-BE49-F238E27FC236}">
                  <a16:creationId xmlns:a16="http://schemas.microsoft.com/office/drawing/2014/main" id="{1CF756A7-68B0-0FDD-7845-08D62C639282}"/>
                </a:ext>
              </a:extLst>
            </p:cNvPr>
            <p:cNvSpPr>
              <a:spLocks noChangeShapeType="1"/>
            </p:cNvSpPr>
            <p:nvPr/>
          </p:nvSpPr>
          <p:spPr bwMode="auto">
            <a:xfrm flipH="1">
              <a:off x="1889125" y="4356101"/>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7" name="Line 141">
              <a:extLst>
                <a:ext uri="{FF2B5EF4-FFF2-40B4-BE49-F238E27FC236}">
                  <a16:creationId xmlns:a16="http://schemas.microsoft.com/office/drawing/2014/main" id="{58DCB240-335A-DC7F-F27E-CB5C0F0CF26C}"/>
                </a:ext>
              </a:extLst>
            </p:cNvPr>
            <p:cNvSpPr>
              <a:spLocks noChangeShapeType="1"/>
            </p:cNvSpPr>
            <p:nvPr/>
          </p:nvSpPr>
          <p:spPr bwMode="auto">
            <a:xfrm flipH="1">
              <a:off x="1889125" y="4403726"/>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8" name="Line 142">
              <a:extLst>
                <a:ext uri="{FF2B5EF4-FFF2-40B4-BE49-F238E27FC236}">
                  <a16:creationId xmlns:a16="http://schemas.microsoft.com/office/drawing/2014/main" id="{CAD9890C-D08E-A22F-C7EE-E249AF5FCE97}"/>
                </a:ext>
              </a:extLst>
            </p:cNvPr>
            <p:cNvSpPr>
              <a:spLocks noChangeShapeType="1"/>
            </p:cNvSpPr>
            <p:nvPr/>
          </p:nvSpPr>
          <p:spPr bwMode="auto">
            <a:xfrm flipH="1">
              <a:off x="1889125" y="4451351"/>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9" name="Line 143">
              <a:extLst>
                <a:ext uri="{FF2B5EF4-FFF2-40B4-BE49-F238E27FC236}">
                  <a16:creationId xmlns:a16="http://schemas.microsoft.com/office/drawing/2014/main" id="{B0FD104C-4277-6AC0-4EA9-2DEFF235A3A9}"/>
                </a:ext>
              </a:extLst>
            </p:cNvPr>
            <p:cNvSpPr>
              <a:spLocks noChangeShapeType="1"/>
            </p:cNvSpPr>
            <p:nvPr/>
          </p:nvSpPr>
          <p:spPr bwMode="auto">
            <a:xfrm flipH="1">
              <a:off x="1889125" y="4498976"/>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30" name="Line 144">
              <a:extLst>
                <a:ext uri="{FF2B5EF4-FFF2-40B4-BE49-F238E27FC236}">
                  <a16:creationId xmlns:a16="http://schemas.microsoft.com/office/drawing/2014/main" id="{84522554-DB18-A891-02A1-582F41DDE6F2}"/>
                </a:ext>
              </a:extLst>
            </p:cNvPr>
            <p:cNvSpPr>
              <a:spLocks noChangeShapeType="1"/>
            </p:cNvSpPr>
            <p:nvPr/>
          </p:nvSpPr>
          <p:spPr bwMode="auto">
            <a:xfrm flipH="1">
              <a:off x="1889125" y="4546601"/>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31" name="Line 145">
              <a:extLst>
                <a:ext uri="{FF2B5EF4-FFF2-40B4-BE49-F238E27FC236}">
                  <a16:creationId xmlns:a16="http://schemas.microsoft.com/office/drawing/2014/main" id="{2133AC1B-3A3C-3725-EEBE-5355F6C72D9D}"/>
                </a:ext>
              </a:extLst>
            </p:cNvPr>
            <p:cNvSpPr>
              <a:spLocks noChangeShapeType="1"/>
            </p:cNvSpPr>
            <p:nvPr/>
          </p:nvSpPr>
          <p:spPr bwMode="auto">
            <a:xfrm flipH="1">
              <a:off x="1889125" y="4594226"/>
              <a:ext cx="47625"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CVS Health Sans"/>
                <a:ea typeface="+mn-ea"/>
                <a:cs typeface="+mn-cs"/>
              </a:endParaRPr>
            </a:p>
          </p:txBody>
        </p:sp>
      </p:grpSp>
      <p:sp>
        <p:nvSpPr>
          <p:cNvPr id="3" name="Rectangle 2">
            <a:extLst>
              <a:ext uri="{FF2B5EF4-FFF2-40B4-BE49-F238E27FC236}">
                <a16:creationId xmlns:a16="http://schemas.microsoft.com/office/drawing/2014/main" id="{F90B40F8-D5AA-7393-3166-D0EDDF5FF45E}"/>
              </a:ext>
            </a:extLst>
          </p:cNvPr>
          <p:cNvSpPr/>
          <p:nvPr/>
        </p:nvSpPr>
        <p:spPr bwMode="gray">
          <a:xfrm>
            <a:off x="7287" y="-40994"/>
            <a:ext cx="4479945" cy="1537854"/>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500" b="1">
                <a:solidFill>
                  <a:srgbClr val="FFFFFF"/>
                </a:solidFill>
                <a:latin typeface="CVS Health Sans"/>
              </a:rPr>
              <a:t>Pull in zero trust info from strategic touchpoint</a:t>
            </a:r>
          </a:p>
        </p:txBody>
      </p:sp>
    </p:spTree>
    <p:extLst>
      <p:ext uri="{BB962C8B-B14F-4D97-AF65-F5344CB8AC3E}">
        <p14:creationId xmlns:p14="http://schemas.microsoft.com/office/powerpoint/2010/main" val="3797083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Embedded Zero Trust Principles in AI</a:t>
            </a:r>
          </a:p>
        </p:txBody>
      </p:sp>
      <p:grpSp>
        <p:nvGrpSpPr>
          <p:cNvPr id="38" name="Group 37">
            <a:extLst>
              <a:ext uri="{FF2B5EF4-FFF2-40B4-BE49-F238E27FC236}">
                <a16:creationId xmlns:a16="http://schemas.microsoft.com/office/drawing/2014/main" id="{8681D742-69CA-8B49-FAFE-6096ED9A05CE}"/>
              </a:ext>
            </a:extLst>
          </p:cNvPr>
          <p:cNvGrpSpPr/>
          <p:nvPr/>
        </p:nvGrpSpPr>
        <p:grpSpPr>
          <a:xfrm>
            <a:off x="571352" y="1861682"/>
            <a:ext cx="11049296" cy="495432"/>
            <a:chOff x="569913" y="1771650"/>
            <a:chExt cx="11052174" cy="495561"/>
          </a:xfrm>
        </p:grpSpPr>
        <p:sp>
          <p:nvSpPr>
            <p:cNvPr id="39" name="Rectangle 38">
              <a:extLst>
                <a:ext uri="{FF2B5EF4-FFF2-40B4-BE49-F238E27FC236}">
                  <a16:creationId xmlns:a16="http://schemas.microsoft.com/office/drawing/2014/main" id="{D3F2F165-90BD-71A4-D437-0021E3EAA866}"/>
                </a:ext>
              </a:extLst>
            </p:cNvPr>
            <p:cNvSpPr/>
            <p:nvPr/>
          </p:nvSpPr>
          <p:spPr bwMode="gray">
            <a:xfrm>
              <a:off x="4838713" y="1771650"/>
              <a:ext cx="2514574" cy="495561"/>
            </a:xfrm>
            <a:prstGeom prst="rect">
              <a:avLst/>
            </a:prstGeom>
            <a:gradFill flip="none" rotWithShape="1">
              <a:gsLst>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defTabSz="914126">
                <a:defRPr/>
              </a:pPr>
              <a:r>
                <a:rPr lang="en-US" sz="1400" b="1">
                  <a:solidFill>
                    <a:prstClr val="white"/>
                  </a:solidFill>
                  <a:latin typeface="CVS Health Sans"/>
                </a:rPr>
                <a:t>ZT Capabilities</a:t>
              </a:r>
            </a:p>
          </p:txBody>
        </p:sp>
        <p:cxnSp>
          <p:nvCxnSpPr>
            <p:cNvPr id="40" name="Straight Connector 39">
              <a:extLst>
                <a:ext uri="{FF2B5EF4-FFF2-40B4-BE49-F238E27FC236}">
                  <a16:creationId xmlns:a16="http://schemas.microsoft.com/office/drawing/2014/main" id="{4282F96D-1572-C2EE-7D9D-20A7F061AAE0}"/>
                </a:ext>
              </a:extLst>
            </p:cNvPr>
            <p:cNvCxnSpPr>
              <a:cxnSpLocks/>
              <a:stCxn id="39" idx="3"/>
            </p:cNvCxnSpPr>
            <p:nvPr/>
          </p:nvCxnSpPr>
          <p:spPr>
            <a:xfrm>
              <a:off x="7353287" y="2019431"/>
              <a:ext cx="4268800" cy="0"/>
            </a:xfrm>
            <a:prstGeom prst="line">
              <a:avLst/>
            </a:prstGeom>
            <a:ln w="12700" cmpd="sng">
              <a:solidFill>
                <a:srgbClr val="0A4B8C"/>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D4666D7-8731-852D-C6AA-45E257A10630}"/>
                </a:ext>
              </a:extLst>
            </p:cNvPr>
            <p:cNvCxnSpPr>
              <a:cxnSpLocks/>
              <a:stCxn id="39" idx="1"/>
            </p:cNvCxnSpPr>
            <p:nvPr/>
          </p:nvCxnSpPr>
          <p:spPr>
            <a:xfrm flipH="1">
              <a:off x="569913" y="2019431"/>
              <a:ext cx="4268800" cy="0"/>
            </a:xfrm>
            <a:prstGeom prst="line">
              <a:avLst/>
            </a:prstGeom>
            <a:ln w="12700" cmpd="sng">
              <a:solidFill>
                <a:srgbClr val="0A4B8C"/>
              </a:solidFill>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D1CC007A-0F0F-52FE-675E-0DDE70E601DB}"/>
              </a:ext>
            </a:extLst>
          </p:cNvPr>
          <p:cNvSpPr txBox="1"/>
          <p:nvPr/>
        </p:nvSpPr>
        <p:spPr>
          <a:xfrm>
            <a:off x="8431201" y="3462977"/>
            <a:ext cx="2586906" cy="800011"/>
          </a:xfrm>
          <a:prstGeom prst="rect">
            <a:avLst/>
          </a:prstGeom>
          <a:noFill/>
        </p:spPr>
        <p:txBody>
          <a:bodyPr wrap="square">
            <a:spAutoFit/>
          </a:bodyPr>
          <a:lstStyle/>
          <a:p>
            <a:pPr algn="ctr" defTabSz="914126">
              <a:defRPr/>
            </a:pPr>
            <a:r>
              <a:rPr lang="en-US" sz="1600" b="1">
                <a:solidFill>
                  <a:srgbClr val="0A4B8C"/>
                </a:solidFill>
                <a:latin typeface="CVS Health Sans"/>
              </a:rPr>
              <a:t>AI for Anomaly Investigations</a:t>
            </a:r>
          </a:p>
          <a:p>
            <a:pPr algn="ctr" defTabSz="914126">
              <a:defRPr/>
            </a:pPr>
            <a:r>
              <a:rPr lang="en-US" sz="1400" i="1">
                <a:solidFill>
                  <a:srgbClr val="0A4B8C"/>
                </a:solidFill>
                <a:latin typeface="CVS Health Sans"/>
              </a:rPr>
              <a:t>Future Vision</a:t>
            </a:r>
          </a:p>
        </p:txBody>
      </p:sp>
      <p:sp>
        <p:nvSpPr>
          <p:cNvPr id="45" name="Rectangle: Rounded Corners 44">
            <a:extLst>
              <a:ext uri="{FF2B5EF4-FFF2-40B4-BE49-F238E27FC236}">
                <a16:creationId xmlns:a16="http://schemas.microsoft.com/office/drawing/2014/main" id="{D7963175-0DBC-90BE-43FD-A315CDE8F8CF}"/>
              </a:ext>
            </a:extLst>
          </p:cNvPr>
          <p:cNvSpPr/>
          <p:nvPr/>
        </p:nvSpPr>
        <p:spPr bwMode="gray">
          <a:xfrm>
            <a:off x="9321406" y="2554211"/>
            <a:ext cx="806496" cy="806496"/>
          </a:xfrm>
          <a:prstGeom prst="roundRect">
            <a:avLst/>
          </a:prstGeom>
          <a:solidFill>
            <a:srgbClr val="0A4B8C"/>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2799" b="1">
              <a:solidFill>
                <a:srgbClr val="3F3F3F"/>
              </a:solidFill>
              <a:latin typeface="CVS Health Sans"/>
            </a:endParaRPr>
          </a:p>
        </p:txBody>
      </p:sp>
      <p:sp>
        <p:nvSpPr>
          <p:cNvPr id="46" name="TextBox 45">
            <a:extLst>
              <a:ext uri="{FF2B5EF4-FFF2-40B4-BE49-F238E27FC236}">
                <a16:creationId xmlns:a16="http://schemas.microsoft.com/office/drawing/2014/main" id="{8B9BA51D-8671-BCE0-80EA-D5EF4B30CEFE}"/>
              </a:ext>
            </a:extLst>
          </p:cNvPr>
          <p:cNvSpPr txBox="1"/>
          <p:nvPr/>
        </p:nvSpPr>
        <p:spPr>
          <a:xfrm>
            <a:off x="8183875" y="4353287"/>
            <a:ext cx="3254919" cy="1169246"/>
          </a:xfrm>
          <a:prstGeom prst="rect">
            <a:avLst/>
          </a:prstGeom>
          <a:noFill/>
        </p:spPr>
        <p:txBody>
          <a:bodyPr wrap="square">
            <a:spAutoFit/>
          </a:bodyPr>
          <a:lstStyle/>
          <a:p>
            <a:pPr algn="ctr" defTabSz="914126">
              <a:spcAft>
                <a:spcPts val="600"/>
              </a:spcAft>
              <a:defRPr/>
            </a:pPr>
            <a:r>
              <a:rPr lang="en-US" sz="1400">
                <a:solidFill>
                  <a:srgbClr val="3F3F3F"/>
                </a:solidFill>
                <a:latin typeface="CVS Health Sans"/>
              </a:rPr>
              <a:t>Deploy an </a:t>
            </a:r>
            <a:r>
              <a:rPr lang="en-US" sz="1400" b="1">
                <a:solidFill>
                  <a:srgbClr val="3F3F3F"/>
                </a:solidFill>
                <a:latin typeface="CVS Health Sans"/>
              </a:rPr>
              <a:t>AI agent to investigate scanner anomalies </a:t>
            </a:r>
            <a:r>
              <a:rPr lang="en-US" sz="1400">
                <a:solidFill>
                  <a:srgbClr val="3F3F3F"/>
                </a:solidFill>
                <a:latin typeface="CVS Health Sans"/>
              </a:rPr>
              <a:t>(e.g., broken agents) and asset anomalies (e.g., new unowned devices), diagnose the issue, and initiate a fix or alert​</a:t>
            </a:r>
          </a:p>
        </p:txBody>
      </p:sp>
      <p:cxnSp>
        <p:nvCxnSpPr>
          <p:cNvPr id="51" name="Straight Connector 50">
            <a:extLst>
              <a:ext uri="{FF2B5EF4-FFF2-40B4-BE49-F238E27FC236}">
                <a16:creationId xmlns:a16="http://schemas.microsoft.com/office/drawing/2014/main" id="{220E8B70-1040-28DB-01F2-8D4650EF868F}"/>
              </a:ext>
            </a:extLst>
          </p:cNvPr>
          <p:cNvCxnSpPr>
            <a:cxnSpLocks/>
          </p:cNvCxnSpPr>
          <p:nvPr/>
        </p:nvCxnSpPr>
        <p:spPr>
          <a:xfrm flipV="1">
            <a:off x="4259926" y="2622505"/>
            <a:ext cx="0" cy="2781977"/>
          </a:xfrm>
          <a:prstGeom prst="line">
            <a:avLst/>
          </a:prstGeom>
          <a:ln w="12700" cmpd="sng">
            <a:solidFill>
              <a:srgbClr val="0A4B8C"/>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CC768C5-BE68-5D06-AEA5-5BDA39EC3B27}"/>
              </a:ext>
            </a:extLst>
          </p:cNvPr>
          <p:cNvCxnSpPr>
            <a:cxnSpLocks/>
          </p:cNvCxnSpPr>
          <p:nvPr/>
        </p:nvCxnSpPr>
        <p:spPr>
          <a:xfrm flipV="1">
            <a:off x="7937678" y="2622505"/>
            <a:ext cx="0" cy="2781977"/>
          </a:xfrm>
          <a:prstGeom prst="line">
            <a:avLst/>
          </a:prstGeom>
          <a:ln w="12700" cmpd="sng">
            <a:solidFill>
              <a:srgbClr val="0A4B8C"/>
            </a:solidFill>
          </a:ln>
        </p:spPr>
        <p:style>
          <a:lnRef idx="1">
            <a:schemeClr val="accent1"/>
          </a:lnRef>
          <a:fillRef idx="0">
            <a:schemeClr val="accent1"/>
          </a:fillRef>
          <a:effectRef idx="0">
            <a:schemeClr val="accent1"/>
          </a:effectRef>
          <a:fontRef idx="minor">
            <a:schemeClr val="tx1"/>
          </a:fontRef>
        </p:style>
      </p:cxnSp>
      <p:sp>
        <p:nvSpPr>
          <p:cNvPr id="154" name="Rectangle: Rounded Corners 153">
            <a:extLst>
              <a:ext uri="{FF2B5EF4-FFF2-40B4-BE49-F238E27FC236}">
                <a16:creationId xmlns:a16="http://schemas.microsoft.com/office/drawing/2014/main" id="{28D5115C-661A-179B-8DA3-C8E727F180BB}"/>
              </a:ext>
            </a:extLst>
          </p:cNvPr>
          <p:cNvSpPr/>
          <p:nvPr/>
        </p:nvSpPr>
        <p:spPr bwMode="gray">
          <a:xfrm>
            <a:off x="5644641" y="2554211"/>
            <a:ext cx="806496" cy="806496"/>
          </a:xfrm>
          <a:prstGeom prst="roundRect">
            <a:avLst/>
          </a:prstGeom>
          <a:solidFill>
            <a:srgbClr val="0A4B8C"/>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2799" b="1">
              <a:solidFill>
                <a:srgbClr val="3F3F3F"/>
              </a:solidFill>
              <a:latin typeface="CVS Health Sans"/>
            </a:endParaRPr>
          </a:p>
        </p:txBody>
      </p:sp>
      <p:sp>
        <p:nvSpPr>
          <p:cNvPr id="155" name="TextBox 154">
            <a:extLst>
              <a:ext uri="{FF2B5EF4-FFF2-40B4-BE49-F238E27FC236}">
                <a16:creationId xmlns:a16="http://schemas.microsoft.com/office/drawing/2014/main" id="{F35EF91E-A5A7-9BD7-3EA6-CF72B163CC09}"/>
              </a:ext>
            </a:extLst>
          </p:cNvPr>
          <p:cNvSpPr txBox="1"/>
          <p:nvPr/>
        </p:nvSpPr>
        <p:spPr>
          <a:xfrm>
            <a:off x="4507109" y="4353288"/>
            <a:ext cx="3254919" cy="307697"/>
          </a:xfrm>
          <a:prstGeom prst="rect">
            <a:avLst/>
          </a:prstGeom>
          <a:noFill/>
        </p:spPr>
        <p:txBody>
          <a:bodyPr wrap="square" lIns="91416" tIns="45708" rIns="91416" bIns="45708" anchor="t">
            <a:spAutoFit/>
          </a:bodyPr>
          <a:lstStyle/>
          <a:p>
            <a:pPr algn="ctr" defTabSz="914126">
              <a:spcAft>
                <a:spcPts val="600"/>
              </a:spcAft>
              <a:defRPr/>
            </a:pPr>
            <a:r>
              <a:rPr lang="en-US" sz="1400">
                <a:solidFill>
                  <a:srgbClr val="3F3F3F"/>
                </a:solidFill>
                <a:latin typeface="CVS Health Sans"/>
              </a:rPr>
              <a:t>Allow access to </a:t>
            </a:r>
            <a:r>
              <a:rPr lang="en-US" sz="1400" b="1">
                <a:solidFill>
                  <a:srgbClr val="3F3F3F"/>
                </a:solidFill>
                <a:latin typeface="CVS Health Sans"/>
              </a:rPr>
              <a:t>​securely </a:t>
            </a:r>
          </a:p>
        </p:txBody>
      </p:sp>
      <p:grpSp>
        <p:nvGrpSpPr>
          <p:cNvPr id="172" name="Graphic 6">
            <a:extLst>
              <a:ext uri="{FF2B5EF4-FFF2-40B4-BE49-F238E27FC236}">
                <a16:creationId xmlns:a16="http://schemas.microsoft.com/office/drawing/2014/main" id="{B46E8610-CFA3-7015-693E-647BA8C3DD93}"/>
              </a:ext>
            </a:extLst>
          </p:cNvPr>
          <p:cNvGrpSpPr/>
          <p:nvPr/>
        </p:nvGrpSpPr>
        <p:grpSpPr>
          <a:xfrm>
            <a:off x="5741836" y="2674078"/>
            <a:ext cx="612107" cy="566765"/>
            <a:chOff x="6269703" y="2419682"/>
            <a:chExt cx="592492" cy="548604"/>
          </a:xfrm>
          <a:noFill/>
        </p:grpSpPr>
        <p:sp>
          <p:nvSpPr>
            <p:cNvPr id="173" name="Freeform: Shape 172">
              <a:extLst>
                <a:ext uri="{FF2B5EF4-FFF2-40B4-BE49-F238E27FC236}">
                  <a16:creationId xmlns:a16="http://schemas.microsoft.com/office/drawing/2014/main" id="{4FE8C75F-3FF8-75AB-83DB-A7037322AF81}"/>
                </a:ext>
              </a:extLst>
            </p:cNvPr>
            <p:cNvSpPr/>
            <p:nvPr/>
          </p:nvSpPr>
          <p:spPr>
            <a:xfrm>
              <a:off x="6694872" y="2877767"/>
              <a:ext cx="27430" cy="27430"/>
            </a:xfrm>
            <a:custGeom>
              <a:avLst/>
              <a:gdLst>
                <a:gd name="connsiteX0" fmla="*/ 27430 w 27430"/>
                <a:gd name="connsiteY0" fmla="*/ 13715 h 27430"/>
                <a:gd name="connsiteX1" fmla="*/ 13715 w 27430"/>
                <a:gd name="connsiteY1" fmla="*/ 27430 h 27430"/>
                <a:gd name="connsiteX2" fmla="*/ 0 w 27430"/>
                <a:gd name="connsiteY2" fmla="*/ 13715 h 27430"/>
                <a:gd name="connsiteX3" fmla="*/ 13715 w 27430"/>
                <a:gd name="connsiteY3" fmla="*/ 0 h 27430"/>
                <a:gd name="connsiteX4" fmla="*/ 27430 w 27430"/>
                <a:gd name="connsiteY4" fmla="*/ 13715 h 2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0" h="27430">
                  <a:moveTo>
                    <a:pt x="27430" y="13715"/>
                  </a:moveTo>
                  <a:cubicBezTo>
                    <a:pt x="27430" y="21290"/>
                    <a:pt x="21289" y="27430"/>
                    <a:pt x="13715" y="27430"/>
                  </a:cubicBezTo>
                  <a:cubicBezTo>
                    <a:pt x="6141" y="27430"/>
                    <a:pt x="0" y="21290"/>
                    <a:pt x="0" y="13715"/>
                  </a:cubicBezTo>
                  <a:cubicBezTo>
                    <a:pt x="0" y="6140"/>
                    <a:pt x="6141" y="0"/>
                    <a:pt x="13715" y="0"/>
                  </a:cubicBezTo>
                  <a:cubicBezTo>
                    <a:pt x="21289" y="0"/>
                    <a:pt x="27430" y="6140"/>
                    <a:pt x="27430" y="13715"/>
                  </a:cubicBezTo>
                  <a:close/>
                </a:path>
              </a:pathLst>
            </a:custGeom>
            <a:grpFill/>
            <a:ln w="6350" cap="flat">
              <a:solidFill>
                <a:schemeClr val="bg1"/>
              </a:solidFill>
              <a:prstDash val="solid"/>
              <a:miter/>
            </a:ln>
          </p:spPr>
          <p:txBody>
            <a:bodyPr rtlCol="0" anchor="ctr"/>
            <a:lstStyle/>
            <a:p>
              <a:pPr defTabSz="914126">
                <a:defRPr/>
              </a:pPr>
              <a:endParaRPr lang="en-US" sz="1799">
                <a:solidFill>
                  <a:srgbClr val="000000"/>
                </a:solidFill>
                <a:latin typeface="CVS Health Sans"/>
              </a:endParaRPr>
            </a:p>
          </p:txBody>
        </p:sp>
        <p:grpSp>
          <p:nvGrpSpPr>
            <p:cNvPr id="174" name="Graphic 6">
              <a:extLst>
                <a:ext uri="{FF2B5EF4-FFF2-40B4-BE49-F238E27FC236}">
                  <a16:creationId xmlns:a16="http://schemas.microsoft.com/office/drawing/2014/main" id="{8ED51C6D-4B58-3E2D-E184-6E49F982BD5D}"/>
                </a:ext>
              </a:extLst>
            </p:cNvPr>
            <p:cNvGrpSpPr/>
            <p:nvPr/>
          </p:nvGrpSpPr>
          <p:grpSpPr>
            <a:xfrm>
              <a:off x="6269703" y="2419682"/>
              <a:ext cx="592492" cy="548604"/>
              <a:chOff x="6269703" y="2419682"/>
              <a:chExt cx="592492" cy="548604"/>
            </a:xfrm>
            <a:grpFill/>
          </p:grpSpPr>
          <p:sp>
            <p:nvSpPr>
              <p:cNvPr id="175" name="Freeform: Shape 174">
                <a:extLst>
                  <a:ext uri="{FF2B5EF4-FFF2-40B4-BE49-F238E27FC236}">
                    <a16:creationId xmlns:a16="http://schemas.microsoft.com/office/drawing/2014/main" id="{125C794E-BF66-0C3E-12AC-B27BD344A8AF}"/>
                  </a:ext>
                </a:extLst>
              </p:cNvPr>
              <p:cNvSpPr/>
              <p:nvPr/>
            </p:nvSpPr>
            <p:spPr>
              <a:xfrm>
                <a:off x="6291647" y="2639124"/>
                <a:ext cx="43888" cy="153609"/>
              </a:xfrm>
              <a:custGeom>
                <a:avLst/>
                <a:gdLst>
                  <a:gd name="connsiteX0" fmla="*/ 0 w 43888"/>
                  <a:gd name="connsiteY0" fmla="*/ 0 h 153609"/>
                  <a:gd name="connsiteX1" fmla="*/ 43888 w 43888"/>
                  <a:gd name="connsiteY1" fmla="*/ 0 h 153609"/>
                  <a:gd name="connsiteX2" fmla="*/ 43888 w 43888"/>
                  <a:gd name="connsiteY2" fmla="*/ 153609 h 153609"/>
                  <a:gd name="connsiteX3" fmla="*/ 0 w 43888"/>
                  <a:gd name="connsiteY3" fmla="*/ 153609 h 153609"/>
                </a:gdLst>
                <a:ahLst/>
                <a:cxnLst>
                  <a:cxn ang="0">
                    <a:pos x="connsiteX0" y="connsiteY0"/>
                  </a:cxn>
                  <a:cxn ang="0">
                    <a:pos x="connsiteX1" y="connsiteY1"/>
                  </a:cxn>
                  <a:cxn ang="0">
                    <a:pos x="connsiteX2" y="connsiteY2"/>
                  </a:cxn>
                  <a:cxn ang="0">
                    <a:pos x="connsiteX3" y="connsiteY3"/>
                  </a:cxn>
                </a:cxnLst>
                <a:rect l="l" t="t" r="r" b="b"/>
                <a:pathLst>
                  <a:path w="43888" h="153609">
                    <a:moveTo>
                      <a:pt x="0" y="0"/>
                    </a:moveTo>
                    <a:lnTo>
                      <a:pt x="43888" y="0"/>
                    </a:lnTo>
                    <a:lnTo>
                      <a:pt x="43888" y="153609"/>
                    </a:lnTo>
                    <a:lnTo>
                      <a:pt x="0" y="153609"/>
                    </a:ln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76" name="Freeform: Shape 175">
                <a:extLst>
                  <a:ext uri="{FF2B5EF4-FFF2-40B4-BE49-F238E27FC236}">
                    <a16:creationId xmlns:a16="http://schemas.microsoft.com/office/drawing/2014/main" id="{C32BBFDF-A740-4FC2-DFEE-7864960EC91B}"/>
                  </a:ext>
                </a:extLst>
              </p:cNvPr>
              <p:cNvSpPr/>
              <p:nvPr/>
            </p:nvSpPr>
            <p:spPr>
              <a:xfrm>
                <a:off x="6401368" y="2573291"/>
                <a:ext cx="43888" cy="219441"/>
              </a:xfrm>
              <a:custGeom>
                <a:avLst/>
                <a:gdLst>
                  <a:gd name="connsiteX0" fmla="*/ 0 w 43888"/>
                  <a:gd name="connsiteY0" fmla="*/ 0 h 219441"/>
                  <a:gd name="connsiteX1" fmla="*/ 43888 w 43888"/>
                  <a:gd name="connsiteY1" fmla="*/ 0 h 219441"/>
                  <a:gd name="connsiteX2" fmla="*/ 43888 w 43888"/>
                  <a:gd name="connsiteY2" fmla="*/ 219442 h 219441"/>
                  <a:gd name="connsiteX3" fmla="*/ 0 w 43888"/>
                  <a:gd name="connsiteY3" fmla="*/ 219442 h 219441"/>
                </a:gdLst>
                <a:ahLst/>
                <a:cxnLst>
                  <a:cxn ang="0">
                    <a:pos x="connsiteX0" y="connsiteY0"/>
                  </a:cxn>
                  <a:cxn ang="0">
                    <a:pos x="connsiteX1" y="connsiteY1"/>
                  </a:cxn>
                  <a:cxn ang="0">
                    <a:pos x="connsiteX2" y="connsiteY2"/>
                  </a:cxn>
                  <a:cxn ang="0">
                    <a:pos x="connsiteX3" y="connsiteY3"/>
                  </a:cxn>
                </a:cxnLst>
                <a:rect l="l" t="t" r="r" b="b"/>
                <a:pathLst>
                  <a:path w="43888" h="219441">
                    <a:moveTo>
                      <a:pt x="0" y="0"/>
                    </a:moveTo>
                    <a:lnTo>
                      <a:pt x="43888" y="0"/>
                    </a:lnTo>
                    <a:lnTo>
                      <a:pt x="43888" y="219442"/>
                    </a:lnTo>
                    <a:lnTo>
                      <a:pt x="0" y="219442"/>
                    </a:ln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77" name="Freeform: Shape 176">
                <a:extLst>
                  <a:ext uri="{FF2B5EF4-FFF2-40B4-BE49-F238E27FC236}">
                    <a16:creationId xmlns:a16="http://schemas.microsoft.com/office/drawing/2014/main" id="{4AFB4EA4-8108-F6CF-83D0-8655C20336B2}"/>
                  </a:ext>
                </a:extLst>
              </p:cNvPr>
              <p:cNvSpPr/>
              <p:nvPr/>
            </p:nvSpPr>
            <p:spPr>
              <a:xfrm>
                <a:off x="6511089" y="2639124"/>
                <a:ext cx="43888" cy="153609"/>
              </a:xfrm>
              <a:custGeom>
                <a:avLst/>
                <a:gdLst>
                  <a:gd name="connsiteX0" fmla="*/ 43888 w 43888"/>
                  <a:gd name="connsiteY0" fmla="*/ 87777 h 153609"/>
                  <a:gd name="connsiteX1" fmla="*/ 43888 w 43888"/>
                  <a:gd name="connsiteY1" fmla="*/ 0 h 153609"/>
                  <a:gd name="connsiteX2" fmla="*/ 0 w 43888"/>
                  <a:gd name="connsiteY2" fmla="*/ 0 h 153609"/>
                  <a:gd name="connsiteX3" fmla="*/ 0 w 43888"/>
                  <a:gd name="connsiteY3" fmla="*/ 153609 h 153609"/>
                  <a:gd name="connsiteX4" fmla="*/ 21944 w 43888"/>
                  <a:gd name="connsiteY4" fmla="*/ 153609 h 153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88" h="153609">
                    <a:moveTo>
                      <a:pt x="43888" y="87777"/>
                    </a:moveTo>
                    <a:lnTo>
                      <a:pt x="43888" y="0"/>
                    </a:lnTo>
                    <a:lnTo>
                      <a:pt x="0" y="0"/>
                    </a:lnTo>
                    <a:lnTo>
                      <a:pt x="0" y="153609"/>
                    </a:lnTo>
                    <a:lnTo>
                      <a:pt x="21944" y="153609"/>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78" name="Freeform: Shape 177">
                <a:extLst>
                  <a:ext uri="{FF2B5EF4-FFF2-40B4-BE49-F238E27FC236}">
                    <a16:creationId xmlns:a16="http://schemas.microsoft.com/office/drawing/2014/main" id="{D2A585EE-1697-193C-947E-9F9C35B1B005}"/>
                  </a:ext>
                </a:extLst>
              </p:cNvPr>
              <p:cNvSpPr/>
              <p:nvPr/>
            </p:nvSpPr>
            <p:spPr>
              <a:xfrm>
                <a:off x="6620810" y="2540375"/>
                <a:ext cx="43888" cy="120693"/>
              </a:xfrm>
              <a:custGeom>
                <a:avLst/>
                <a:gdLst>
                  <a:gd name="connsiteX0" fmla="*/ 0 w 43888"/>
                  <a:gd name="connsiteY0" fmla="*/ 120693 h 120693"/>
                  <a:gd name="connsiteX1" fmla="*/ 0 w 43888"/>
                  <a:gd name="connsiteY1" fmla="*/ 0 h 120693"/>
                  <a:gd name="connsiteX2" fmla="*/ 43888 w 43888"/>
                  <a:gd name="connsiteY2" fmla="*/ 0 h 120693"/>
                  <a:gd name="connsiteX3" fmla="*/ 43888 w 43888"/>
                  <a:gd name="connsiteY3" fmla="*/ 98749 h 120693"/>
                </a:gdLst>
                <a:ahLst/>
                <a:cxnLst>
                  <a:cxn ang="0">
                    <a:pos x="connsiteX0" y="connsiteY0"/>
                  </a:cxn>
                  <a:cxn ang="0">
                    <a:pos x="connsiteX1" y="connsiteY1"/>
                  </a:cxn>
                  <a:cxn ang="0">
                    <a:pos x="connsiteX2" y="connsiteY2"/>
                  </a:cxn>
                  <a:cxn ang="0">
                    <a:pos x="connsiteX3" y="connsiteY3"/>
                  </a:cxn>
                </a:cxnLst>
                <a:rect l="l" t="t" r="r" b="b"/>
                <a:pathLst>
                  <a:path w="43888" h="120693">
                    <a:moveTo>
                      <a:pt x="0" y="120693"/>
                    </a:moveTo>
                    <a:lnTo>
                      <a:pt x="0" y="0"/>
                    </a:lnTo>
                    <a:lnTo>
                      <a:pt x="43888" y="0"/>
                    </a:lnTo>
                    <a:lnTo>
                      <a:pt x="43888" y="98749"/>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79" name="Freeform: Shape 178">
                <a:extLst>
                  <a:ext uri="{FF2B5EF4-FFF2-40B4-BE49-F238E27FC236}">
                    <a16:creationId xmlns:a16="http://schemas.microsoft.com/office/drawing/2014/main" id="{ED76EC8E-0660-E69C-3FAD-D34E7011F62A}"/>
                  </a:ext>
                </a:extLst>
              </p:cNvPr>
              <p:cNvSpPr/>
              <p:nvPr/>
            </p:nvSpPr>
            <p:spPr>
              <a:xfrm>
                <a:off x="6291647" y="2540375"/>
                <a:ext cx="43888" cy="43888"/>
              </a:xfrm>
              <a:custGeom>
                <a:avLst/>
                <a:gdLst>
                  <a:gd name="connsiteX0" fmla="*/ 43888 w 43888"/>
                  <a:gd name="connsiteY0" fmla="*/ 21944 h 43888"/>
                  <a:gd name="connsiteX1" fmla="*/ 39061 w 43888"/>
                  <a:gd name="connsiteY1" fmla="*/ 8229 h 43888"/>
                  <a:gd name="connsiteX2" fmla="*/ 21944 w 43888"/>
                  <a:gd name="connsiteY2" fmla="*/ 0 h 43888"/>
                  <a:gd name="connsiteX3" fmla="*/ 0 w 43888"/>
                  <a:gd name="connsiteY3" fmla="*/ 21944 h 43888"/>
                  <a:gd name="connsiteX4" fmla="*/ 21944 w 43888"/>
                  <a:gd name="connsiteY4" fmla="*/ 43888 h 43888"/>
                  <a:gd name="connsiteX5" fmla="*/ 43888 w 43888"/>
                  <a:gd name="connsiteY5" fmla="*/ 21944 h 4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88" h="43888">
                    <a:moveTo>
                      <a:pt x="43888" y="21944"/>
                    </a:moveTo>
                    <a:cubicBezTo>
                      <a:pt x="43888" y="16787"/>
                      <a:pt x="42133" y="11960"/>
                      <a:pt x="39061" y="8229"/>
                    </a:cubicBezTo>
                    <a:cubicBezTo>
                      <a:pt x="35111" y="3182"/>
                      <a:pt x="28856" y="0"/>
                      <a:pt x="21944" y="0"/>
                    </a:cubicBezTo>
                    <a:cubicBezTo>
                      <a:pt x="9765" y="0"/>
                      <a:pt x="0" y="9875"/>
                      <a:pt x="0" y="21944"/>
                    </a:cubicBezTo>
                    <a:cubicBezTo>
                      <a:pt x="0" y="34013"/>
                      <a:pt x="9765" y="43888"/>
                      <a:pt x="21944" y="43888"/>
                    </a:cubicBezTo>
                    <a:cubicBezTo>
                      <a:pt x="34123" y="43888"/>
                      <a:pt x="43888" y="34013"/>
                      <a:pt x="43888" y="21944"/>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0" name="Freeform: Shape 179">
                <a:extLst>
                  <a:ext uri="{FF2B5EF4-FFF2-40B4-BE49-F238E27FC236}">
                    <a16:creationId xmlns:a16="http://schemas.microsoft.com/office/drawing/2014/main" id="{0050C2EE-795C-70DC-01F8-071F24473371}"/>
                  </a:ext>
                </a:extLst>
              </p:cNvPr>
              <p:cNvSpPr/>
              <p:nvPr/>
            </p:nvSpPr>
            <p:spPr>
              <a:xfrm>
                <a:off x="6401368" y="2452598"/>
                <a:ext cx="43888" cy="43888"/>
              </a:xfrm>
              <a:custGeom>
                <a:avLst/>
                <a:gdLst>
                  <a:gd name="connsiteX0" fmla="*/ 39061 w 43888"/>
                  <a:gd name="connsiteY0" fmla="*/ 35659 h 43888"/>
                  <a:gd name="connsiteX1" fmla="*/ 43888 w 43888"/>
                  <a:gd name="connsiteY1" fmla="*/ 21944 h 43888"/>
                  <a:gd name="connsiteX2" fmla="*/ 21944 w 43888"/>
                  <a:gd name="connsiteY2" fmla="*/ 0 h 43888"/>
                  <a:gd name="connsiteX3" fmla="*/ 0 w 43888"/>
                  <a:gd name="connsiteY3" fmla="*/ 21944 h 43888"/>
                  <a:gd name="connsiteX4" fmla="*/ 4828 w 43888"/>
                  <a:gd name="connsiteY4" fmla="*/ 35659 h 43888"/>
                  <a:gd name="connsiteX5" fmla="*/ 21944 w 43888"/>
                  <a:gd name="connsiteY5" fmla="*/ 43888 h 43888"/>
                  <a:gd name="connsiteX6" fmla="*/ 39061 w 43888"/>
                  <a:gd name="connsiteY6" fmla="*/ 35659 h 4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8" h="43888">
                    <a:moveTo>
                      <a:pt x="39061" y="35659"/>
                    </a:moveTo>
                    <a:cubicBezTo>
                      <a:pt x="42133" y="31929"/>
                      <a:pt x="43888" y="27101"/>
                      <a:pt x="43888" y="21944"/>
                    </a:cubicBezTo>
                    <a:cubicBezTo>
                      <a:pt x="43888" y="9875"/>
                      <a:pt x="34123" y="0"/>
                      <a:pt x="21944" y="0"/>
                    </a:cubicBezTo>
                    <a:cubicBezTo>
                      <a:pt x="9765" y="0"/>
                      <a:pt x="0" y="9875"/>
                      <a:pt x="0" y="21944"/>
                    </a:cubicBezTo>
                    <a:cubicBezTo>
                      <a:pt x="0" y="27101"/>
                      <a:pt x="1756" y="31929"/>
                      <a:pt x="4828" y="35659"/>
                    </a:cubicBezTo>
                    <a:cubicBezTo>
                      <a:pt x="8778" y="40706"/>
                      <a:pt x="15032" y="43888"/>
                      <a:pt x="21944" y="43888"/>
                    </a:cubicBezTo>
                    <a:cubicBezTo>
                      <a:pt x="28856" y="43888"/>
                      <a:pt x="35111" y="40706"/>
                      <a:pt x="39061" y="35659"/>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1" name="Freeform: Shape 180">
                <a:extLst>
                  <a:ext uri="{FF2B5EF4-FFF2-40B4-BE49-F238E27FC236}">
                    <a16:creationId xmlns:a16="http://schemas.microsoft.com/office/drawing/2014/main" id="{202B5C6E-928E-277B-AF3C-9497D5587F85}"/>
                  </a:ext>
                </a:extLst>
              </p:cNvPr>
              <p:cNvSpPr/>
              <p:nvPr/>
            </p:nvSpPr>
            <p:spPr>
              <a:xfrm>
                <a:off x="6511089" y="2540375"/>
                <a:ext cx="43888" cy="43888"/>
              </a:xfrm>
              <a:custGeom>
                <a:avLst/>
                <a:gdLst>
                  <a:gd name="connsiteX0" fmla="*/ 4828 w 43888"/>
                  <a:gd name="connsiteY0" fmla="*/ 8229 h 43888"/>
                  <a:gd name="connsiteX1" fmla="*/ 0 w 43888"/>
                  <a:gd name="connsiteY1" fmla="*/ 21944 h 43888"/>
                  <a:gd name="connsiteX2" fmla="*/ 21944 w 43888"/>
                  <a:gd name="connsiteY2" fmla="*/ 43888 h 43888"/>
                  <a:gd name="connsiteX3" fmla="*/ 43888 w 43888"/>
                  <a:gd name="connsiteY3" fmla="*/ 21944 h 43888"/>
                  <a:gd name="connsiteX4" fmla="*/ 35988 w 43888"/>
                  <a:gd name="connsiteY4" fmla="*/ 5047 h 43888"/>
                  <a:gd name="connsiteX5" fmla="*/ 21944 w 43888"/>
                  <a:gd name="connsiteY5" fmla="*/ 0 h 43888"/>
                  <a:gd name="connsiteX6" fmla="*/ 4828 w 43888"/>
                  <a:gd name="connsiteY6" fmla="*/ 8229 h 4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8" h="43888">
                    <a:moveTo>
                      <a:pt x="4828" y="8229"/>
                    </a:moveTo>
                    <a:cubicBezTo>
                      <a:pt x="1756" y="11960"/>
                      <a:pt x="0" y="16787"/>
                      <a:pt x="0" y="21944"/>
                    </a:cubicBezTo>
                    <a:cubicBezTo>
                      <a:pt x="0" y="34013"/>
                      <a:pt x="9765" y="43888"/>
                      <a:pt x="21944" y="43888"/>
                    </a:cubicBezTo>
                    <a:cubicBezTo>
                      <a:pt x="34123" y="43888"/>
                      <a:pt x="43888" y="34013"/>
                      <a:pt x="43888" y="21944"/>
                    </a:cubicBezTo>
                    <a:cubicBezTo>
                      <a:pt x="43888" y="15142"/>
                      <a:pt x="40816" y="9107"/>
                      <a:pt x="35988" y="5047"/>
                    </a:cubicBezTo>
                    <a:cubicBezTo>
                      <a:pt x="32148" y="1865"/>
                      <a:pt x="27320" y="0"/>
                      <a:pt x="21944" y="0"/>
                    </a:cubicBezTo>
                    <a:cubicBezTo>
                      <a:pt x="15032" y="0"/>
                      <a:pt x="8778" y="3182"/>
                      <a:pt x="4828" y="8229"/>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2" name="Freeform: Shape 181">
                <a:extLst>
                  <a:ext uri="{FF2B5EF4-FFF2-40B4-BE49-F238E27FC236}">
                    <a16:creationId xmlns:a16="http://schemas.microsoft.com/office/drawing/2014/main" id="{308057E2-FB3E-BE9B-0814-19A9ABEC3E5D}"/>
                  </a:ext>
                </a:extLst>
              </p:cNvPr>
              <p:cNvSpPr/>
              <p:nvPr/>
            </p:nvSpPr>
            <p:spPr>
              <a:xfrm>
                <a:off x="6620810" y="2419682"/>
                <a:ext cx="43888" cy="43888"/>
              </a:xfrm>
              <a:custGeom>
                <a:avLst/>
                <a:gdLst>
                  <a:gd name="connsiteX0" fmla="*/ 43888 w 43888"/>
                  <a:gd name="connsiteY0" fmla="*/ 21944 h 43888"/>
                  <a:gd name="connsiteX1" fmla="*/ 21944 w 43888"/>
                  <a:gd name="connsiteY1" fmla="*/ 0 h 43888"/>
                  <a:gd name="connsiteX2" fmla="*/ 0 w 43888"/>
                  <a:gd name="connsiteY2" fmla="*/ 21944 h 43888"/>
                  <a:gd name="connsiteX3" fmla="*/ 7900 w 43888"/>
                  <a:gd name="connsiteY3" fmla="*/ 38841 h 43888"/>
                  <a:gd name="connsiteX4" fmla="*/ 21944 w 43888"/>
                  <a:gd name="connsiteY4" fmla="*/ 43888 h 43888"/>
                  <a:gd name="connsiteX5" fmla="*/ 43888 w 43888"/>
                  <a:gd name="connsiteY5" fmla="*/ 21944 h 4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88" h="43888">
                    <a:moveTo>
                      <a:pt x="43888" y="21944"/>
                    </a:moveTo>
                    <a:cubicBezTo>
                      <a:pt x="43888" y="9875"/>
                      <a:pt x="34123" y="0"/>
                      <a:pt x="21944" y="0"/>
                    </a:cubicBezTo>
                    <a:cubicBezTo>
                      <a:pt x="9765" y="0"/>
                      <a:pt x="0" y="9875"/>
                      <a:pt x="0" y="21944"/>
                    </a:cubicBezTo>
                    <a:cubicBezTo>
                      <a:pt x="0" y="28747"/>
                      <a:pt x="3072" y="34781"/>
                      <a:pt x="7900" y="38841"/>
                    </a:cubicBezTo>
                    <a:cubicBezTo>
                      <a:pt x="11740" y="42023"/>
                      <a:pt x="16568" y="43888"/>
                      <a:pt x="21944" y="43888"/>
                    </a:cubicBezTo>
                    <a:cubicBezTo>
                      <a:pt x="34123" y="43888"/>
                      <a:pt x="43888" y="34013"/>
                      <a:pt x="43888" y="21944"/>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3" name="Freeform: Shape 182">
                <a:extLst>
                  <a:ext uri="{FF2B5EF4-FFF2-40B4-BE49-F238E27FC236}">
                    <a16:creationId xmlns:a16="http://schemas.microsoft.com/office/drawing/2014/main" id="{31A830B1-7172-851C-8C34-C02DFC3154B3}"/>
                  </a:ext>
                </a:extLst>
              </p:cNvPr>
              <p:cNvSpPr/>
              <p:nvPr/>
            </p:nvSpPr>
            <p:spPr>
              <a:xfrm>
                <a:off x="6547078" y="2458523"/>
                <a:ext cx="81632" cy="86898"/>
              </a:xfrm>
              <a:custGeom>
                <a:avLst/>
                <a:gdLst>
                  <a:gd name="connsiteX0" fmla="*/ 81633 w 81632"/>
                  <a:gd name="connsiteY0" fmla="*/ 0 h 86898"/>
                  <a:gd name="connsiteX1" fmla="*/ 0 w 81632"/>
                  <a:gd name="connsiteY1" fmla="*/ 86899 h 86898"/>
                </a:gdLst>
                <a:ahLst/>
                <a:cxnLst>
                  <a:cxn ang="0">
                    <a:pos x="connsiteX0" y="connsiteY0"/>
                  </a:cxn>
                  <a:cxn ang="0">
                    <a:pos x="connsiteX1" y="connsiteY1"/>
                  </a:cxn>
                </a:cxnLst>
                <a:rect l="l" t="t" r="r" b="b"/>
                <a:pathLst>
                  <a:path w="81632" h="86898">
                    <a:moveTo>
                      <a:pt x="81633" y="0"/>
                    </a:moveTo>
                    <a:lnTo>
                      <a:pt x="0" y="86899"/>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4" name="Freeform: Shape 183">
                <a:extLst>
                  <a:ext uri="{FF2B5EF4-FFF2-40B4-BE49-F238E27FC236}">
                    <a16:creationId xmlns:a16="http://schemas.microsoft.com/office/drawing/2014/main" id="{2E3F73CB-E627-4E98-C358-05102BC2BA98}"/>
                  </a:ext>
                </a:extLst>
              </p:cNvPr>
              <p:cNvSpPr/>
              <p:nvPr/>
            </p:nvSpPr>
            <p:spPr>
              <a:xfrm>
                <a:off x="6440429" y="2488257"/>
                <a:ext cx="75487" cy="60346"/>
              </a:xfrm>
              <a:custGeom>
                <a:avLst/>
                <a:gdLst>
                  <a:gd name="connsiteX0" fmla="*/ 75488 w 75487"/>
                  <a:gd name="connsiteY0" fmla="*/ 60347 h 60346"/>
                  <a:gd name="connsiteX1" fmla="*/ 0 w 75487"/>
                  <a:gd name="connsiteY1" fmla="*/ 0 h 60346"/>
                </a:gdLst>
                <a:ahLst/>
                <a:cxnLst>
                  <a:cxn ang="0">
                    <a:pos x="connsiteX0" y="connsiteY0"/>
                  </a:cxn>
                  <a:cxn ang="0">
                    <a:pos x="connsiteX1" y="connsiteY1"/>
                  </a:cxn>
                </a:cxnLst>
                <a:rect l="l" t="t" r="r" b="b"/>
                <a:pathLst>
                  <a:path w="75487" h="60346">
                    <a:moveTo>
                      <a:pt x="75488" y="60347"/>
                    </a:moveTo>
                    <a:lnTo>
                      <a:pt x="0" y="0"/>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5" name="Freeform: Shape 184">
                <a:extLst>
                  <a:ext uri="{FF2B5EF4-FFF2-40B4-BE49-F238E27FC236}">
                    <a16:creationId xmlns:a16="http://schemas.microsoft.com/office/drawing/2014/main" id="{2125B18A-8822-0F6F-9026-CD7913631849}"/>
                  </a:ext>
                </a:extLst>
              </p:cNvPr>
              <p:cNvSpPr/>
              <p:nvPr/>
            </p:nvSpPr>
            <p:spPr>
              <a:xfrm>
                <a:off x="6330708" y="2488257"/>
                <a:ext cx="75487" cy="60346"/>
              </a:xfrm>
              <a:custGeom>
                <a:avLst/>
                <a:gdLst>
                  <a:gd name="connsiteX0" fmla="*/ 75488 w 75487"/>
                  <a:gd name="connsiteY0" fmla="*/ 0 h 60346"/>
                  <a:gd name="connsiteX1" fmla="*/ 0 w 75487"/>
                  <a:gd name="connsiteY1" fmla="*/ 60347 h 60346"/>
                </a:gdLst>
                <a:ahLst/>
                <a:cxnLst>
                  <a:cxn ang="0">
                    <a:pos x="connsiteX0" y="connsiteY0"/>
                  </a:cxn>
                  <a:cxn ang="0">
                    <a:pos x="connsiteX1" y="connsiteY1"/>
                  </a:cxn>
                </a:cxnLst>
                <a:rect l="l" t="t" r="r" b="b"/>
                <a:pathLst>
                  <a:path w="75487" h="60346">
                    <a:moveTo>
                      <a:pt x="75488" y="0"/>
                    </a:moveTo>
                    <a:lnTo>
                      <a:pt x="0" y="60347"/>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6" name="Freeform: Shape 185">
                <a:extLst>
                  <a:ext uri="{FF2B5EF4-FFF2-40B4-BE49-F238E27FC236}">
                    <a16:creationId xmlns:a16="http://schemas.microsoft.com/office/drawing/2014/main" id="{E69AF94A-AB33-DE57-BA5C-0E9DD36C8C36}"/>
                  </a:ext>
                </a:extLst>
              </p:cNvPr>
              <p:cNvSpPr/>
              <p:nvPr/>
            </p:nvSpPr>
            <p:spPr>
              <a:xfrm>
                <a:off x="6576922" y="2683012"/>
                <a:ext cx="263330" cy="263330"/>
              </a:xfrm>
              <a:custGeom>
                <a:avLst/>
                <a:gdLst>
                  <a:gd name="connsiteX0" fmla="*/ 1865 w 263330"/>
                  <a:gd name="connsiteY0" fmla="*/ 153609 h 263330"/>
                  <a:gd name="connsiteX1" fmla="*/ 131665 w 263330"/>
                  <a:gd name="connsiteY1" fmla="*/ 263330 h 263330"/>
                  <a:gd name="connsiteX2" fmla="*/ 263330 w 263330"/>
                  <a:gd name="connsiteY2" fmla="*/ 131665 h 263330"/>
                  <a:gd name="connsiteX3" fmla="*/ 131665 w 263330"/>
                  <a:gd name="connsiteY3" fmla="*/ 0 h 263330"/>
                  <a:gd name="connsiteX4" fmla="*/ 87777 w 263330"/>
                  <a:gd name="connsiteY4" fmla="*/ 7461 h 263330"/>
                  <a:gd name="connsiteX5" fmla="*/ 44108 w 263330"/>
                  <a:gd name="connsiteY5" fmla="*/ 33245 h 263330"/>
                  <a:gd name="connsiteX6" fmla="*/ 0 w 263330"/>
                  <a:gd name="connsiteY6" fmla="*/ 131665 h 263330"/>
                  <a:gd name="connsiteX7" fmla="*/ 1865 w 263330"/>
                  <a:gd name="connsiteY7" fmla="*/ 153609 h 26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30" h="263330">
                    <a:moveTo>
                      <a:pt x="1865" y="153609"/>
                    </a:moveTo>
                    <a:cubicBezTo>
                      <a:pt x="12289" y="215931"/>
                      <a:pt x="66381" y="263330"/>
                      <a:pt x="131665" y="263330"/>
                    </a:cubicBezTo>
                    <a:cubicBezTo>
                      <a:pt x="204410" y="263330"/>
                      <a:pt x="263330" y="204410"/>
                      <a:pt x="263330" y="131665"/>
                    </a:cubicBezTo>
                    <a:cubicBezTo>
                      <a:pt x="263330" y="58920"/>
                      <a:pt x="204410" y="0"/>
                      <a:pt x="131665" y="0"/>
                    </a:cubicBezTo>
                    <a:cubicBezTo>
                      <a:pt x="116304" y="0"/>
                      <a:pt x="101492" y="2633"/>
                      <a:pt x="87777" y="7461"/>
                    </a:cubicBezTo>
                    <a:cubicBezTo>
                      <a:pt x="71538" y="13276"/>
                      <a:pt x="56726" y="22054"/>
                      <a:pt x="44108" y="33245"/>
                    </a:cubicBezTo>
                    <a:cubicBezTo>
                      <a:pt x="17007" y="57384"/>
                      <a:pt x="0" y="92495"/>
                      <a:pt x="0" y="131665"/>
                    </a:cubicBezTo>
                    <a:cubicBezTo>
                      <a:pt x="0" y="139126"/>
                      <a:pt x="658" y="146477"/>
                      <a:pt x="1865" y="153609"/>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7" name="Freeform: Shape 186">
                <a:extLst>
                  <a:ext uri="{FF2B5EF4-FFF2-40B4-BE49-F238E27FC236}">
                    <a16:creationId xmlns:a16="http://schemas.microsoft.com/office/drawing/2014/main" id="{893B77FF-9A28-14F8-FB6B-8A7844682FB6}"/>
                  </a:ext>
                </a:extLst>
              </p:cNvPr>
              <p:cNvSpPr/>
              <p:nvPr/>
            </p:nvSpPr>
            <p:spPr>
              <a:xfrm>
                <a:off x="6801696" y="2907786"/>
                <a:ext cx="60500" cy="60500"/>
              </a:xfrm>
              <a:custGeom>
                <a:avLst/>
                <a:gdLst>
                  <a:gd name="connsiteX0" fmla="*/ 60500 w 60500"/>
                  <a:gd name="connsiteY0" fmla="*/ 60500 h 60500"/>
                  <a:gd name="connsiteX1" fmla="*/ 0 w 60500"/>
                  <a:gd name="connsiteY1" fmla="*/ 0 h 60500"/>
                </a:gdLst>
                <a:ahLst/>
                <a:cxnLst>
                  <a:cxn ang="0">
                    <a:pos x="connsiteX0" y="connsiteY0"/>
                  </a:cxn>
                  <a:cxn ang="0">
                    <a:pos x="connsiteX1" y="connsiteY1"/>
                  </a:cxn>
                </a:cxnLst>
                <a:rect l="l" t="t" r="r" b="b"/>
                <a:pathLst>
                  <a:path w="60500" h="60500">
                    <a:moveTo>
                      <a:pt x="60500" y="60500"/>
                    </a:moveTo>
                    <a:lnTo>
                      <a:pt x="0" y="0"/>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8" name="Freeform: Shape 187">
                <a:extLst>
                  <a:ext uri="{FF2B5EF4-FFF2-40B4-BE49-F238E27FC236}">
                    <a16:creationId xmlns:a16="http://schemas.microsoft.com/office/drawing/2014/main" id="{65EB19FC-005F-04D6-2D1D-7FBE8BAA5B07}"/>
                  </a:ext>
                </a:extLst>
              </p:cNvPr>
              <p:cNvSpPr/>
              <p:nvPr/>
            </p:nvSpPr>
            <p:spPr>
              <a:xfrm>
                <a:off x="6269703" y="2836621"/>
                <a:ext cx="263330" cy="2194"/>
              </a:xfrm>
              <a:custGeom>
                <a:avLst/>
                <a:gdLst>
                  <a:gd name="connsiteX0" fmla="*/ 0 w 263330"/>
                  <a:gd name="connsiteY0" fmla="*/ 0 h 2194"/>
                  <a:gd name="connsiteX1" fmla="*/ 263330 w 263330"/>
                  <a:gd name="connsiteY1" fmla="*/ 0 h 2194"/>
                </a:gdLst>
                <a:ahLst/>
                <a:cxnLst>
                  <a:cxn ang="0">
                    <a:pos x="connsiteX0" y="connsiteY0"/>
                  </a:cxn>
                  <a:cxn ang="0">
                    <a:pos x="connsiteX1" y="connsiteY1"/>
                  </a:cxn>
                </a:cxnLst>
                <a:rect l="l" t="t" r="r" b="b"/>
                <a:pathLst>
                  <a:path w="263330" h="2194">
                    <a:moveTo>
                      <a:pt x="0" y="0"/>
                    </a:moveTo>
                    <a:lnTo>
                      <a:pt x="263330" y="0"/>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9" name="Freeform: Shape 188">
                <a:extLst>
                  <a:ext uri="{FF2B5EF4-FFF2-40B4-BE49-F238E27FC236}">
                    <a16:creationId xmlns:a16="http://schemas.microsoft.com/office/drawing/2014/main" id="{D7B933CC-843B-6E46-AD5E-31F2D51868CD}"/>
                  </a:ext>
                </a:extLst>
              </p:cNvPr>
              <p:cNvSpPr/>
              <p:nvPr/>
            </p:nvSpPr>
            <p:spPr>
              <a:xfrm>
                <a:off x="6664699" y="2726900"/>
                <a:ext cx="87776" cy="120693"/>
              </a:xfrm>
              <a:custGeom>
                <a:avLst/>
                <a:gdLst>
                  <a:gd name="connsiteX0" fmla="*/ 0 w 87776"/>
                  <a:gd name="connsiteY0" fmla="*/ 42791 h 120693"/>
                  <a:gd name="connsiteX1" fmla="*/ 43888 w 87776"/>
                  <a:gd name="connsiteY1" fmla="*/ 0 h 120693"/>
                  <a:gd name="connsiteX2" fmla="*/ 87777 w 87776"/>
                  <a:gd name="connsiteY2" fmla="*/ 42791 h 120693"/>
                  <a:gd name="connsiteX3" fmla="*/ 58481 w 87776"/>
                  <a:gd name="connsiteY3" fmla="*/ 83169 h 120693"/>
                  <a:gd name="connsiteX4" fmla="*/ 43888 w 87776"/>
                  <a:gd name="connsiteY4" fmla="*/ 103357 h 120693"/>
                  <a:gd name="connsiteX5" fmla="*/ 43888 w 87776"/>
                  <a:gd name="connsiteY5" fmla="*/ 120693 h 120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76" h="120693">
                    <a:moveTo>
                      <a:pt x="0" y="42791"/>
                    </a:moveTo>
                    <a:cubicBezTo>
                      <a:pt x="0" y="19201"/>
                      <a:pt x="19640" y="0"/>
                      <a:pt x="43888" y="0"/>
                    </a:cubicBezTo>
                    <a:cubicBezTo>
                      <a:pt x="68137" y="0"/>
                      <a:pt x="87777" y="19201"/>
                      <a:pt x="87777" y="42791"/>
                    </a:cubicBezTo>
                    <a:cubicBezTo>
                      <a:pt x="87777" y="61444"/>
                      <a:pt x="75598" y="77244"/>
                      <a:pt x="58481" y="83169"/>
                    </a:cubicBezTo>
                    <a:cubicBezTo>
                      <a:pt x="49813" y="86131"/>
                      <a:pt x="43888" y="94250"/>
                      <a:pt x="43888" y="103357"/>
                    </a:cubicBezTo>
                    <a:lnTo>
                      <a:pt x="43888" y="120693"/>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grpSp>
      </p:grpSp>
      <p:sp>
        <p:nvSpPr>
          <p:cNvPr id="153" name="TextBox 152">
            <a:extLst>
              <a:ext uri="{FF2B5EF4-FFF2-40B4-BE49-F238E27FC236}">
                <a16:creationId xmlns:a16="http://schemas.microsoft.com/office/drawing/2014/main" id="{D0289DA7-6068-C55B-F33C-A7EC5F228F00}"/>
              </a:ext>
            </a:extLst>
          </p:cNvPr>
          <p:cNvSpPr txBox="1"/>
          <p:nvPr/>
        </p:nvSpPr>
        <p:spPr>
          <a:xfrm>
            <a:off x="4754436" y="3462976"/>
            <a:ext cx="2586906" cy="338466"/>
          </a:xfrm>
          <a:prstGeom prst="rect">
            <a:avLst/>
          </a:prstGeom>
          <a:noFill/>
        </p:spPr>
        <p:txBody>
          <a:bodyPr wrap="square" lIns="91416" tIns="45708" rIns="91416" bIns="45708" anchor="t">
            <a:spAutoFit/>
          </a:bodyPr>
          <a:lstStyle/>
          <a:p>
            <a:pPr algn="ctr" defTabSz="914126">
              <a:defRPr/>
            </a:pPr>
            <a:r>
              <a:rPr lang="en-US" sz="1600" b="1">
                <a:solidFill>
                  <a:srgbClr val="0A4B8C"/>
                </a:solidFill>
                <a:latin typeface="CVS Health Sans"/>
              </a:rPr>
              <a:t>ZT Access Control</a:t>
            </a:r>
          </a:p>
        </p:txBody>
      </p:sp>
      <p:grpSp>
        <p:nvGrpSpPr>
          <p:cNvPr id="17" name="Group 16">
            <a:extLst>
              <a:ext uri="{FF2B5EF4-FFF2-40B4-BE49-F238E27FC236}">
                <a16:creationId xmlns:a16="http://schemas.microsoft.com/office/drawing/2014/main" id="{5B1C3973-3CF1-D231-573C-9F873A7B062A}"/>
              </a:ext>
            </a:extLst>
          </p:cNvPr>
          <p:cNvGrpSpPr/>
          <p:nvPr/>
        </p:nvGrpSpPr>
        <p:grpSpPr>
          <a:xfrm>
            <a:off x="1588" y="1172115"/>
            <a:ext cx="12188825" cy="548497"/>
            <a:chOff x="0" y="1171526"/>
            <a:chExt cx="12192000" cy="548640"/>
          </a:xfrm>
        </p:grpSpPr>
        <p:sp>
          <p:nvSpPr>
            <p:cNvPr id="33" name="Rectangle 32">
              <a:extLst>
                <a:ext uri="{FF2B5EF4-FFF2-40B4-BE49-F238E27FC236}">
                  <a16:creationId xmlns:a16="http://schemas.microsoft.com/office/drawing/2014/main" id="{E95054B2-1E77-5C94-1D0C-1B6F06226A3E}"/>
                </a:ext>
              </a:extLst>
            </p:cNvPr>
            <p:cNvSpPr/>
            <p:nvPr/>
          </p:nvSpPr>
          <p:spPr bwMode="gray">
            <a:xfrm>
              <a:off x="0" y="1171526"/>
              <a:ext cx="12192000" cy="548640"/>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sp>
          <p:nvSpPr>
            <p:cNvPr id="35" name="TextBox 34">
              <a:extLst>
                <a:ext uri="{FF2B5EF4-FFF2-40B4-BE49-F238E27FC236}">
                  <a16:creationId xmlns:a16="http://schemas.microsoft.com/office/drawing/2014/main" id="{6C5F7E75-B4C3-2767-CE39-86BDDCDA73AE}"/>
                </a:ext>
              </a:extLst>
            </p:cNvPr>
            <p:cNvSpPr txBox="1"/>
            <p:nvPr/>
          </p:nvSpPr>
          <p:spPr>
            <a:xfrm>
              <a:off x="995044" y="1238737"/>
              <a:ext cx="8011170" cy="338554"/>
            </a:xfrm>
            <a:prstGeom prst="rect">
              <a:avLst/>
            </a:prstGeom>
            <a:noFill/>
          </p:spPr>
          <p:txBody>
            <a:bodyPr wrap="square" lIns="91416" tIns="45708" rIns="91416" bIns="45708" anchor="t">
              <a:spAutoFit/>
            </a:bodyPr>
            <a:lstStyle/>
            <a:p>
              <a:pPr defTabSz="914126">
                <a:defRPr/>
              </a:pPr>
              <a:r>
                <a:rPr lang="en-US" sz="1600" b="1">
                  <a:solidFill>
                    <a:srgbClr val="3F3F3F"/>
                  </a:solidFill>
                  <a:latin typeface="CVS Health Sans"/>
                </a:rPr>
                <a:t>Leverage Zero Trust Capabilities</a:t>
              </a:r>
            </a:p>
          </p:txBody>
        </p:sp>
        <p:grpSp>
          <p:nvGrpSpPr>
            <p:cNvPr id="14" name="Group 13">
              <a:extLst>
                <a:ext uri="{FF2B5EF4-FFF2-40B4-BE49-F238E27FC236}">
                  <a16:creationId xmlns:a16="http://schemas.microsoft.com/office/drawing/2014/main" id="{D08D62F9-CF4D-BFD8-4DD2-B6D658ED520A}"/>
                </a:ext>
              </a:extLst>
            </p:cNvPr>
            <p:cNvGrpSpPr/>
            <p:nvPr/>
          </p:nvGrpSpPr>
          <p:grpSpPr>
            <a:xfrm>
              <a:off x="0" y="1211057"/>
              <a:ext cx="878911" cy="463389"/>
              <a:chOff x="313459" y="1198449"/>
              <a:chExt cx="466003" cy="226558"/>
            </a:xfrm>
          </p:grpSpPr>
          <p:sp>
            <p:nvSpPr>
              <p:cNvPr id="15" name="Arrow: Chevron 14">
                <a:extLst>
                  <a:ext uri="{FF2B5EF4-FFF2-40B4-BE49-F238E27FC236}">
                    <a16:creationId xmlns:a16="http://schemas.microsoft.com/office/drawing/2014/main" id="{8C82E8E7-6B7D-05E4-3130-4DAD4249A954}"/>
                  </a:ext>
                </a:extLst>
              </p:cNvPr>
              <p:cNvSpPr/>
              <p:nvPr/>
            </p:nvSpPr>
            <p:spPr bwMode="gray">
              <a:xfrm>
                <a:off x="574675" y="1198449"/>
                <a:ext cx="204787" cy="226558"/>
              </a:xfrm>
              <a:prstGeom prst="chevron">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400" b="1">
                  <a:solidFill>
                    <a:prstClr val="white"/>
                  </a:solidFill>
                  <a:latin typeface="CVS Health Sans"/>
                </a:endParaRPr>
              </a:p>
            </p:txBody>
          </p:sp>
          <p:cxnSp>
            <p:nvCxnSpPr>
              <p:cNvPr id="16" name="Straight Connector 15">
                <a:extLst>
                  <a:ext uri="{FF2B5EF4-FFF2-40B4-BE49-F238E27FC236}">
                    <a16:creationId xmlns:a16="http://schemas.microsoft.com/office/drawing/2014/main" id="{3D5B6CE2-0029-84D8-B2A2-5DCC0B3867F0}"/>
                  </a:ext>
                </a:extLst>
              </p:cNvPr>
              <p:cNvCxnSpPr>
                <a:cxnSpLocks/>
                <a:endCxn id="15" idx="1"/>
              </p:cNvCxnSpPr>
              <p:nvPr/>
            </p:nvCxnSpPr>
            <p:spPr>
              <a:xfrm flipV="1">
                <a:off x="313459" y="1311728"/>
                <a:ext cx="363610" cy="1"/>
              </a:xfrm>
              <a:prstGeom prst="line">
                <a:avLst/>
              </a:prstGeom>
              <a:ln w="12700" cmpd="sng">
                <a:solidFill>
                  <a:srgbClr val="267AC0"/>
                </a:solidFill>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AF8E0B1A-987F-EB73-EB99-7E04E1D57973}"/>
              </a:ext>
            </a:extLst>
          </p:cNvPr>
          <p:cNvGrpSpPr/>
          <p:nvPr/>
        </p:nvGrpSpPr>
        <p:grpSpPr>
          <a:xfrm>
            <a:off x="9526922" y="2786865"/>
            <a:ext cx="374631" cy="374631"/>
            <a:chOff x="695580" y="3021727"/>
            <a:chExt cx="548640" cy="548640"/>
          </a:xfrm>
        </p:grpSpPr>
        <p:sp>
          <p:nvSpPr>
            <p:cNvPr id="22" name="Oval 21">
              <a:extLst>
                <a:ext uri="{FF2B5EF4-FFF2-40B4-BE49-F238E27FC236}">
                  <a16:creationId xmlns:a16="http://schemas.microsoft.com/office/drawing/2014/main" id="{6FBC220D-800F-99A9-A10E-B71EB643A18D}"/>
                </a:ext>
              </a:extLst>
            </p:cNvPr>
            <p:cNvSpPr/>
            <p:nvPr/>
          </p:nvSpPr>
          <p:spPr bwMode="gray">
            <a:xfrm>
              <a:off x="695580" y="3021727"/>
              <a:ext cx="548640" cy="548640"/>
            </a:xfrm>
            <a:prstGeom prst="ellipse">
              <a:avLst/>
            </a:prstGeom>
            <a:noFill/>
            <a:ln w="1905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26"/>
              <a:endParaRPr lang="en-US" sz="1500" b="1">
                <a:solidFill>
                  <a:srgbClr val="FFFFFF"/>
                </a:solidFill>
                <a:latin typeface="CVS Health Sans"/>
                <a:ea typeface="Calibri" panose="020F0502020204030204" pitchFamily="34" charset="0"/>
                <a:cs typeface="Calibri" panose="020F0502020204030204" pitchFamily="34" charset="0"/>
              </a:endParaRPr>
            </a:p>
          </p:txBody>
        </p:sp>
        <p:grpSp>
          <p:nvGrpSpPr>
            <p:cNvPr id="23" name="Grupo 564">
              <a:extLst>
                <a:ext uri="{FF2B5EF4-FFF2-40B4-BE49-F238E27FC236}">
                  <a16:creationId xmlns:a16="http://schemas.microsoft.com/office/drawing/2014/main" id="{A3824843-1313-B259-85CD-90361A369863}"/>
                </a:ext>
              </a:extLst>
            </p:cNvPr>
            <p:cNvGrpSpPr/>
            <p:nvPr/>
          </p:nvGrpSpPr>
          <p:grpSpPr>
            <a:xfrm>
              <a:off x="761110" y="3114820"/>
              <a:ext cx="426124" cy="401199"/>
              <a:chOff x="147638" y="3648075"/>
              <a:chExt cx="841375" cy="792163"/>
            </a:xfrm>
          </p:grpSpPr>
          <p:sp>
            <p:nvSpPr>
              <p:cNvPr id="24" name="Freeform 62">
                <a:extLst>
                  <a:ext uri="{FF2B5EF4-FFF2-40B4-BE49-F238E27FC236}">
                    <a16:creationId xmlns:a16="http://schemas.microsoft.com/office/drawing/2014/main" id="{58D774F7-5F7D-A92A-CE92-DD47B2CCB82C}"/>
                  </a:ext>
                </a:extLst>
              </p:cNvPr>
              <p:cNvSpPr>
                <a:spLocks/>
              </p:cNvSpPr>
              <p:nvPr/>
            </p:nvSpPr>
            <p:spPr bwMode="auto">
              <a:xfrm>
                <a:off x="147638" y="3648075"/>
                <a:ext cx="841375" cy="792163"/>
              </a:xfrm>
              <a:custGeom>
                <a:avLst/>
                <a:gdLst>
                  <a:gd name="T0" fmla="*/ 115 w 223"/>
                  <a:gd name="T1" fmla="*/ 17 h 210"/>
                  <a:gd name="T2" fmla="*/ 112 w 223"/>
                  <a:gd name="T3" fmla="*/ 2 h 210"/>
                  <a:gd name="T4" fmla="*/ 142 w 223"/>
                  <a:gd name="T5" fmla="*/ 5 h 210"/>
                  <a:gd name="T6" fmla="*/ 194 w 223"/>
                  <a:gd name="T7" fmla="*/ 46 h 210"/>
                  <a:gd name="T8" fmla="*/ 151 w 223"/>
                  <a:gd name="T9" fmla="*/ 179 h 210"/>
                  <a:gd name="T10" fmla="*/ 28 w 223"/>
                  <a:gd name="T11" fmla="*/ 61 h 210"/>
                  <a:gd name="T12" fmla="*/ 13 w 223"/>
                  <a:gd name="T13" fmla="*/ 48 h 210"/>
                  <a:gd name="T14" fmla="*/ 48 w 223"/>
                  <a:gd name="T15" fmla="*/ 20 h 210"/>
                  <a:gd name="T16" fmla="*/ 58 w 223"/>
                  <a:gd name="T17" fmla="*/ 24 h 210"/>
                  <a:gd name="T18" fmla="*/ 63 w 223"/>
                  <a:gd name="T19" fmla="*/ 68 h 210"/>
                  <a:gd name="T20" fmla="*/ 43 w 223"/>
                  <a:gd name="T21" fmla="*/ 67 h 210"/>
                  <a:gd name="T22" fmla="*/ 96 w 223"/>
                  <a:gd name="T23" fmla="*/ 167 h 210"/>
                  <a:gd name="T24" fmla="*/ 191 w 223"/>
                  <a:gd name="T25" fmla="*/ 97 h 210"/>
                  <a:gd name="T26" fmla="*/ 115 w 223"/>
                  <a:gd name="T27" fmla="*/ 1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3" h="210">
                    <a:moveTo>
                      <a:pt x="115" y="17"/>
                    </a:moveTo>
                    <a:cubicBezTo>
                      <a:pt x="106" y="17"/>
                      <a:pt x="104" y="5"/>
                      <a:pt x="112" y="2"/>
                    </a:cubicBezTo>
                    <a:cubicBezTo>
                      <a:pt x="122" y="0"/>
                      <a:pt x="133" y="3"/>
                      <a:pt x="142" y="5"/>
                    </a:cubicBezTo>
                    <a:cubicBezTo>
                      <a:pt x="164" y="12"/>
                      <a:pt x="182" y="27"/>
                      <a:pt x="194" y="46"/>
                    </a:cubicBezTo>
                    <a:cubicBezTo>
                      <a:pt x="223" y="93"/>
                      <a:pt x="202" y="158"/>
                      <a:pt x="151" y="179"/>
                    </a:cubicBezTo>
                    <a:cubicBezTo>
                      <a:pt x="75" y="210"/>
                      <a:pt x="0" y="137"/>
                      <a:pt x="28" y="61"/>
                    </a:cubicBezTo>
                    <a:cubicBezTo>
                      <a:pt x="23" y="59"/>
                      <a:pt x="9" y="56"/>
                      <a:pt x="13" y="48"/>
                    </a:cubicBezTo>
                    <a:cubicBezTo>
                      <a:pt x="12" y="47"/>
                      <a:pt x="47" y="21"/>
                      <a:pt x="48" y="20"/>
                    </a:cubicBezTo>
                    <a:cubicBezTo>
                      <a:pt x="51" y="17"/>
                      <a:pt x="57" y="20"/>
                      <a:pt x="58" y="24"/>
                    </a:cubicBezTo>
                    <a:cubicBezTo>
                      <a:pt x="58" y="26"/>
                      <a:pt x="65" y="68"/>
                      <a:pt x="63" y="68"/>
                    </a:cubicBezTo>
                    <a:cubicBezTo>
                      <a:pt x="60" y="77"/>
                      <a:pt x="48" y="68"/>
                      <a:pt x="43" y="67"/>
                    </a:cubicBezTo>
                    <a:cubicBezTo>
                      <a:pt x="27" y="108"/>
                      <a:pt x="52" y="157"/>
                      <a:pt x="96" y="167"/>
                    </a:cubicBezTo>
                    <a:cubicBezTo>
                      <a:pt x="141" y="180"/>
                      <a:pt x="189" y="145"/>
                      <a:pt x="191" y="97"/>
                    </a:cubicBezTo>
                    <a:cubicBezTo>
                      <a:pt x="194" y="55"/>
                      <a:pt x="157" y="17"/>
                      <a:pt x="11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9">
                  <a:solidFill>
                    <a:srgbClr val="000000"/>
                  </a:solidFill>
                  <a:latin typeface="CVS Health Sans"/>
                </a:endParaRPr>
              </a:p>
            </p:txBody>
          </p:sp>
          <p:sp>
            <p:nvSpPr>
              <p:cNvPr id="42" name="Freeform 63">
                <a:extLst>
                  <a:ext uri="{FF2B5EF4-FFF2-40B4-BE49-F238E27FC236}">
                    <a16:creationId xmlns:a16="http://schemas.microsoft.com/office/drawing/2014/main" id="{75C63BC0-835F-C498-1CC3-0B9C0AA95AE5}"/>
                  </a:ext>
                </a:extLst>
              </p:cNvPr>
              <p:cNvSpPr>
                <a:spLocks noEditPoints="1"/>
              </p:cNvSpPr>
              <p:nvPr/>
            </p:nvSpPr>
            <p:spPr bwMode="auto">
              <a:xfrm>
                <a:off x="404813" y="3746500"/>
                <a:ext cx="285750" cy="436563"/>
              </a:xfrm>
              <a:custGeom>
                <a:avLst/>
                <a:gdLst>
                  <a:gd name="T0" fmla="*/ 54 w 76"/>
                  <a:gd name="T1" fmla="*/ 60 h 116"/>
                  <a:gd name="T2" fmla="*/ 54 w 76"/>
                  <a:gd name="T3" fmla="*/ 60 h 116"/>
                  <a:gd name="T4" fmla="*/ 39 w 76"/>
                  <a:gd name="T5" fmla="*/ 75 h 116"/>
                  <a:gd name="T6" fmla="*/ 54 w 76"/>
                  <a:gd name="T7" fmla="*/ 60 h 116"/>
                  <a:gd name="T8" fmla="*/ 15 w 76"/>
                  <a:gd name="T9" fmla="*/ 111 h 116"/>
                  <a:gd name="T10" fmla="*/ 15 w 76"/>
                  <a:gd name="T11" fmla="*/ 111 h 116"/>
                  <a:gd name="T12" fmla="*/ 1 w 76"/>
                  <a:gd name="T13" fmla="*/ 109 h 116"/>
                  <a:gd name="T14" fmla="*/ 2 w 76"/>
                  <a:gd name="T15" fmla="*/ 101 h 116"/>
                  <a:gd name="T16" fmla="*/ 3 w 76"/>
                  <a:gd name="T17" fmla="*/ 100 h 116"/>
                  <a:gd name="T18" fmla="*/ 24 w 76"/>
                  <a:gd name="T19" fmla="*/ 79 h 116"/>
                  <a:gd name="T20" fmla="*/ 41 w 76"/>
                  <a:gd name="T21" fmla="*/ 43 h 116"/>
                  <a:gd name="T22" fmla="*/ 41 w 76"/>
                  <a:gd name="T23" fmla="*/ 6 h 116"/>
                  <a:gd name="T24" fmla="*/ 41 w 76"/>
                  <a:gd name="T25" fmla="*/ 5 h 116"/>
                  <a:gd name="T26" fmla="*/ 46 w 76"/>
                  <a:gd name="T27" fmla="*/ 1 h 116"/>
                  <a:gd name="T28" fmla="*/ 52 w 76"/>
                  <a:gd name="T29" fmla="*/ 5 h 116"/>
                  <a:gd name="T30" fmla="*/ 52 w 76"/>
                  <a:gd name="T31" fmla="*/ 6 h 116"/>
                  <a:gd name="T32" fmla="*/ 52 w 76"/>
                  <a:gd name="T33" fmla="*/ 43 h 116"/>
                  <a:gd name="T34" fmla="*/ 70 w 76"/>
                  <a:gd name="T35" fmla="*/ 77 h 116"/>
                  <a:gd name="T36" fmla="*/ 36 w 76"/>
                  <a:gd name="T37" fmla="*/ 90 h 116"/>
                  <a:gd name="T38" fmla="*/ 15 w 76"/>
                  <a:gd name="T39" fmla="*/ 1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6" h="116">
                    <a:moveTo>
                      <a:pt x="54" y="60"/>
                    </a:moveTo>
                    <a:cubicBezTo>
                      <a:pt x="54" y="60"/>
                      <a:pt x="54" y="60"/>
                      <a:pt x="54" y="60"/>
                    </a:cubicBezTo>
                    <a:cubicBezTo>
                      <a:pt x="44" y="50"/>
                      <a:pt x="29" y="65"/>
                      <a:pt x="39" y="75"/>
                    </a:cubicBezTo>
                    <a:cubicBezTo>
                      <a:pt x="49" y="85"/>
                      <a:pt x="64" y="71"/>
                      <a:pt x="54" y="60"/>
                    </a:cubicBezTo>
                    <a:close/>
                    <a:moveTo>
                      <a:pt x="15" y="111"/>
                    </a:moveTo>
                    <a:cubicBezTo>
                      <a:pt x="15" y="111"/>
                      <a:pt x="15" y="111"/>
                      <a:pt x="15" y="111"/>
                    </a:cubicBezTo>
                    <a:cubicBezTo>
                      <a:pt x="10" y="116"/>
                      <a:pt x="4" y="114"/>
                      <a:pt x="1" y="109"/>
                    </a:cubicBezTo>
                    <a:cubicBezTo>
                      <a:pt x="0" y="106"/>
                      <a:pt x="0" y="103"/>
                      <a:pt x="2" y="101"/>
                    </a:cubicBezTo>
                    <a:cubicBezTo>
                      <a:pt x="3" y="100"/>
                      <a:pt x="3" y="100"/>
                      <a:pt x="3" y="100"/>
                    </a:cubicBezTo>
                    <a:cubicBezTo>
                      <a:pt x="24" y="79"/>
                      <a:pt x="24" y="79"/>
                      <a:pt x="24" y="79"/>
                    </a:cubicBezTo>
                    <a:cubicBezTo>
                      <a:pt x="16" y="65"/>
                      <a:pt x="25" y="47"/>
                      <a:pt x="41" y="43"/>
                    </a:cubicBezTo>
                    <a:cubicBezTo>
                      <a:pt x="41" y="6"/>
                      <a:pt x="41" y="6"/>
                      <a:pt x="41" y="6"/>
                    </a:cubicBezTo>
                    <a:cubicBezTo>
                      <a:pt x="41" y="5"/>
                      <a:pt x="41" y="5"/>
                      <a:pt x="41" y="5"/>
                    </a:cubicBezTo>
                    <a:cubicBezTo>
                      <a:pt x="41" y="2"/>
                      <a:pt x="44" y="0"/>
                      <a:pt x="46" y="1"/>
                    </a:cubicBezTo>
                    <a:cubicBezTo>
                      <a:pt x="49" y="0"/>
                      <a:pt x="51" y="2"/>
                      <a:pt x="52" y="5"/>
                    </a:cubicBezTo>
                    <a:cubicBezTo>
                      <a:pt x="52" y="6"/>
                      <a:pt x="52" y="6"/>
                      <a:pt x="52" y="6"/>
                    </a:cubicBezTo>
                    <a:cubicBezTo>
                      <a:pt x="52" y="43"/>
                      <a:pt x="52" y="43"/>
                      <a:pt x="52" y="43"/>
                    </a:cubicBezTo>
                    <a:cubicBezTo>
                      <a:pt x="67" y="47"/>
                      <a:pt x="76" y="63"/>
                      <a:pt x="70" y="77"/>
                    </a:cubicBezTo>
                    <a:cubicBezTo>
                      <a:pt x="65" y="91"/>
                      <a:pt x="48" y="97"/>
                      <a:pt x="36" y="90"/>
                    </a:cubicBezTo>
                    <a:lnTo>
                      <a:pt x="15"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endParaRPr lang="en-US" sz="1799">
                  <a:solidFill>
                    <a:srgbClr val="000000"/>
                  </a:solidFill>
                  <a:latin typeface="CVS Health Sans"/>
                </a:endParaRPr>
              </a:p>
            </p:txBody>
          </p:sp>
        </p:grpSp>
      </p:grpSp>
      <p:sp>
        <p:nvSpPr>
          <p:cNvPr id="4" name="TextBox 3">
            <a:extLst>
              <a:ext uri="{FF2B5EF4-FFF2-40B4-BE49-F238E27FC236}">
                <a16:creationId xmlns:a16="http://schemas.microsoft.com/office/drawing/2014/main" id="{2D33979C-A57E-3E2B-3E54-B0AFC3D73CB0}"/>
              </a:ext>
            </a:extLst>
          </p:cNvPr>
          <p:cNvSpPr txBox="1"/>
          <p:nvPr/>
        </p:nvSpPr>
        <p:spPr>
          <a:xfrm>
            <a:off x="8477725" y="289853"/>
            <a:ext cx="3231089" cy="646163"/>
          </a:xfrm>
          <a:prstGeom prst="rect">
            <a:avLst/>
          </a:prstGeom>
          <a:solidFill>
            <a:srgbClr val="ED7D31"/>
          </a:solidFill>
        </p:spPr>
        <p:txBody>
          <a:bodyPr rot="0" spcFirstLastPara="0" vertOverflow="overflow" horzOverflow="overflow" vert="horz" wrap="square" lIns="91416" tIns="45708" rIns="91416" bIns="45708" numCol="1" spcCol="0" rtlCol="0" fromWordArt="0" anchor="t" anchorCtr="0" forceAA="0" compatLnSpc="1">
            <a:prstTxWarp prst="textNoShape">
              <a:avLst/>
            </a:prstTxWarp>
            <a:spAutoFit/>
          </a:bodyPr>
          <a:lstStyle/>
          <a:p>
            <a:pPr defTabSz="914126"/>
            <a:r>
              <a:rPr lang="en-US" sz="1200">
                <a:solidFill>
                  <a:srgbClr val="000000"/>
                </a:solidFill>
                <a:latin typeface="CVS Health Sans"/>
              </a:rPr>
              <a:t>Per AR comments:</a:t>
            </a:r>
          </a:p>
          <a:p>
            <a:pPr marL="171399" indent="-171399" defTabSz="914126">
              <a:buFont typeface="Arial"/>
              <a:buChar char="•"/>
            </a:pPr>
            <a:r>
              <a:rPr lang="en-US" sz="1200">
                <a:solidFill>
                  <a:srgbClr val="000000"/>
                </a:solidFill>
                <a:latin typeface="CVS Health Sans"/>
              </a:rPr>
              <a:t>Removed </a:t>
            </a:r>
            <a:r>
              <a:rPr lang="en-US" sz="1200" err="1">
                <a:solidFill>
                  <a:srgbClr val="000000"/>
                </a:solidFill>
                <a:latin typeface="CVS Health Sans"/>
              </a:rPr>
              <a:t>Artey</a:t>
            </a:r>
            <a:r>
              <a:rPr lang="en-US" sz="1200">
                <a:solidFill>
                  <a:srgbClr val="000000"/>
                </a:solidFill>
                <a:latin typeface="CVS Health Sans"/>
              </a:rPr>
              <a:t> Reference</a:t>
            </a:r>
          </a:p>
          <a:p>
            <a:pPr marL="171399" indent="-171399" defTabSz="914126">
              <a:buFont typeface="Arial"/>
              <a:buChar char="•"/>
            </a:pPr>
            <a:r>
              <a:rPr lang="en-US" sz="1200">
                <a:solidFill>
                  <a:srgbClr val="000000"/>
                </a:solidFill>
                <a:latin typeface="CVS Health Sans"/>
              </a:rPr>
              <a:t>Not sure what stays on this slide</a:t>
            </a:r>
          </a:p>
        </p:txBody>
      </p:sp>
      <p:sp>
        <p:nvSpPr>
          <p:cNvPr id="6" name="Rectangle: Rounded Corners 5">
            <a:extLst>
              <a:ext uri="{FF2B5EF4-FFF2-40B4-BE49-F238E27FC236}">
                <a16:creationId xmlns:a16="http://schemas.microsoft.com/office/drawing/2014/main" id="{C6C609A7-4765-7B66-2B7E-606038EDB248}"/>
              </a:ext>
            </a:extLst>
          </p:cNvPr>
          <p:cNvSpPr/>
          <p:nvPr/>
        </p:nvSpPr>
        <p:spPr bwMode="gray">
          <a:xfrm>
            <a:off x="1549957" y="2562147"/>
            <a:ext cx="806496" cy="806496"/>
          </a:xfrm>
          <a:prstGeom prst="roundRect">
            <a:avLst/>
          </a:prstGeom>
          <a:solidFill>
            <a:srgbClr val="0A4B8C"/>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2799" b="1">
              <a:solidFill>
                <a:srgbClr val="3F3F3F"/>
              </a:solidFill>
              <a:latin typeface="CVS Health Sans"/>
            </a:endParaRPr>
          </a:p>
        </p:txBody>
      </p:sp>
      <p:sp>
        <p:nvSpPr>
          <p:cNvPr id="7" name="TextBox 6">
            <a:extLst>
              <a:ext uri="{FF2B5EF4-FFF2-40B4-BE49-F238E27FC236}">
                <a16:creationId xmlns:a16="http://schemas.microsoft.com/office/drawing/2014/main" id="{EAC1E27B-7462-A12E-7769-0D94A81DAA44}"/>
              </a:ext>
            </a:extLst>
          </p:cNvPr>
          <p:cNvSpPr txBox="1"/>
          <p:nvPr/>
        </p:nvSpPr>
        <p:spPr>
          <a:xfrm>
            <a:off x="412425" y="4361223"/>
            <a:ext cx="3254919" cy="307697"/>
          </a:xfrm>
          <a:prstGeom prst="rect">
            <a:avLst/>
          </a:prstGeom>
          <a:noFill/>
        </p:spPr>
        <p:txBody>
          <a:bodyPr wrap="square" lIns="91416" tIns="45708" rIns="91416" bIns="45708" anchor="t">
            <a:spAutoFit/>
          </a:bodyPr>
          <a:lstStyle/>
          <a:p>
            <a:pPr algn="ctr" defTabSz="914126">
              <a:spcAft>
                <a:spcPts val="600"/>
              </a:spcAft>
              <a:defRPr/>
            </a:pPr>
            <a:r>
              <a:rPr lang="en-US" sz="1400">
                <a:solidFill>
                  <a:srgbClr val="3F3F3F"/>
                </a:solidFill>
                <a:latin typeface="CVS Health Sans"/>
              </a:rPr>
              <a:t>Insights on AI Services in use</a:t>
            </a:r>
          </a:p>
        </p:txBody>
      </p:sp>
      <p:grpSp>
        <p:nvGrpSpPr>
          <p:cNvPr id="8" name="Graphic 6">
            <a:extLst>
              <a:ext uri="{FF2B5EF4-FFF2-40B4-BE49-F238E27FC236}">
                <a16:creationId xmlns:a16="http://schemas.microsoft.com/office/drawing/2014/main" id="{6D24356C-9955-CF9A-3BAB-E166CD2DCE94}"/>
              </a:ext>
            </a:extLst>
          </p:cNvPr>
          <p:cNvGrpSpPr/>
          <p:nvPr/>
        </p:nvGrpSpPr>
        <p:grpSpPr>
          <a:xfrm>
            <a:off x="1647058" y="2681978"/>
            <a:ext cx="612099" cy="566757"/>
            <a:chOff x="6269703" y="2419682"/>
            <a:chExt cx="592493" cy="548604"/>
          </a:xfrm>
          <a:noFill/>
        </p:grpSpPr>
        <p:sp>
          <p:nvSpPr>
            <p:cNvPr id="9" name="Freeform: Shape 8">
              <a:extLst>
                <a:ext uri="{FF2B5EF4-FFF2-40B4-BE49-F238E27FC236}">
                  <a16:creationId xmlns:a16="http://schemas.microsoft.com/office/drawing/2014/main" id="{A3F3C8CA-A28B-F591-FE13-9C078C5DD626}"/>
                </a:ext>
              </a:extLst>
            </p:cNvPr>
            <p:cNvSpPr/>
            <p:nvPr/>
          </p:nvSpPr>
          <p:spPr>
            <a:xfrm>
              <a:off x="6694872" y="2877767"/>
              <a:ext cx="27430" cy="27430"/>
            </a:xfrm>
            <a:custGeom>
              <a:avLst/>
              <a:gdLst>
                <a:gd name="connsiteX0" fmla="*/ 27430 w 27430"/>
                <a:gd name="connsiteY0" fmla="*/ 13715 h 27430"/>
                <a:gd name="connsiteX1" fmla="*/ 13715 w 27430"/>
                <a:gd name="connsiteY1" fmla="*/ 27430 h 27430"/>
                <a:gd name="connsiteX2" fmla="*/ 0 w 27430"/>
                <a:gd name="connsiteY2" fmla="*/ 13715 h 27430"/>
                <a:gd name="connsiteX3" fmla="*/ 13715 w 27430"/>
                <a:gd name="connsiteY3" fmla="*/ 0 h 27430"/>
                <a:gd name="connsiteX4" fmla="*/ 27430 w 27430"/>
                <a:gd name="connsiteY4" fmla="*/ 13715 h 27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30" h="27430">
                  <a:moveTo>
                    <a:pt x="27430" y="13715"/>
                  </a:moveTo>
                  <a:cubicBezTo>
                    <a:pt x="27430" y="21290"/>
                    <a:pt x="21289" y="27430"/>
                    <a:pt x="13715" y="27430"/>
                  </a:cubicBezTo>
                  <a:cubicBezTo>
                    <a:pt x="6141" y="27430"/>
                    <a:pt x="0" y="21290"/>
                    <a:pt x="0" y="13715"/>
                  </a:cubicBezTo>
                  <a:cubicBezTo>
                    <a:pt x="0" y="6140"/>
                    <a:pt x="6141" y="0"/>
                    <a:pt x="13715" y="0"/>
                  </a:cubicBezTo>
                  <a:cubicBezTo>
                    <a:pt x="21289" y="0"/>
                    <a:pt x="27430" y="6140"/>
                    <a:pt x="27430" y="13715"/>
                  </a:cubicBezTo>
                  <a:close/>
                </a:path>
              </a:pathLst>
            </a:custGeom>
            <a:grpFill/>
            <a:ln w="6350" cap="flat">
              <a:solidFill>
                <a:schemeClr val="bg1"/>
              </a:solidFill>
              <a:prstDash val="solid"/>
              <a:miter/>
            </a:ln>
          </p:spPr>
          <p:txBody>
            <a:bodyPr rtlCol="0" anchor="ctr"/>
            <a:lstStyle/>
            <a:p>
              <a:pPr defTabSz="914126">
                <a:defRPr/>
              </a:pPr>
              <a:endParaRPr lang="en-US" sz="1799">
                <a:solidFill>
                  <a:srgbClr val="000000"/>
                </a:solidFill>
                <a:latin typeface="CVS Health Sans"/>
              </a:endParaRPr>
            </a:p>
          </p:txBody>
        </p:sp>
        <p:grpSp>
          <p:nvGrpSpPr>
            <p:cNvPr id="10" name="Graphic 6">
              <a:extLst>
                <a:ext uri="{FF2B5EF4-FFF2-40B4-BE49-F238E27FC236}">
                  <a16:creationId xmlns:a16="http://schemas.microsoft.com/office/drawing/2014/main" id="{7161496C-39D2-C77D-E940-44610D54F6AF}"/>
                </a:ext>
              </a:extLst>
            </p:cNvPr>
            <p:cNvGrpSpPr/>
            <p:nvPr/>
          </p:nvGrpSpPr>
          <p:grpSpPr>
            <a:xfrm>
              <a:off x="6269703" y="2419682"/>
              <a:ext cx="592493" cy="548604"/>
              <a:chOff x="6269703" y="2419682"/>
              <a:chExt cx="592493" cy="548604"/>
            </a:xfrm>
            <a:grpFill/>
          </p:grpSpPr>
          <p:sp>
            <p:nvSpPr>
              <p:cNvPr id="11" name="Freeform: Shape 10">
                <a:extLst>
                  <a:ext uri="{FF2B5EF4-FFF2-40B4-BE49-F238E27FC236}">
                    <a16:creationId xmlns:a16="http://schemas.microsoft.com/office/drawing/2014/main" id="{ECFEAFD8-ABDA-7F0B-3C9D-2CA091BBFFBF}"/>
                  </a:ext>
                </a:extLst>
              </p:cNvPr>
              <p:cNvSpPr/>
              <p:nvPr/>
            </p:nvSpPr>
            <p:spPr>
              <a:xfrm>
                <a:off x="6291647" y="2639124"/>
                <a:ext cx="43888" cy="153609"/>
              </a:xfrm>
              <a:custGeom>
                <a:avLst/>
                <a:gdLst>
                  <a:gd name="connsiteX0" fmla="*/ 0 w 43888"/>
                  <a:gd name="connsiteY0" fmla="*/ 0 h 153609"/>
                  <a:gd name="connsiteX1" fmla="*/ 43888 w 43888"/>
                  <a:gd name="connsiteY1" fmla="*/ 0 h 153609"/>
                  <a:gd name="connsiteX2" fmla="*/ 43888 w 43888"/>
                  <a:gd name="connsiteY2" fmla="*/ 153609 h 153609"/>
                  <a:gd name="connsiteX3" fmla="*/ 0 w 43888"/>
                  <a:gd name="connsiteY3" fmla="*/ 153609 h 153609"/>
                </a:gdLst>
                <a:ahLst/>
                <a:cxnLst>
                  <a:cxn ang="0">
                    <a:pos x="connsiteX0" y="connsiteY0"/>
                  </a:cxn>
                  <a:cxn ang="0">
                    <a:pos x="connsiteX1" y="connsiteY1"/>
                  </a:cxn>
                  <a:cxn ang="0">
                    <a:pos x="connsiteX2" y="connsiteY2"/>
                  </a:cxn>
                  <a:cxn ang="0">
                    <a:pos x="connsiteX3" y="connsiteY3"/>
                  </a:cxn>
                </a:cxnLst>
                <a:rect l="l" t="t" r="r" b="b"/>
                <a:pathLst>
                  <a:path w="43888" h="153609">
                    <a:moveTo>
                      <a:pt x="0" y="0"/>
                    </a:moveTo>
                    <a:lnTo>
                      <a:pt x="43888" y="0"/>
                    </a:lnTo>
                    <a:lnTo>
                      <a:pt x="43888" y="153609"/>
                    </a:lnTo>
                    <a:lnTo>
                      <a:pt x="0" y="153609"/>
                    </a:ln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2" name="Freeform: Shape 11">
                <a:extLst>
                  <a:ext uri="{FF2B5EF4-FFF2-40B4-BE49-F238E27FC236}">
                    <a16:creationId xmlns:a16="http://schemas.microsoft.com/office/drawing/2014/main" id="{5F70CA90-BC61-BD28-4507-3700F344EED1}"/>
                  </a:ext>
                </a:extLst>
              </p:cNvPr>
              <p:cNvSpPr/>
              <p:nvPr/>
            </p:nvSpPr>
            <p:spPr>
              <a:xfrm>
                <a:off x="6401368" y="2573291"/>
                <a:ext cx="43888" cy="219441"/>
              </a:xfrm>
              <a:custGeom>
                <a:avLst/>
                <a:gdLst>
                  <a:gd name="connsiteX0" fmla="*/ 0 w 43888"/>
                  <a:gd name="connsiteY0" fmla="*/ 0 h 219441"/>
                  <a:gd name="connsiteX1" fmla="*/ 43888 w 43888"/>
                  <a:gd name="connsiteY1" fmla="*/ 0 h 219441"/>
                  <a:gd name="connsiteX2" fmla="*/ 43888 w 43888"/>
                  <a:gd name="connsiteY2" fmla="*/ 219442 h 219441"/>
                  <a:gd name="connsiteX3" fmla="*/ 0 w 43888"/>
                  <a:gd name="connsiteY3" fmla="*/ 219442 h 219441"/>
                </a:gdLst>
                <a:ahLst/>
                <a:cxnLst>
                  <a:cxn ang="0">
                    <a:pos x="connsiteX0" y="connsiteY0"/>
                  </a:cxn>
                  <a:cxn ang="0">
                    <a:pos x="connsiteX1" y="connsiteY1"/>
                  </a:cxn>
                  <a:cxn ang="0">
                    <a:pos x="connsiteX2" y="connsiteY2"/>
                  </a:cxn>
                  <a:cxn ang="0">
                    <a:pos x="connsiteX3" y="connsiteY3"/>
                  </a:cxn>
                </a:cxnLst>
                <a:rect l="l" t="t" r="r" b="b"/>
                <a:pathLst>
                  <a:path w="43888" h="219441">
                    <a:moveTo>
                      <a:pt x="0" y="0"/>
                    </a:moveTo>
                    <a:lnTo>
                      <a:pt x="43888" y="0"/>
                    </a:lnTo>
                    <a:lnTo>
                      <a:pt x="43888" y="219442"/>
                    </a:lnTo>
                    <a:lnTo>
                      <a:pt x="0" y="219442"/>
                    </a:ln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3" name="Freeform: Shape 12">
                <a:extLst>
                  <a:ext uri="{FF2B5EF4-FFF2-40B4-BE49-F238E27FC236}">
                    <a16:creationId xmlns:a16="http://schemas.microsoft.com/office/drawing/2014/main" id="{328FEA76-908B-8CFE-C274-F3EC36FD42FD}"/>
                  </a:ext>
                </a:extLst>
              </p:cNvPr>
              <p:cNvSpPr/>
              <p:nvPr/>
            </p:nvSpPr>
            <p:spPr>
              <a:xfrm>
                <a:off x="6511089" y="2639124"/>
                <a:ext cx="43888" cy="153609"/>
              </a:xfrm>
              <a:custGeom>
                <a:avLst/>
                <a:gdLst>
                  <a:gd name="connsiteX0" fmla="*/ 43888 w 43888"/>
                  <a:gd name="connsiteY0" fmla="*/ 87777 h 153609"/>
                  <a:gd name="connsiteX1" fmla="*/ 43888 w 43888"/>
                  <a:gd name="connsiteY1" fmla="*/ 0 h 153609"/>
                  <a:gd name="connsiteX2" fmla="*/ 0 w 43888"/>
                  <a:gd name="connsiteY2" fmla="*/ 0 h 153609"/>
                  <a:gd name="connsiteX3" fmla="*/ 0 w 43888"/>
                  <a:gd name="connsiteY3" fmla="*/ 153609 h 153609"/>
                  <a:gd name="connsiteX4" fmla="*/ 21944 w 43888"/>
                  <a:gd name="connsiteY4" fmla="*/ 153609 h 153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88" h="153609">
                    <a:moveTo>
                      <a:pt x="43888" y="87777"/>
                    </a:moveTo>
                    <a:lnTo>
                      <a:pt x="43888" y="0"/>
                    </a:lnTo>
                    <a:lnTo>
                      <a:pt x="0" y="0"/>
                    </a:lnTo>
                    <a:lnTo>
                      <a:pt x="0" y="153609"/>
                    </a:lnTo>
                    <a:lnTo>
                      <a:pt x="21944" y="153609"/>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8" name="Freeform: Shape 17">
                <a:extLst>
                  <a:ext uri="{FF2B5EF4-FFF2-40B4-BE49-F238E27FC236}">
                    <a16:creationId xmlns:a16="http://schemas.microsoft.com/office/drawing/2014/main" id="{87C8907A-29A9-CAD2-8DD8-187076B5E0E1}"/>
                  </a:ext>
                </a:extLst>
              </p:cNvPr>
              <p:cNvSpPr/>
              <p:nvPr/>
            </p:nvSpPr>
            <p:spPr>
              <a:xfrm>
                <a:off x="6620810" y="2540375"/>
                <a:ext cx="43888" cy="120693"/>
              </a:xfrm>
              <a:custGeom>
                <a:avLst/>
                <a:gdLst>
                  <a:gd name="connsiteX0" fmla="*/ 0 w 43888"/>
                  <a:gd name="connsiteY0" fmla="*/ 120693 h 120693"/>
                  <a:gd name="connsiteX1" fmla="*/ 0 w 43888"/>
                  <a:gd name="connsiteY1" fmla="*/ 0 h 120693"/>
                  <a:gd name="connsiteX2" fmla="*/ 43888 w 43888"/>
                  <a:gd name="connsiteY2" fmla="*/ 0 h 120693"/>
                  <a:gd name="connsiteX3" fmla="*/ 43888 w 43888"/>
                  <a:gd name="connsiteY3" fmla="*/ 98749 h 120693"/>
                </a:gdLst>
                <a:ahLst/>
                <a:cxnLst>
                  <a:cxn ang="0">
                    <a:pos x="connsiteX0" y="connsiteY0"/>
                  </a:cxn>
                  <a:cxn ang="0">
                    <a:pos x="connsiteX1" y="connsiteY1"/>
                  </a:cxn>
                  <a:cxn ang="0">
                    <a:pos x="connsiteX2" y="connsiteY2"/>
                  </a:cxn>
                  <a:cxn ang="0">
                    <a:pos x="connsiteX3" y="connsiteY3"/>
                  </a:cxn>
                </a:cxnLst>
                <a:rect l="l" t="t" r="r" b="b"/>
                <a:pathLst>
                  <a:path w="43888" h="120693">
                    <a:moveTo>
                      <a:pt x="0" y="120693"/>
                    </a:moveTo>
                    <a:lnTo>
                      <a:pt x="0" y="0"/>
                    </a:lnTo>
                    <a:lnTo>
                      <a:pt x="43888" y="0"/>
                    </a:lnTo>
                    <a:lnTo>
                      <a:pt x="43888" y="98749"/>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19" name="Freeform: Shape 18">
                <a:extLst>
                  <a:ext uri="{FF2B5EF4-FFF2-40B4-BE49-F238E27FC236}">
                    <a16:creationId xmlns:a16="http://schemas.microsoft.com/office/drawing/2014/main" id="{69E01E66-8D11-0BEF-F5CA-A75D6E878AD2}"/>
                  </a:ext>
                </a:extLst>
              </p:cNvPr>
              <p:cNvSpPr/>
              <p:nvPr/>
            </p:nvSpPr>
            <p:spPr>
              <a:xfrm>
                <a:off x="6291647" y="2540375"/>
                <a:ext cx="43888" cy="43888"/>
              </a:xfrm>
              <a:custGeom>
                <a:avLst/>
                <a:gdLst>
                  <a:gd name="connsiteX0" fmla="*/ 43888 w 43888"/>
                  <a:gd name="connsiteY0" fmla="*/ 21944 h 43888"/>
                  <a:gd name="connsiteX1" fmla="*/ 39061 w 43888"/>
                  <a:gd name="connsiteY1" fmla="*/ 8229 h 43888"/>
                  <a:gd name="connsiteX2" fmla="*/ 21944 w 43888"/>
                  <a:gd name="connsiteY2" fmla="*/ 0 h 43888"/>
                  <a:gd name="connsiteX3" fmla="*/ 0 w 43888"/>
                  <a:gd name="connsiteY3" fmla="*/ 21944 h 43888"/>
                  <a:gd name="connsiteX4" fmla="*/ 21944 w 43888"/>
                  <a:gd name="connsiteY4" fmla="*/ 43888 h 43888"/>
                  <a:gd name="connsiteX5" fmla="*/ 43888 w 43888"/>
                  <a:gd name="connsiteY5" fmla="*/ 21944 h 4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88" h="43888">
                    <a:moveTo>
                      <a:pt x="43888" y="21944"/>
                    </a:moveTo>
                    <a:cubicBezTo>
                      <a:pt x="43888" y="16787"/>
                      <a:pt x="42133" y="11960"/>
                      <a:pt x="39061" y="8229"/>
                    </a:cubicBezTo>
                    <a:cubicBezTo>
                      <a:pt x="35111" y="3182"/>
                      <a:pt x="28856" y="0"/>
                      <a:pt x="21944" y="0"/>
                    </a:cubicBezTo>
                    <a:cubicBezTo>
                      <a:pt x="9765" y="0"/>
                      <a:pt x="0" y="9875"/>
                      <a:pt x="0" y="21944"/>
                    </a:cubicBezTo>
                    <a:cubicBezTo>
                      <a:pt x="0" y="34013"/>
                      <a:pt x="9765" y="43888"/>
                      <a:pt x="21944" y="43888"/>
                    </a:cubicBezTo>
                    <a:cubicBezTo>
                      <a:pt x="34123" y="43888"/>
                      <a:pt x="43888" y="34013"/>
                      <a:pt x="43888" y="21944"/>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20" name="Freeform: Shape 19">
                <a:extLst>
                  <a:ext uri="{FF2B5EF4-FFF2-40B4-BE49-F238E27FC236}">
                    <a16:creationId xmlns:a16="http://schemas.microsoft.com/office/drawing/2014/main" id="{D3796745-6121-2A02-F245-9407B657DE31}"/>
                  </a:ext>
                </a:extLst>
              </p:cNvPr>
              <p:cNvSpPr/>
              <p:nvPr/>
            </p:nvSpPr>
            <p:spPr>
              <a:xfrm>
                <a:off x="6401368" y="2452598"/>
                <a:ext cx="43888" cy="43888"/>
              </a:xfrm>
              <a:custGeom>
                <a:avLst/>
                <a:gdLst>
                  <a:gd name="connsiteX0" fmla="*/ 39061 w 43888"/>
                  <a:gd name="connsiteY0" fmla="*/ 35659 h 43888"/>
                  <a:gd name="connsiteX1" fmla="*/ 43888 w 43888"/>
                  <a:gd name="connsiteY1" fmla="*/ 21944 h 43888"/>
                  <a:gd name="connsiteX2" fmla="*/ 21944 w 43888"/>
                  <a:gd name="connsiteY2" fmla="*/ 0 h 43888"/>
                  <a:gd name="connsiteX3" fmla="*/ 0 w 43888"/>
                  <a:gd name="connsiteY3" fmla="*/ 21944 h 43888"/>
                  <a:gd name="connsiteX4" fmla="*/ 4828 w 43888"/>
                  <a:gd name="connsiteY4" fmla="*/ 35659 h 43888"/>
                  <a:gd name="connsiteX5" fmla="*/ 21944 w 43888"/>
                  <a:gd name="connsiteY5" fmla="*/ 43888 h 43888"/>
                  <a:gd name="connsiteX6" fmla="*/ 39061 w 43888"/>
                  <a:gd name="connsiteY6" fmla="*/ 35659 h 4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8" h="43888">
                    <a:moveTo>
                      <a:pt x="39061" y="35659"/>
                    </a:moveTo>
                    <a:cubicBezTo>
                      <a:pt x="42133" y="31929"/>
                      <a:pt x="43888" y="27101"/>
                      <a:pt x="43888" y="21944"/>
                    </a:cubicBezTo>
                    <a:cubicBezTo>
                      <a:pt x="43888" y="9875"/>
                      <a:pt x="34123" y="0"/>
                      <a:pt x="21944" y="0"/>
                    </a:cubicBezTo>
                    <a:cubicBezTo>
                      <a:pt x="9765" y="0"/>
                      <a:pt x="0" y="9875"/>
                      <a:pt x="0" y="21944"/>
                    </a:cubicBezTo>
                    <a:cubicBezTo>
                      <a:pt x="0" y="27101"/>
                      <a:pt x="1756" y="31929"/>
                      <a:pt x="4828" y="35659"/>
                    </a:cubicBezTo>
                    <a:cubicBezTo>
                      <a:pt x="8778" y="40706"/>
                      <a:pt x="15032" y="43888"/>
                      <a:pt x="21944" y="43888"/>
                    </a:cubicBezTo>
                    <a:cubicBezTo>
                      <a:pt x="28856" y="43888"/>
                      <a:pt x="35111" y="40706"/>
                      <a:pt x="39061" y="35659"/>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25" name="Freeform: Shape 24">
                <a:extLst>
                  <a:ext uri="{FF2B5EF4-FFF2-40B4-BE49-F238E27FC236}">
                    <a16:creationId xmlns:a16="http://schemas.microsoft.com/office/drawing/2014/main" id="{30C7CE5C-33FE-49EE-080B-AB97502D2099}"/>
                  </a:ext>
                </a:extLst>
              </p:cNvPr>
              <p:cNvSpPr/>
              <p:nvPr/>
            </p:nvSpPr>
            <p:spPr>
              <a:xfrm>
                <a:off x="6511089" y="2540375"/>
                <a:ext cx="43888" cy="43888"/>
              </a:xfrm>
              <a:custGeom>
                <a:avLst/>
                <a:gdLst>
                  <a:gd name="connsiteX0" fmla="*/ 4828 w 43888"/>
                  <a:gd name="connsiteY0" fmla="*/ 8229 h 43888"/>
                  <a:gd name="connsiteX1" fmla="*/ 0 w 43888"/>
                  <a:gd name="connsiteY1" fmla="*/ 21944 h 43888"/>
                  <a:gd name="connsiteX2" fmla="*/ 21944 w 43888"/>
                  <a:gd name="connsiteY2" fmla="*/ 43888 h 43888"/>
                  <a:gd name="connsiteX3" fmla="*/ 43888 w 43888"/>
                  <a:gd name="connsiteY3" fmla="*/ 21944 h 43888"/>
                  <a:gd name="connsiteX4" fmla="*/ 35988 w 43888"/>
                  <a:gd name="connsiteY4" fmla="*/ 5047 h 43888"/>
                  <a:gd name="connsiteX5" fmla="*/ 21944 w 43888"/>
                  <a:gd name="connsiteY5" fmla="*/ 0 h 43888"/>
                  <a:gd name="connsiteX6" fmla="*/ 4828 w 43888"/>
                  <a:gd name="connsiteY6" fmla="*/ 8229 h 4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8" h="43888">
                    <a:moveTo>
                      <a:pt x="4828" y="8229"/>
                    </a:moveTo>
                    <a:cubicBezTo>
                      <a:pt x="1756" y="11960"/>
                      <a:pt x="0" y="16787"/>
                      <a:pt x="0" y="21944"/>
                    </a:cubicBezTo>
                    <a:cubicBezTo>
                      <a:pt x="0" y="34013"/>
                      <a:pt x="9765" y="43888"/>
                      <a:pt x="21944" y="43888"/>
                    </a:cubicBezTo>
                    <a:cubicBezTo>
                      <a:pt x="34123" y="43888"/>
                      <a:pt x="43888" y="34013"/>
                      <a:pt x="43888" y="21944"/>
                    </a:cubicBezTo>
                    <a:cubicBezTo>
                      <a:pt x="43888" y="15142"/>
                      <a:pt x="40816" y="9107"/>
                      <a:pt x="35988" y="5047"/>
                    </a:cubicBezTo>
                    <a:cubicBezTo>
                      <a:pt x="32148" y="1865"/>
                      <a:pt x="27320" y="0"/>
                      <a:pt x="21944" y="0"/>
                    </a:cubicBezTo>
                    <a:cubicBezTo>
                      <a:pt x="15032" y="0"/>
                      <a:pt x="8778" y="3182"/>
                      <a:pt x="4828" y="8229"/>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26" name="Freeform: Shape 25">
                <a:extLst>
                  <a:ext uri="{FF2B5EF4-FFF2-40B4-BE49-F238E27FC236}">
                    <a16:creationId xmlns:a16="http://schemas.microsoft.com/office/drawing/2014/main" id="{4B1D42DD-196C-353B-6C76-CAE629022DFC}"/>
                  </a:ext>
                </a:extLst>
              </p:cNvPr>
              <p:cNvSpPr/>
              <p:nvPr/>
            </p:nvSpPr>
            <p:spPr>
              <a:xfrm>
                <a:off x="6620810" y="2419682"/>
                <a:ext cx="43888" cy="43888"/>
              </a:xfrm>
              <a:custGeom>
                <a:avLst/>
                <a:gdLst>
                  <a:gd name="connsiteX0" fmla="*/ 43888 w 43888"/>
                  <a:gd name="connsiteY0" fmla="*/ 21944 h 43888"/>
                  <a:gd name="connsiteX1" fmla="*/ 21944 w 43888"/>
                  <a:gd name="connsiteY1" fmla="*/ 0 h 43888"/>
                  <a:gd name="connsiteX2" fmla="*/ 0 w 43888"/>
                  <a:gd name="connsiteY2" fmla="*/ 21944 h 43888"/>
                  <a:gd name="connsiteX3" fmla="*/ 7900 w 43888"/>
                  <a:gd name="connsiteY3" fmla="*/ 38841 h 43888"/>
                  <a:gd name="connsiteX4" fmla="*/ 21944 w 43888"/>
                  <a:gd name="connsiteY4" fmla="*/ 43888 h 43888"/>
                  <a:gd name="connsiteX5" fmla="*/ 43888 w 43888"/>
                  <a:gd name="connsiteY5" fmla="*/ 21944 h 4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88" h="43888">
                    <a:moveTo>
                      <a:pt x="43888" y="21944"/>
                    </a:moveTo>
                    <a:cubicBezTo>
                      <a:pt x="43888" y="9875"/>
                      <a:pt x="34123" y="0"/>
                      <a:pt x="21944" y="0"/>
                    </a:cubicBezTo>
                    <a:cubicBezTo>
                      <a:pt x="9765" y="0"/>
                      <a:pt x="0" y="9875"/>
                      <a:pt x="0" y="21944"/>
                    </a:cubicBezTo>
                    <a:cubicBezTo>
                      <a:pt x="0" y="28747"/>
                      <a:pt x="3072" y="34781"/>
                      <a:pt x="7900" y="38841"/>
                    </a:cubicBezTo>
                    <a:cubicBezTo>
                      <a:pt x="11740" y="42023"/>
                      <a:pt x="16568" y="43888"/>
                      <a:pt x="21944" y="43888"/>
                    </a:cubicBezTo>
                    <a:cubicBezTo>
                      <a:pt x="34123" y="43888"/>
                      <a:pt x="43888" y="34013"/>
                      <a:pt x="43888" y="21944"/>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27" name="Freeform: Shape 26">
                <a:extLst>
                  <a:ext uri="{FF2B5EF4-FFF2-40B4-BE49-F238E27FC236}">
                    <a16:creationId xmlns:a16="http://schemas.microsoft.com/office/drawing/2014/main" id="{952366BF-0940-EFA6-C120-5F1EC47BA981}"/>
                  </a:ext>
                </a:extLst>
              </p:cNvPr>
              <p:cNvSpPr/>
              <p:nvPr/>
            </p:nvSpPr>
            <p:spPr>
              <a:xfrm>
                <a:off x="6547078" y="2458523"/>
                <a:ext cx="81632" cy="86898"/>
              </a:xfrm>
              <a:custGeom>
                <a:avLst/>
                <a:gdLst>
                  <a:gd name="connsiteX0" fmla="*/ 81633 w 81632"/>
                  <a:gd name="connsiteY0" fmla="*/ 0 h 86898"/>
                  <a:gd name="connsiteX1" fmla="*/ 0 w 81632"/>
                  <a:gd name="connsiteY1" fmla="*/ 86899 h 86898"/>
                </a:gdLst>
                <a:ahLst/>
                <a:cxnLst>
                  <a:cxn ang="0">
                    <a:pos x="connsiteX0" y="connsiteY0"/>
                  </a:cxn>
                  <a:cxn ang="0">
                    <a:pos x="connsiteX1" y="connsiteY1"/>
                  </a:cxn>
                </a:cxnLst>
                <a:rect l="l" t="t" r="r" b="b"/>
                <a:pathLst>
                  <a:path w="81632" h="86898">
                    <a:moveTo>
                      <a:pt x="81633" y="0"/>
                    </a:moveTo>
                    <a:lnTo>
                      <a:pt x="0" y="86899"/>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28" name="Freeform: Shape 27">
                <a:extLst>
                  <a:ext uri="{FF2B5EF4-FFF2-40B4-BE49-F238E27FC236}">
                    <a16:creationId xmlns:a16="http://schemas.microsoft.com/office/drawing/2014/main" id="{5EE3DF7A-4CF0-1E7B-D5EA-096DAABEE881}"/>
                  </a:ext>
                </a:extLst>
              </p:cNvPr>
              <p:cNvSpPr/>
              <p:nvPr/>
            </p:nvSpPr>
            <p:spPr>
              <a:xfrm>
                <a:off x="6440429" y="2488257"/>
                <a:ext cx="75487" cy="60346"/>
              </a:xfrm>
              <a:custGeom>
                <a:avLst/>
                <a:gdLst>
                  <a:gd name="connsiteX0" fmla="*/ 75488 w 75487"/>
                  <a:gd name="connsiteY0" fmla="*/ 60347 h 60346"/>
                  <a:gd name="connsiteX1" fmla="*/ 0 w 75487"/>
                  <a:gd name="connsiteY1" fmla="*/ 0 h 60346"/>
                </a:gdLst>
                <a:ahLst/>
                <a:cxnLst>
                  <a:cxn ang="0">
                    <a:pos x="connsiteX0" y="connsiteY0"/>
                  </a:cxn>
                  <a:cxn ang="0">
                    <a:pos x="connsiteX1" y="connsiteY1"/>
                  </a:cxn>
                </a:cxnLst>
                <a:rect l="l" t="t" r="r" b="b"/>
                <a:pathLst>
                  <a:path w="75487" h="60346">
                    <a:moveTo>
                      <a:pt x="75488" y="60347"/>
                    </a:moveTo>
                    <a:lnTo>
                      <a:pt x="0" y="0"/>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29" name="Freeform: Shape 28">
                <a:extLst>
                  <a:ext uri="{FF2B5EF4-FFF2-40B4-BE49-F238E27FC236}">
                    <a16:creationId xmlns:a16="http://schemas.microsoft.com/office/drawing/2014/main" id="{3CC7892C-E9B4-4D4C-83A7-3C3666D834C1}"/>
                  </a:ext>
                </a:extLst>
              </p:cNvPr>
              <p:cNvSpPr/>
              <p:nvPr/>
            </p:nvSpPr>
            <p:spPr>
              <a:xfrm>
                <a:off x="6330708" y="2488257"/>
                <a:ext cx="75487" cy="60346"/>
              </a:xfrm>
              <a:custGeom>
                <a:avLst/>
                <a:gdLst>
                  <a:gd name="connsiteX0" fmla="*/ 75488 w 75487"/>
                  <a:gd name="connsiteY0" fmla="*/ 0 h 60346"/>
                  <a:gd name="connsiteX1" fmla="*/ 0 w 75487"/>
                  <a:gd name="connsiteY1" fmla="*/ 60347 h 60346"/>
                </a:gdLst>
                <a:ahLst/>
                <a:cxnLst>
                  <a:cxn ang="0">
                    <a:pos x="connsiteX0" y="connsiteY0"/>
                  </a:cxn>
                  <a:cxn ang="0">
                    <a:pos x="connsiteX1" y="connsiteY1"/>
                  </a:cxn>
                </a:cxnLst>
                <a:rect l="l" t="t" r="r" b="b"/>
                <a:pathLst>
                  <a:path w="75487" h="60346">
                    <a:moveTo>
                      <a:pt x="75488" y="0"/>
                    </a:moveTo>
                    <a:lnTo>
                      <a:pt x="0" y="60347"/>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30" name="Freeform: Shape 29">
                <a:extLst>
                  <a:ext uri="{FF2B5EF4-FFF2-40B4-BE49-F238E27FC236}">
                    <a16:creationId xmlns:a16="http://schemas.microsoft.com/office/drawing/2014/main" id="{EC72D673-FB57-B558-5BA6-A6C1D19FD0E6}"/>
                  </a:ext>
                </a:extLst>
              </p:cNvPr>
              <p:cNvSpPr/>
              <p:nvPr/>
            </p:nvSpPr>
            <p:spPr>
              <a:xfrm>
                <a:off x="6576922" y="2683012"/>
                <a:ext cx="263330" cy="263330"/>
              </a:xfrm>
              <a:custGeom>
                <a:avLst/>
                <a:gdLst>
                  <a:gd name="connsiteX0" fmla="*/ 1865 w 263330"/>
                  <a:gd name="connsiteY0" fmla="*/ 153609 h 263330"/>
                  <a:gd name="connsiteX1" fmla="*/ 131665 w 263330"/>
                  <a:gd name="connsiteY1" fmla="*/ 263330 h 263330"/>
                  <a:gd name="connsiteX2" fmla="*/ 263330 w 263330"/>
                  <a:gd name="connsiteY2" fmla="*/ 131665 h 263330"/>
                  <a:gd name="connsiteX3" fmla="*/ 131665 w 263330"/>
                  <a:gd name="connsiteY3" fmla="*/ 0 h 263330"/>
                  <a:gd name="connsiteX4" fmla="*/ 87777 w 263330"/>
                  <a:gd name="connsiteY4" fmla="*/ 7461 h 263330"/>
                  <a:gd name="connsiteX5" fmla="*/ 44108 w 263330"/>
                  <a:gd name="connsiteY5" fmla="*/ 33245 h 263330"/>
                  <a:gd name="connsiteX6" fmla="*/ 0 w 263330"/>
                  <a:gd name="connsiteY6" fmla="*/ 131665 h 263330"/>
                  <a:gd name="connsiteX7" fmla="*/ 1865 w 263330"/>
                  <a:gd name="connsiteY7" fmla="*/ 153609 h 26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330" h="263330">
                    <a:moveTo>
                      <a:pt x="1865" y="153609"/>
                    </a:moveTo>
                    <a:cubicBezTo>
                      <a:pt x="12289" y="215931"/>
                      <a:pt x="66381" y="263330"/>
                      <a:pt x="131665" y="263330"/>
                    </a:cubicBezTo>
                    <a:cubicBezTo>
                      <a:pt x="204410" y="263330"/>
                      <a:pt x="263330" y="204410"/>
                      <a:pt x="263330" y="131665"/>
                    </a:cubicBezTo>
                    <a:cubicBezTo>
                      <a:pt x="263330" y="58920"/>
                      <a:pt x="204410" y="0"/>
                      <a:pt x="131665" y="0"/>
                    </a:cubicBezTo>
                    <a:cubicBezTo>
                      <a:pt x="116304" y="0"/>
                      <a:pt x="101492" y="2633"/>
                      <a:pt x="87777" y="7461"/>
                    </a:cubicBezTo>
                    <a:cubicBezTo>
                      <a:pt x="71538" y="13276"/>
                      <a:pt x="56726" y="22054"/>
                      <a:pt x="44108" y="33245"/>
                    </a:cubicBezTo>
                    <a:cubicBezTo>
                      <a:pt x="17007" y="57384"/>
                      <a:pt x="0" y="92495"/>
                      <a:pt x="0" y="131665"/>
                    </a:cubicBezTo>
                    <a:cubicBezTo>
                      <a:pt x="0" y="139126"/>
                      <a:pt x="658" y="146477"/>
                      <a:pt x="1865" y="153609"/>
                    </a:cubicBezTo>
                    <a:close/>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31" name="Freeform: Shape 30">
                <a:extLst>
                  <a:ext uri="{FF2B5EF4-FFF2-40B4-BE49-F238E27FC236}">
                    <a16:creationId xmlns:a16="http://schemas.microsoft.com/office/drawing/2014/main" id="{149C8C93-7C01-5305-2171-B584D1A93A72}"/>
                  </a:ext>
                </a:extLst>
              </p:cNvPr>
              <p:cNvSpPr/>
              <p:nvPr/>
            </p:nvSpPr>
            <p:spPr>
              <a:xfrm>
                <a:off x="6801696" y="2907786"/>
                <a:ext cx="60500" cy="60500"/>
              </a:xfrm>
              <a:custGeom>
                <a:avLst/>
                <a:gdLst>
                  <a:gd name="connsiteX0" fmla="*/ 60500 w 60500"/>
                  <a:gd name="connsiteY0" fmla="*/ 60500 h 60500"/>
                  <a:gd name="connsiteX1" fmla="*/ 0 w 60500"/>
                  <a:gd name="connsiteY1" fmla="*/ 0 h 60500"/>
                </a:gdLst>
                <a:ahLst/>
                <a:cxnLst>
                  <a:cxn ang="0">
                    <a:pos x="connsiteX0" y="connsiteY0"/>
                  </a:cxn>
                  <a:cxn ang="0">
                    <a:pos x="connsiteX1" y="connsiteY1"/>
                  </a:cxn>
                </a:cxnLst>
                <a:rect l="l" t="t" r="r" b="b"/>
                <a:pathLst>
                  <a:path w="60500" h="60500">
                    <a:moveTo>
                      <a:pt x="60500" y="60500"/>
                    </a:moveTo>
                    <a:lnTo>
                      <a:pt x="0" y="0"/>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32" name="Freeform: Shape 31">
                <a:extLst>
                  <a:ext uri="{FF2B5EF4-FFF2-40B4-BE49-F238E27FC236}">
                    <a16:creationId xmlns:a16="http://schemas.microsoft.com/office/drawing/2014/main" id="{C01DF434-3480-8006-50B3-3302D966D3DD}"/>
                  </a:ext>
                </a:extLst>
              </p:cNvPr>
              <p:cNvSpPr/>
              <p:nvPr/>
            </p:nvSpPr>
            <p:spPr>
              <a:xfrm>
                <a:off x="6269703" y="2836621"/>
                <a:ext cx="263330" cy="2194"/>
              </a:xfrm>
              <a:custGeom>
                <a:avLst/>
                <a:gdLst>
                  <a:gd name="connsiteX0" fmla="*/ 0 w 263330"/>
                  <a:gd name="connsiteY0" fmla="*/ 0 h 2194"/>
                  <a:gd name="connsiteX1" fmla="*/ 263330 w 263330"/>
                  <a:gd name="connsiteY1" fmla="*/ 0 h 2194"/>
                </a:gdLst>
                <a:ahLst/>
                <a:cxnLst>
                  <a:cxn ang="0">
                    <a:pos x="connsiteX0" y="connsiteY0"/>
                  </a:cxn>
                  <a:cxn ang="0">
                    <a:pos x="connsiteX1" y="connsiteY1"/>
                  </a:cxn>
                </a:cxnLst>
                <a:rect l="l" t="t" r="r" b="b"/>
                <a:pathLst>
                  <a:path w="263330" h="2194">
                    <a:moveTo>
                      <a:pt x="0" y="0"/>
                    </a:moveTo>
                    <a:lnTo>
                      <a:pt x="263330" y="0"/>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sp>
            <p:nvSpPr>
              <p:cNvPr id="34" name="Freeform: Shape 33">
                <a:extLst>
                  <a:ext uri="{FF2B5EF4-FFF2-40B4-BE49-F238E27FC236}">
                    <a16:creationId xmlns:a16="http://schemas.microsoft.com/office/drawing/2014/main" id="{BB8D6EB5-1A2C-9AAF-576E-0B3F10099058}"/>
                  </a:ext>
                </a:extLst>
              </p:cNvPr>
              <p:cNvSpPr/>
              <p:nvPr/>
            </p:nvSpPr>
            <p:spPr>
              <a:xfrm>
                <a:off x="6664699" y="2726900"/>
                <a:ext cx="87776" cy="120693"/>
              </a:xfrm>
              <a:custGeom>
                <a:avLst/>
                <a:gdLst>
                  <a:gd name="connsiteX0" fmla="*/ 0 w 87776"/>
                  <a:gd name="connsiteY0" fmla="*/ 42791 h 120693"/>
                  <a:gd name="connsiteX1" fmla="*/ 43888 w 87776"/>
                  <a:gd name="connsiteY1" fmla="*/ 0 h 120693"/>
                  <a:gd name="connsiteX2" fmla="*/ 87777 w 87776"/>
                  <a:gd name="connsiteY2" fmla="*/ 42791 h 120693"/>
                  <a:gd name="connsiteX3" fmla="*/ 58481 w 87776"/>
                  <a:gd name="connsiteY3" fmla="*/ 83169 h 120693"/>
                  <a:gd name="connsiteX4" fmla="*/ 43888 w 87776"/>
                  <a:gd name="connsiteY4" fmla="*/ 103357 h 120693"/>
                  <a:gd name="connsiteX5" fmla="*/ 43888 w 87776"/>
                  <a:gd name="connsiteY5" fmla="*/ 120693 h 120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776" h="120693">
                    <a:moveTo>
                      <a:pt x="0" y="42791"/>
                    </a:moveTo>
                    <a:cubicBezTo>
                      <a:pt x="0" y="19201"/>
                      <a:pt x="19640" y="0"/>
                      <a:pt x="43888" y="0"/>
                    </a:cubicBezTo>
                    <a:cubicBezTo>
                      <a:pt x="68137" y="0"/>
                      <a:pt x="87777" y="19201"/>
                      <a:pt x="87777" y="42791"/>
                    </a:cubicBezTo>
                    <a:cubicBezTo>
                      <a:pt x="87777" y="61444"/>
                      <a:pt x="75598" y="77244"/>
                      <a:pt x="58481" y="83169"/>
                    </a:cubicBezTo>
                    <a:cubicBezTo>
                      <a:pt x="49813" y="86131"/>
                      <a:pt x="43888" y="94250"/>
                      <a:pt x="43888" y="103357"/>
                    </a:cubicBezTo>
                    <a:lnTo>
                      <a:pt x="43888" y="120693"/>
                    </a:lnTo>
                  </a:path>
                </a:pathLst>
              </a:custGeom>
              <a:grpFill/>
              <a:ln w="6350" cap="rnd">
                <a:solidFill>
                  <a:schemeClr val="bg1"/>
                </a:solidFill>
                <a:prstDash val="solid"/>
                <a:round/>
              </a:ln>
            </p:spPr>
            <p:txBody>
              <a:bodyPr rtlCol="0" anchor="ctr"/>
              <a:lstStyle/>
              <a:p>
                <a:pPr defTabSz="914126">
                  <a:defRPr/>
                </a:pPr>
                <a:endParaRPr lang="en-US" sz="1799">
                  <a:solidFill>
                    <a:srgbClr val="000000"/>
                  </a:solidFill>
                  <a:latin typeface="CVS Health Sans"/>
                </a:endParaRPr>
              </a:p>
            </p:txBody>
          </p:sp>
        </p:grpSp>
      </p:grpSp>
      <p:sp>
        <p:nvSpPr>
          <p:cNvPr id="36" name="TextBox 35">
            <a:extLst>
              <a:ext uri="{FF2B5EF4-FFF2-40B4-BE49-F238E27FC236}">
                <a16:creationId xmlns:a16="http://schemas.microsoft.com/office/drawing/2014/main" id="{4A86AB66-E330-2002-E829-9C57DD589299}"/>
              </a:ext>
            </a:extLst>
          </p:cNvPr>
          <p:cNvSpPr txBox="1"/>
          <p:nvPr/>
        </p:nvSpPr>
        <p:spPr>
          <a:xfrm>
            <a:off x="659752" y="3470911"/>
            <a:ext cx="2586906" cy="338466"/>
          </a:xfrm>
          <a:prstGeom prst="rect">
            <a:avLst/>
          </a:prstGeom>
          <a:noFill/>
        </p:spPr>
        <p:txBody>
          <a:bodyPr wrap="square" lIns="91416" tIns="45708" rIns="91416" bIns="45708" anchor="t">
            <a:spAutoFit/>
          </a:bodyPr>
          <a:lstStyle/>
          <a:p>
            <a:pPr algn="ctr" defTabSz="914126">
              <a:defRPr/>
            </a:pPr>
            <a:r>
              <a:rPr lang="en-US" sz="1600" b="1">
                <a:solidFill>
                  <a:srgbClr val="0A4B8C"/>
                </a:solidFill>
                <a:latin typeface="CVS Health Sans"/>
              </a:rPr>
              <a:t>Increased Visibility</a:t>
            </a:r>
          </a:p>
        </p:txBody>
      </p:sp>
    </p:spTree>
    <p:extLst>
      <p:ext uri="{BB962C8B-B14F-4D97-AF65-F5344CB8AC3E}">
        <p14:creationId xmlns:p14="http://schemas.microsoft.com/office/powerpoint/2010/main" val="1823211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CF7B40-FFB8-E56B-A4EF-65847DE0F9FB}"/>
            </a:ext>
          </a:extLst>
        </p:cNvPr>
        <p:cNvGrpSpPr/>
        <p:nvPr/>
      </p:nvGrpSpPr>
      <p:grpSpPr>
        <a:xfrm>
          <a:off x="0" y="0"/>
          <a:ext cx="0" cy="0"/>
          <a:chOff x="0" y="0"/>
          <a:chExt cx="0" cy="0"/>
        </a:xfrm>
      </p:grpSpPr>
      <p:sp>
        <p:nvSpPr>
          <p:cNvPr id="29" name="Title 28">
            <a:extLst>
              <a:ext uri="{FF2B5EF4-FFF2-40B4-BE49-F238E27FC236}">
                <a16:creationId xmlns:a16="http://schemas.microsoft.com/office/drawing/2014/main" id="{C383FE42-A545-1F38-C298-DC6169C76EC8}"/>
              </a:ext>
            </a:extLst>
          </p:cNvPr>
          <p:cNvSpPr>
            <a:spLocks noGrp="1"/>
          </p:cNvSpPr>
          <p:nvPr>
            <p:ph type="title"/>
          </p:nvPr>
        </p:nvSpPr>
        <p:spPr>
          <a:xfrm>
            <a:off x="601052" y="557002"/>
            <a:ext cx="10003407" cy="444384"/>
          </a:xfrm>
        </p:spPr>
        <p:txBody>
          <a:bodyPr/>
          <a:lstStyle/>
          <a:p>
            <a:r>
              <a:rPr lang="en-US" sz="3199"/>
              <a:t>2026 Strategic Objectives &amp; Key Results (OKRs)</a:t>
            </a:r>
          </a:p>
        </p:txBody>
      </p:sp>
      <p:sp>
        <p:nvSpPr>
          <p:cNvPr id="245" name="Rectangle: Rounded Corners 244">
            <a:extLst>
              <a:ext uri="{FF2B5EF4-FFF2-40B4-BE49-F238E27FC236}">
                <a16:creationId xmlns:a16="http://schemas.microsoft.com/office/drawing/2014/main" id="{C4EBE579-249E-98E0-A699-9C89062D5C87}"/>
              </a:ext>
            </a:extLst>
          </p:cNvPr>
          <p:cNvSpPr/>
          <p:nvPr/>
        </p:nvSpPr>
        <p:spPr>
          <a:xfrm>
            <a:off x="516193" y="2073035"/>
            <a:ext cx="1735117" cy="2021855"/>
          </a:xfrm>
          <a:prstGeom prst="roundRect">
            <a:avLst>
              <a:gd name="adj" fmla="val 3407"/>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554" tIns="54554" rIns="54554" bIns="54554" rtlCol="0" anchor="ctr"/>
          <a:lstStyle/>
          <a:p>
            <a:pPr defTabSz="456789">
              <a:defRPr/>
            </a:pPr>
            <a:endParaRPr lang="en-GB" sz="1500">
              <a:solidFill>
                <a:prstClr val="white"/>
              </a:solidFill>
              <a:latin typeface="CVS Health Sans"/>
            </a:endParaRPr>
          </a:p>
        </p:txBody>
      </p:sp>
      <p:sp>
        <p:nvSpPr>
          <p:cNvPr id="246" name="Rectangle: Rounded Corners 28">
            <a:extLst>
              <a:ext uri="{FF2B5EF4-FFF2-40B4-BE49-F238E27FC236}">
                <a16:creationId xmlns:a16="http://schemas.microsoft.com/office/drawing/2014/main" id="{4B61994F-2C6F-E916-BE0E-53D1AE477EEC}"/>
              </a:ext>
            </a:extLst>
          </p:cNvPr>
          <p:cNvSpPr/>
          <p:nvPr/>
        </p:nvSpPr>
        <p:spPr>
          <a:xfrm>
            <a:off x="465328" y="1777050"/>
            <a:ext cx="1836850" cy="4317875"/>
          </a:xfrm>
          <a:custGeom>
            <a:avLst/>
            <a:gdLst>
              <a:gd name="connsiteX0" fmla="*/ 0 w 2002465"/>
              <a:gd name="connsiteY0" fmla="*/ 121089 h 4546600"/>
              <a:gd name="connsiteX1" fmla="*/ 121089 w 2002465"/>
              <a:gd name="connsiteY1" fmla="*/ 0 h 4546600"/>
              <a:gd name="connsiteX2" fmla="*/ 1881376 w 2002465"/>
              <a:gd name="connsiteY2" fmla="*/ 0 h 4546600"/>
              <a:gd name="connsiteX3" fmla="*/ 2002465 w 2002465"/>
              <a:gd name="connsiteY3" fmla="*/ 121089 h 4546600"/>
              <a:gd name="connsiteX4" fmla="*/ 2002465 w 2002465"/>
              <a:gd name="connsiteY4" fmla="*/ 4425511 h 4546600"/>
              <a:gd name="connsiteX5" fmla="*/ 1881376 w 2002465"/>
              <a:gd name="connsiteY5" fmla="*/ 4546600 h 4546600"/>
              <a:gd name="connsiteX6" fmla="*/ 121089 w 2002465"/>
              <a:gd name="connsiteY6" fmla="*/ 4546600 h 4546600"/>
              <a:gd name="connsiteX7" fmla="*/ 0 w 2002465"/>
              <a:gd name="connsiteY7" fmla="*/ 4425511 h 4546600"/>
              <a:gd name="connsiteX8" fmla="*/ 0 w 2002465"/>
              <a:gd name="connsiteY8" fmla="*/ 121089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1972816 w 2002465"/>
              <a:gd name="connsiteY8" fmla="*/ 91440 h 4546600"/>
              <a:gd name="connsiteX0" fmla="*/ 1881376 w 2002465"/>
              <a:gd name="connsiteY0" fmla="*/ 4253 h 4550853"/>
              <a:gd name="connsiteX1" fmla="*/ 2002465 w 2002465"/>
              <a:gd name="connsiteY1" fmla="*/ 125342 h 4550853"/>
              <a:gd name="connsiteX2" fmla="*/ 2002465 w 2002465"/>
              <a:gd name="connsiteY2" fmla="*/ 4429764 h 4550853"/>
              <a:gd name="connsiteX3" fmla="*/ 1881376 w 2002465"/>
              <a:gd name="connsiteY3" fmla="*/ 4550853 h 4550853"/>
              <a:gd name="connsiteX4" fmla="*/ 121089 w 2002465"/>
              <a:gd name="connsiteY4" fmla="*/ 4550853 h 4550853"/>
              <a:gd name="connsiteX5" fmla="*/ 0 w 2002465"/>
              <a:gd name="connsiteY5" fmla="*/ 4429764 h 4550853"/>
              <a:gd name="connsiteX6" fmla="*/ 0 w 2002465"/>
              <a:gd name="connsiteY6" fmla="*/ 125342 h 4550853"/>
              <a:gd name="connsiteX7" fmla="*/ 121089 w 2002465"/>
              <a:gd name="connsiteY7" fmla="*/ 4253 h 4550853"/>
              <a:gd name="connsiteX8" fmla="*/ 792602 w 2002465"/>
              <a:gd name="connsiteY8" fmla="*/ 0 h 4550853"/>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687827 w 2002465"/>
              <a:gd name="connsiteY8" fmla="*/ 209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844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12383 w 2002465"/>
              <a:gd name="connsiteY8" fmla="*/ 6066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24290 w 2002465"/>
              <a:gd name="connsiteY8" fmla="*/ 3684 h 454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465" h="4546600">
                <a:moveTo>
                  <a:pt x="1881376" y="0"/>
                </a:moveTo>
                <a:cubicBezTo>
                  <a:pt x="1948252" y="0"/>
                  <a:pt x="2002465" y="54213"/>
                  <a:pt x="2002465" y="121089"/>
                </a:cubicBezTo>
                <a:lnTo>
                  <a:pt x="2002465" y="4425511"/>
                </a:lnTo>
                <a:cubicBezTo>
                  <a:pt x="2002465" y="4492387"/>
                  <a:pt x="1948252" y="4546600"/>
                  <a:pt x="1881376" y="4546600"/>
                </a:cubicBezTo>
                <a:lnTo>
                  <a:pt x="121089" y="4546600"/>
                </a:lnTo>
                <a:cubicBezTo>
                  <a:pt x="54213" y="4546600"/>
                  <a:pt x="0" y="4492387"/>
                  <a:pt x="0" y="4425511"/>
                </a:cubicBezTo>
                <a:lnTo>
                  <a:pt x="0" y="121089"/>
                </a:lnTo>
                <a:cubicBezTo>
                  <a:pt x="0" y="54213"/>
                  <a:pt x="54213" y="0"/>
                  <a:pt x="121089" y="0"/>
                </a:cubicBezTo>
                <a:lnTo>
                  <a:pt x="324290" y="3684"/>
                </a:lnTo>
              </a:path>
            </a:pathLst>
          </a:custGeom>
          <a:solidFill>
            <a:schemeClr val="bg1"/>
          </a:solidFill>
          <a:ln w="6350">
            <a:solidFill>
              <a:srgbClr val="0B315E"/>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554" tIns="54554" rIns="54554" bIns="54554" rtlCol="0" anchor="ctr"/>
          <a:lstStyle/>
          <a:p>
            <a:pPr defTabSz="456789">
              <a:defRPr/>
            </a:pPr>
            <a:endParaRPr lang="en-GB" sz="1500">
              <a:solidFill>
                <a:prstClr val="white"/>
              </a:solidFill>
              <a:latin typeface="CVS Health Sans"/>
            </a:endParaRPr>
          </a:p>
        </p:txBody>
      </p:sp>
      <p:cxnSp>
        <p:nvCxnSpPr>
          <p:cNvPr id="247" name="Straight Connector 246">
            <a:extLst>
              <a:ext uri="{FF2B5EF4-FFF2-40B4-BE49-F238E27FC236}">
                <a16:creationId xmlns:a16="http://schemas.microsoft.com/office/drawing/2014/main" id="{D510D5B7-EE92-901B-7896-C5A3C03FC9D5}"/>
              </a:ext>
            </a:extLst>
          </p:cNvPr>
          <p:cNvCxnSpPr>
            <a:cxnSpLocks/>
          </p:cNvCxnSpPr>
          <p:nvPr/>
        </p:nvCxnSpPr>
        <p:spPr>
          <a:xfrm flipH="1">
            <a:off x="1970312" y="1780574"/>
            <a:ext cx="220793" cy="0"/>
          </a:xfrm>
          <a:prstGeom prst="line">
            <a:avLst/>
          </a:prstGeom>
          <a:ln w="6350">
            <a:solidFill>
              <a:srgbClr val="0B315E"/>
            </a:solidFill>
            <a:tailEnd type="oval"/>
          </a:ln>
        </p:spPr>
        <p:style>
          <a:lnRef idx="1">
            <a:schemeClr val="accent1"/>
          </a:lnRef>
          <a:fillRef idx="0">
            <a:schemeClr val="accent1"/>
          </a:fillRef>
          <a:effectRef idx="0">
            <a:schemeClr val="accent1"/>
          </a:effectRef>
          <a:fontRef idx="minor">
            <a:schemeClr val="tx1"/>
          </a:fontRef>
        </p:style>
      </p:cxnSp>
      <p:sp>
        <p:nvSpPr>
          <p:cNvPr id="248" name="Rectangle 247">
            <a:extLst>
              <a:ext uri="{FF2B5EF4-FFF2-40B4-BE49-F238E27FC236}">
                <a16:creationId xmlns:a16="http://schemas.microsoft.com/office/drawing/2014/main" id="{740AA695-3F6E-2C51-5530-6DB45CE38F28}"/>
              </a:ext>
            </a:extLst>
          </p:cNvPr>
          <p:cNvSpPr/>
          <p:nvPr/>
        </p:nvSpPr>
        <p:spPr>
          <a:xfrm>
            <a:off x="852742" y="1680986"/>
            <a:ext cx="1062018" cy="161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456926">
              <a:defRPr/>
            </a:pPr>
            <a:r>
              <a:rPr lang="en-US" sz="1050" b="1">
                <a:solidFill>
                  <a:srgbClr val="0A4B8C"/>
                </a:solidFill>
                <a:latin typeface="CVS Health Sans"/>
              </a:rPr>
              <a:t>Zero Trust</a:t>
            </a:r>
            <a:endParaRPr lang="en-US" sz="1050">
              <a:solidFill>
                <a:srgbClr val="0A4B8C"/>
              </a:solidFill>
              <a:latin typeface="CVS Health Sans"/>
            </a:endParaRPr>
          </a:p>
        </p:txBody>
      </p:sp>
      <p:cxnSp>
        <p:nvCxnSpPr>
          <p:cNvPr id="249" name="Straight Connector 248">
            <a:extLst>
              <a:ext uri="{FF2B5EF4-FFF2-40B4-BE49-F238E27FC236}">
                <a16:creationId xmlns:a16="http://schemas.microsoft.com/office/drawing/2014/main" id="{C3D24C36-92B6-A706-882B-E0FA17E24234}"/>
              </a:ext>
            </a:extLst>
          </p:cNvPr>
          <p:cNvCxnSpPr>
            <a:cxnSpLocks/>
          </p:cNvCxnSpPr>
          <p:nvPr/>
        </p:nvCxnSpPr>
        <p:spPr>
          <a:xfrm>
            <a:off x="465330" y="3127241"/>
            <a:ext cx="1833793" cy="0"/>
          </a:xfrm>
          <a:prstGeom prst="line">
            <a:avLst/>
          </a:prstGeom>
          <a:ln w="28575" cmpd="sng">
            <a:solidFill>
              <a:srgbClr val="267AC0"/>
            </a:solidFill>
            <a:prstDash val="sysDot"/>
          </a:ln>
        </p:spPr>
        <p:style>
          <a:lnRef idx="1">
            <a:schemeClr val="accent1"/>
          </a:lnRef>
          <a:fillRef idx="0">
            <a:schemeClr val="accent1"/>
          </a:fillRef>
          <a:effectRef idx="0">
            <a:schemeClr val="accent1"/>
          </a:effectRef>
          <a:fontRef idx="minor">
            <a:schemeClr val="tx1"/>
          </a:fontRef>
        </p:style>
      </p:cxnSp>
      <p:sp>
        <p:nvSpPr>
          <p:cNvPr id="250" name="Rectangle: Rounded Corners 28">
            <a:extLst>
              <a:ext uri="{FF2B5EF4-FFF2-40B4-BE49-F238E27FC236}">
                <a16:creationId xmlns:a16="http://schemas.microsoft.com/office/drawing/2014/main" id="{C2EBEBA0-0BF6-0407-57B3-F29A03409306}"/>
              </a:ext>
            </a:extLst>
          </p:cNvPr>
          <p:cNvSpPr/>
          <p:nvPr/>
        </p:nvSpPr>
        <p:spPr>
          <a:xfrm>
            <a:off x="2346236" y="1777049"/>
            <a:ext cx="1836850" cy="4317870"/>
          </a:xfrm>
          <a:custGeom>
            <a:avLst/>
            <a:gdLst>
              <a:gd name="connsiteX0" fmla="*/ 0 w 2002465"/>
              <a:gd name="connsiteY0" fmla="*/ 121089 h 4546600"/>
              <a:gd name="connsiteX1" fmla="*/ 121089 w 2002465"/>
              <a:gd name="connsiteY1" fmla="*/ 0 h 4546600"/>
              <a:gd name="connsiteX2" fmla="*/ 1881376 w 2002465"/>
              <a:gd name="connsiteY2" fmla="*/ 0 h 4546600"/>
              <a:gd name="connsiteX3" fmla="*/ 2002465 w 2002465"/>
              <a:gd name="connsiteY3" fmla="*/ 121089 h 4546600"/>
              <a:gd name="connsiteX4" fmla="*/ 2002465 w 2002465"/>
              <a:gd name="connsiteY4" fmla="*/ 4425511 h 4546600"/>
              <a:gd name="connsiteX5" fmla="*/ 1881376 w 2002465"/>
              <a:gd name="connsiteY5" fmla="*/ 4546600 h 4546600"/>
              <a:gd name="connsiteX6" fmla="*/ 121089 w 2002465"/>
              <a:gd name="connsiteY6" fmla="*/ 4546600 h 4546600"/>
              <a:gd name="connsiteX7" fmla="*/ 0 w 2002465"/>
              <a:gd name="connsiteY7" fmla="*/ 4425511 h 4546600"/>
              <a:gd name="connsiteX8" fmla="*/ 0 w 2002465"/>
              <a:gd name="connsiteY8" fmla="*/ 121089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1972816 w 2002465"/>
              <a:gd name="connsiteY8" fmla="*/ 91440 h 4546600"/>
              <a:gd name="connsiteX0" fmla="*/ 1881376 w 2002465"/>
              <a:gd name="connsiteY0" fmla="*/ 4253 h 4550853"/>
              <a:gd name="connsiteX1" fmla="*/ 2002465 w 2002465"/>
              <a:gd name="connsiteY1" fmla="*/ 125342 h 4550853"/>
              <a:gd name="connsiteX2" fmla="*/ 2002465 w 2002465"/>
              <a:gd name="connsiteY2" fmla="*/ 4429764 h 4550853"/>
              <a:gd name="connsiteX3" fmla="*/ 1881376 w 2002465"/>
              <a:gd name="connsiteY3" fmla="*/ 4550853 h 4550853"/>
              <a:gd name="connsiteX4" fmla="*/ 121089 w 2002465"/>
              <a:gd name="connsiteY4" fmla="*/ 4550853 h 4550853"/>
              <a:gd name="connsiteX5" fmla="*/ 0 w 2002465"/>
              <a:gd name="connsiteY5" fmla="*/ 4429764 h 4550853"/>
              <a:gd name="connsiteX6" fmla="*/ 0 w 2002465"/>
              <a:gd name="connsiteY6" fmla="*/ 125342 h 4550853"/>
              <a:gd name="connsiteX7" fmla="*/ 121089 w 2002465"/>
              <a:gd name="connsiteY7" fmla="*/ 4253 h 4550853"/>
              <a:gd name="connsiteX8" fmla="*/ 792602 w 2002465"/>
              <a:gd name="connsiteY8" fmla="*/ 0 h 4550853"/>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687827 w 2002465"/>
              <a:gd name="connsiteY8" fmla="*/ 209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844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12383 w 2002465"/>
              <a:gd name="connsiteY8" fmla="*/ 6066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24290 w 2002465"/>
              <a:gd name="connsiteY8" fmla="*/ 3684 h 454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465" h="4546600">
                <a:moveTo>
                  <a:pt x="1881376" y="0"/>
                </a:moveTo>
                <a:cubicBezTo>
                  <a:pt x="1948252" y="0"/>
                  <a:pt x="2002465" y="54213"/>
                  <a:pt x="2002465" y="121089"/>
                </a:cubicBezTo>
                <a:lnTo>
                  <a:pt x="2002465" y="4425511"/>
                </a:lnTo>
                <a:cubicBezTo>
                  <a:pt x="2002465" y="4492387"/>
                  <a:pt x="1948252" y="4546600"/>
                  <a:pt x="1881376" y="4546600"/>
                </a:cubicBezTo>
                <a:lnTo>
                  <a:pt x="121089" y="4546600"/>
                </a:lnTo>
                <a:cubicBezTo>
                  <a:pt x="54213" y="4546600"/>
                  <a:pt x="0" y="4492387"/>
                  <a:pt x="0" y="4425511"/>
                </a:cubicBezTo>
                <a:lnTo>
                  <a:pt x="0" y="121089"/>
                </a:lnTo>
                <a:cubicBezTo>
                  <a:pt x="0" y="54213"/>
                  <a:pt x="54213" y="0"/>
                  <a:pt x="121089" y="0"/>
                </a:cubicBezTo>
                <a:lnTo>
                  <a:pt x="324290" y="3684"/>
                </a:lnTo>
              </a:path>
            </a:pathLst>
          </a:custGeom>
          <a:solidFill>
            <a:schemeClr val="bg1"/>
          </a:solidFill>
          <a:ln w="6350">
            <a:solidFill>
              <a:srgbClr val="0B315E"/>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554" tIns="54554" rIns="54554" bIns="54554" rtlCol="0" anchor="ctr"/>
          <a:lstStyle/>
          <a:p>
            <a:pPr defTabSz="456789">
              <a:defRPr/>
            </a:pPr>
            <a:endParaRPr lang="en-GB" sz="1500">
              <a:solidFill>
                <a:prstClr val="white"/>
              </a:solidFill>
              <a:latin typeface="CVS Health Sans"/>
            </a:endParaRPr>
          </a:p>
        </p:txBody>
      </p:sp>
      <p:cxnSp>
        <p:nvCxnSpPr>
          <p:cNvPr id="251" name="Straight Connector 250">
            <a:extLst>
              <a:ext uri="{FF2B5EF4-FFF2-40B4-BE49-F238E27FC236}">
                <a16:creationId xmlns:a16="http://schemas.microsoft.com/office/drawing/2014/main" id="{DC127359-6C5E-825C-807B-81E298E0FDC5}"/>
              </a:ext>
            </a:extLst>
          </p:cNvPr>
          <p:cNvCxnSpPr>
            <a:cxnSpLocks/>
            <a:stCxn id="250" idx="0"/>
          </p:cNvCxnSpPr>
          <p:nvPr/>
        </p:nvCxnSpPr>
        <p:spPr>
          <a:xfrm flipH="1">
            <a:off x="3851217" y="1777050"/>
            <a:ext cx="220794" cy="1"/>
          </a:xfrm>
          <a:prstGeom prst="line">
            <a:avLst/>
          </a:prstGeom>
          <a:ln w="6350">
            <a:solidFill>
              <a:srgbClr val="0B315E"/>
            </a:solidFill>
            <a:tailEnd type="oval"/>
          </a:ln>
        </p:spPr>
        <p:style>
          <a:lnRef idx="1">
            <a:schemeClr val="accent1"/>
          </a:lnRef>
          <a:fillRef idx="0">
            <a:schemeClr val="accent1"/>
          </a:fillRef>
          <a:effectRef idx="0">
            <a:schemeClr val="accent1"/>
          </a:effectRef>
          <a:fontRef idx="minor">
            <a:schemeClr val="tx1"/>
          </a:fontRef>
        </p:style>
      </p:cxnSp>
      <p:sp>
        <p:nvSpPr>
          <p:cNvPr id="252" name="Rectangle 251">
            <a:extLst>
              <a:ext uri="{FF2B5EF4-FFF2-40B4-BE49-F238E27FC236}">
                <a16:creationId xmlns:a16="http://schemas.microsoft.com/office/drawing/2014/main" id="{55954036-5B6D-4DF9-3F1D-EFD2EDF0233F}"/>
              </a:ext>
            </a:extLst>
          </p:cNvPr>
          <p:cNvSpPr/>
          <p:nvPr/>
        </p:nvSpPr>
        <p:spPr>
          <a:xfrm>
            <a:off x="2733650" y="1600216"/>
            <a:ext cx="1062018" cy="323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456926">
              <a:defRPr/>
            </a:pPr>
            <a:r>
              <a:rPr lang="en-US" sz="1050" b="1">
                <a:solidFill>
                  <a:srgbClr val="0A4B8C"/>
                </a:solidFill>
                <a:latin typeface="CVS Health Sans"/>
              </a:rPr>
              <a:t>Exposure Management​</a:t>
            </a:r>
          </a:p>
        </p:txBody>
      </p:sp>
      <p:cxnSp>
        <p:nvCxnSpPr>
          <p:cNvPr id="253" name="Straight Connector 252">
            <a:extLst>
              <a:ext uri="{FF2B5EF4-FFF2-40B4-BE49-F238E27FC236}">
                <a16:creationId xmlns:a16="http://schemas.microsoft.com/office/drawing/2014/main" id="{C098AFCA-2A8C-F444-8B68-CA0B3F2CB914}"/>
              </a:ext>
            </a:extLst>
          </p:cNvPr>
          <p:cNvCxnSpPr>
            <a:cxnSpLocks/>
          </p:cNvCxnSpPr>
          <p:nvPr/>
        </p:nvCxnSpPr>
        <p:spPr>
          <a:xfrm>
            <a:off x="2373864" y="3130411"/>
            <a:ext cx="1809222" cy="0"/>
          </a:xfrm>
          <a:prstGeom prst="line">
            <a:avLst/>
          </a:prstGeom>
          <a:ln w="28575" cmpd="sng">
            <a:solidFill>
              <a:srgbClr val="267AC0"/>
            </a:solidFill>
            <a:prstDash val="sysDot"/>
          </a:ln>
        </p:spPr>
        <p:style>
          <a:lnRef idx="1">
            <a:schemeClr val="accent1"/>
          </a:lnRef>
          <a:fillRef idx="0">
            <a:schemeClr val="accent1"/>
          </a:fillRef>
          <a:effectRef idx="0">
            <a:schemeClr val="accent1"/>
          </a:effectRef>
          <a:fontRef idx="minor">
            <a:schemeClr val="tx1"/>
          </a:fontRef>
        </p:style>
      </p:cxnSp>
      <p:sp>
        <p:nvSpPr>
          <p:cNvPr id="254" name="Rectangle: Rounded Corners 28">
            <a:extLst>
              <a:ext uri="{FF2B5EF4-FFF2-40B4-BE49-F238E27FC236}">
                <a16:creationId xmlns:a16="http://schemas.microsoft.com/office/drawing/2014/main" id="{8D94ED9E-EDCC-4485-DA63-AD66EBB77563}"/>
              </a:ext>
            </a:extLst>
          </p:cNvPr>
          <p:cNvSpPr/>
          <p:nvPr/>
        </p:nvSpPr>
        <p:spPr>
          <a:xfrm>
            <a:off x="4227143" y="1777050"/>
            <a:ext cx="1836850" cy="4317869"/>
          </a:xfrm>
          <a:custGeom>
            <a:avLst/>
            <a:gdLst>
              <a:gd name="connsiteX0" fmla="*/ 0 w 2002465"/>
              <a:gd name="connsiteY0" fmla="*/ 121089 h 4546600"/>
              <a:gd name="connsiteX1" fmla="*/ 121089 w 2002465"/>
              <a:gd name="connsiteY1" fmla="*/ 0 h 4546600"/>
              <a:gd name="connsiteX2" fmla="*/ 1881376 w 2002465"/>
              <a:gd name="connsiteY2" fmla="*/ 0 h 4546600"/>
              <a:gd name="connsiteX3" fmla="*/ 2002465 w 2002465"/>
              <a:gd name="connsiteY3" fmla="*/ 121089 h 4546600"/>
              <a:gd name="connsiteX4" fmla="*/ 2002465 w 2002465"/>
              <a:gd name="connsiteY4" fmla="*/ 4425511 h 4546600"/>
              <a:gd name="connsiteX5" fmla="*/ 1881376 w 2002465"/>
              <a:gd name="connsiteY5" fmla="*/ 4546600 h 4546600"/>
              <a:gd name="connsiteX6" fmla="*/ 121089 w 2002465"/>
              <a:gd name="connsiteY6" fmla="*/ 4546600 h 4546600"/>
              <a:gd name="connsiteX7" fmla="*/ 0 w 2002465"/>
              <a:gd name="connsiteY7" fmla="*/ 4425511 h 4546600"/>
              <a:gd name="connsiteX8" fmla="*/ 0 w 2002465"/>
              <a:gd name="connsiteY8" fmla="*/ 121089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1972816 w 2002465"/>
              <a:gd name="connsiteY8" fmla="*/ 91440 h 4546600"/>
              <a:gd name="connsiteX0" fmla="*/ 1881376 w 2002465"/>
              <a:gd name="connsiteY0" fmla="*/ 4253 h 4550853"/>
              <a:gd name="connsiteX1" fmla="*/ 2002465 w 2002465"/>
              <a:gd name="connsiteY1" fmla="*/ 125342 h 4550853"/>
              <a:gd name="connsiteX2" fmla="*/ 2002465 w 2002465"/>
              <a:gd name="connsiteY2" fmla="*/ 4429764 h 4550853"/>
              <a:gd name="connsiteX3" fmla="*/ 1881376 w 2002465"/>
              <a:gd name="connsiteY3" fmla="*/ 4550853 h 4550853"/>
              <a:gd name="connsiteX4" fmla="*/ 121089 w 2002465"/>
              <a:gd name="connsiteY4" fmla="*/ 4550853 h 4550853"/>
              <a:gd name="connsiteX5" fmla="*/ 0 w 2002465"/>
              <a:gd name="connsiteY5" fmla="*/ 4429764 h 4550853"/>
              <a:gd name="connsiteX6" fmla="*/ 0 w 2002465"/>
              <a:gd name="connsiteY6" fmla="*/ 125342 h 4550853"/>
              <a:gd name="connsiteX7" fmla="*/ 121089 w 2002465"/>
              <a:gd name="connsiteY7" fmla="*/ 4253 h 4550853"/>
              <a:gd name="connsiteX8" fmla="*/ 792602 w 2002465"/>
              <a:gd name="connsiteY8" fmla="*/ 0 h 4550853"/>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687827 w 2002465"/>
              <a:gd name="connsiteY8" fmla="*/ 209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844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12383 w 2002465"/>
              <a:gd name="connsiteY8" fmla="*/ 6066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24290 w 2002465"/>
              <a:gd name="connsiteY8" fmla="*/ 3684 h 454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465" h="4546600">
                <a:moveTo>
                  <a:pt x="1881376" y="0"/>
                </a:moveTo>
                <a:cubicBezTo>
                  <a:pt x="1948252" y="0"/>
                  <a:pt x="2002465" y="54213"/>
                  <a:pt x="2002465" y="121089"/>
                </a:cubicBezTo>
                <a:lnTo>
                  <a:pt x="2002465" y="4425511"/>
                </a:lnTo>
                <a:cubicBezTo>
                  <a:pt x="2002465" y="4492387"/>
                  <a:pt x="1948252" y="4546600"/>
                  <a:pt x="1881376" y="4546600"/>
                </a:cubicBezTo>
                <a:lnTo>
                  <a:pt x="121089" y="4546600"/>
                </a:lnTo>
                <a:cubicBezTo>
                  <a:pt x="54213" y="4546600"/>
                  <a:pt x="0" y="4492387"/>
                  <a:pt x="0" y="4425511"/>
                </a:cubicBezTo>
                <a:lnTo>
                  <a:pt x="0" y="121089"/>
                </a:lnTo>
                <a:cubicBezTo>
                  <a:pt x="0" y="54213"/>
                  <a:pt x="54213" y="0"/>
                  <a:pt x="121089" y="0"/>
                </a:cubicBezTo>
                <a:lnTo>
                  <a:pt x="324290" y="3684"/>
                </a:lnTo>
              </a:path>
            </a:pathLst>
          </a:custGeom>
          <a:solidFill>
            <a:schemeClr val="bg1"/>
          </a:solidFill>
          <a:ln w="6350">
            <a:solidFill>
              <a:srgbClr val="0B315E"/>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554" tIns="54554" rIns="54554" bIns="54554" rtlCol="0" anchor="ctr"/>
          <a:lstStyle/>
          <a:p>
            <a:pPr defTabSz="456789">
              <a:defRPr/>
            </a:pPr>
            <a:endParaRPr lang="en-GB" sz="1500">
              <a:solidFill>
                <a:prstClr val="white"/>
              </a:solidFill>
              <a:latin typeface="CVS Health Sans"/>
            </a:endParaRPr>
          </a:p>
        </p:txBody>
      </p:sp>
      <p:cxnSp>
        <p:nvCxnSpPr>
          <p:cNvPr id="255" name="Straight Connector 254">
            <a:extLst>
              <a:ext uri="{FF2B5EF4-FFF2-40B4-BE49-F238E27FC236}">
                <a16:creationId xmlns:a16="http://schemas.microsoft.com/office/drawing/2014/main" id="{788706CF-CAB7-8A1E-BB57-E52502BD9CE2}"/>
              </a:ext>
            </a:extLst>
          </p:cNvPr>
          <p:cNvCxnSpPr>
            <a:cxnSpLocks/>
            <a:stCxn id="254" idx="0"/>
          </p:cNvCxnSpPr>
          <p:nvPr/>
        </p:nvCxnSpPr>
        <p:spPr>
          <a:xfrm flipH="1">
            <a:off x="5732127" y="1777049"/>
            <a:ext cx="220793" cy="0"/>
          </a:xfrm>
          <a:prstGeom prst="line">
            <a:avLst/>
          </a:prstGeom>
          <a:ln w="6350">
            <a:solidFill>
              <a:srgbClr val="0B315E"/>
            </a:solidFill>
            <a:tailEnd type="oval"/>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844A9363-EFF8-BDA3-8474-259A685CAD94}"/>
              </a:ext>
            </a:extLst>
          </p:cNvPr>
          <p:cNvSpPr/>
          <p:nvPr/>
        </p:nvSpPr>
        <p:spPr>
          <a:xfrm>
            <a:off x="4614556" y="1600216"/>
            <a:ext cx="1062018" cy="323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456926">
              <a:defRPr/>
            </a:pPr>
            <a:r>
              <a:rPr lang="en-US" sz="1050" b="1">
                <a:solidFill>
                  <a:srgbClr val="0A4B8C"/>
                </a:solidFill>
                <a:latin typeface="CVS Health Sans"/>
              </a:rPr>
              <a:t>Cloud</a:t>
            </a:r>
            <a:br>
              <a:rPr lang="en-US" sz="1050" b="1">
                <a:solidFill>
                  <a:srgbClr val="0A4B8C"/>
                </a:solidFill>
                <a:latin typeface="CVS Health Sans"/>
              </a:rPr>
            </a:br>
            <a:r>
              <a:rPr lang="en-US" sz="1050" b="1">
                <a:solidFill>
                  <a:srgbClr val="0A4B8C"/>
                </a:solidFill>
                <a:latin typeface="CVS Health Sans"/>
              </a:rPr>
              <a:t>Security</a:t>
            </a:r>
          </a:p>
        </p:txBody>
      </p:sp>
      <p:cxnSp>
        <p:nvCxnSpPr>
          <p:cNvPr id="257" name="Straight Connector 256">
            <a:extLst>
              <a:ext uri="{FF2B5EF4-FFF2-40B4-BE49-F238E27FC236}">
                <a16:creationId xmlns:a16="http://schemas.microsoft.com/office/drawing/2014/main" id="{5A873E93-E3D0-1922-0935-A9A3957C8024}"/>
              </a:ext>
            </a:extLst>
          </p:cNvPr>
          <p:cNvCxnSpPr>
            <a:cxnSpLocks/>
          </p:cNvCxnSpPr>
          <p:nvPr/>
        </p:nvCxnSpPr>
        <p:spPr>
          <a:xfrm>
            <a:off x="4252002" y="3130411"/>
            <a:ext cx="1811990" cy="0"/>
          </a:xfrm>
          <a:prstGeom prst="line">
            <a:avLst/>
          </a:prstGeom>
          <a:ln w="28575" cmpd="sng">
            <a:solidFill>
              <a:srgbClr val="267AC0"/>
            </a:solidFill>
            <a:prstDash val="sysDot"/>
          </a:ln>
        </p:spPr>
        <p:style>
          <a:lnRef idx="1">
            <a:schemeClr val="accent1"/>
          </a:lnRef>
          <a:fillRef idx="0">
            <a:schemeClr val="accent1"/>
          </a:fillRef>
          <a:effectRef idx="0">
            <a:schemeClr val="accent1"/>
          </a:effectRef>
          <a:fontRef idx="minor">
            <a:schemeClr val="tx1"/>
          </a:fontRef>
        </p:style>
      </p:cxnSp>
      <p:sp>
        <p:nvSpPr>
          <p:cNvPr id="258" name="Rectangle: Rounded Corners 28">
            <a:extLst>
              <a:ext uri="{FF2B5EF4-FFF2-40B4-BE49-F238E27FC236}">
                <a16:creationId xmlns:a16="http://schemas.microsoft.com/office/drawing/2014/main" id="{37B3BD79-C297-8229-286E-7738DBE3DE65}"/>
              </a:ext>
            </a:extLst>
          </p:cNvPr>
          <p:cNvSpPr/>
          <p:nvPr/>
        </p:nvSpPr>
        <p:spPr>
          <a:xfrm>
            <a:off x="6108050" y="1777049"/>
            <a:ext cx="1836850" cy="4317868"/>
          </a:xfrm>
          <a:custGeom>
            <a:avLst/>
            <a:gdLst>
              <a:gd name="connsiteX0" fmla="*/ 0 w 2002465"/>
              <a:gd name="connsiteY0" fmla="*/ 121089 h 4546600"/>
              <a:gd name="connsiteX1" fmla="*/ 121089 w 2002465"/>
              <a:gd name="connsiteY1" fmla="*/ 0 h 4546600"/>
              <a:gd name="connsiteX2" fmla="*/ 1881376 w 2002465"/>
              <a:gd name="connsiteY2" fmla="*/ 0 h 4546600"/>
              <a:gd name="connsiteX3" fmla="*/ 2002465 w 2002465"/>
              <a:gd name="connsiteY3" fmla="*/ 121089 h 4546600"/>
              <a:gd name="connsiteX4" fmla="*/ 2002465 w 2002465"/>
              <a:gd name="connsiteY4" fmla="*/ 4425511 h 4546600"/>
              <a:gd name="connsiteX5" fmla="*/ 1881376 w 2002465"/>
              <a:gd name="connsiteY5" fmla="*/ 4546600 h 4546600"/>
              <a:gd name="connsiteX6" fmla="*/ 121089 w 2002465"/>
              <a:gd name="connsiteY6" fmla="*/ 4546600 h 4546600"/>
              <a:gd name="connsiteX7" fmla="*/ 0 w 2002465"/>
              <a:gd name="connsiteY7" fmla="*/ 4425511 h 4546600"/>
              <a:gd name="connsiteX8" fmla="*/ 0 w 2002465"/>
              <a:gd name="connsiteY8" fmla="*/ 121089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1972816 w 2002465"/>
              <a:gd name="connsiteY8" fmla="*/ 91440 h 4546600"/>
              <a:gd name="connsiteX0" fmla="*/ 1881376 w 2002465"/>
              <a:gd name="connsiteY0" fmla="*/ 4253 h 4550853"/>
              <a:gd name="connsiteX1" fmla="*/ 2002465 w 2002465"/>
              <a:gd name="connsiteY1" fmla="*/ 125342 h 4550853"/>
              <a:gd name="connsiteX2" fmla="*/ 2002465 w 2002465"/>
              <a:gd name="connsiteY2" fmla="*/ 4429764 h 4550853"/>
              <a:gd name="connsiteX3" fmla="*/ 1881376 w 2002465"/>
              <a:gd name="connsiteY3" fmla="*/ 4550853 h 4550853"/>
              <a:gd name="connsiteX4" fmla="*/ 121089 w 2002465"/>
              <a:gd name="connsiteY4" fmla="*/ 4550853 h 4550853"/>
              <a:gd name="connsiteX5" fmla="*/ 0 w 2002465"/>
              <a:gd name="connsiteY5" fmla="*/ 4429764 h 4550853"/>
              <a:gd name="connsiteX6" fmla="*/ 0 w 2002465"/>
              <a:gd name="connsiteY6" fmla="*/ 125342 h 4550853"/>
              <a:gd name="connsiteX7" fmla="*/ 121089 w 2002465"/>
              <a:gd name="connsiteY7" fmla="*/ 4253 h 4550853"/>
              <a:gd name="connsiteX8" fmla="*/ 792602 w 2002465"/>
              <a:gd name="connsiteY8" fmla="*/ 0 h 4550853"/>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687827 w 2002465"/>
              <a:gd name="connsiteY8" fmla="*/ 209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844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12383 w 2002465"/>
              <a:gd name="connsiteY8" fmla="*/ 6066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24290 w 2002465"/>
              <a:gd name="connsiteY8" fmla="*/ 3684 h 454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465" h="4546600">
                <a:moveTo>
                  <a:pt x="1881376" y="0"/>
                </a:moveTo>
                <a:cubicBezTo>
                  <a:pt x="1948252" y="0"/>
                  <a:pt x="2002465" y="54213"/>
                  <a:pt x="2002465" y="121089"/>
                </a:cubicBezTo>
                <a:lnTo>
                  <a:pt x="2002465" y="4425511"/>
                </a:lnTo>
                <a:cubicBezTo>
                  <a:pt x="2002465" y="4492387"/>
                  <a:pt x="1948252" y="4546600"/>
                  <a:pt x="1881376" y="4546600"/>
                </a:cubicBezTo>
                <a:lnTo>
                  <a:pt x="121089" y="4546600"/>
                </a:lnTo>
                <a:cubicBezTo>
                  <a:pt x="54213" y="4546600"/>
                  <a:pt x="0" y="4492387"/>
                  <a:pt x="0" y="4425511"/>
                </a:cubicBezTo>
                <a:lnTo>
                  <a:pt x="0" y="121089"/>
                </a:lnTo>
                <a:cubicBezTo>
                  <a:pt x="0" y="54213"/>
                  <a:pt x="54213" y="0"/>
                  <a:pt x="121089" y="0"/>
                </a:cubicBezTo>
                <a:lnTo>
                  <a:pt x="324290" y="3684"/>
                </a:lnTo>
              </a:path>
            </a:pathLst>
          </a:custGeom>
          <a:solidFill>
            <a:schemeClr val="bg1"/>
          </a:solidFill>
          <a:ln w="6350">
            <a:solidFill>
              <a:srgbClr val="0B315E"/>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554" tIns="54554" rIns="54554" bIns="54554" rtlCol="0" anchor="ctr"/>
          <a:lstStyle/>
          <a:p>
            <a:pPr defTabSz="456789">
              <a:defRPr/>
            </a:pPr>
            <a:r>
              <a:rPr lang="en-GB" sz="1500">
                <a:solidFill>
                  <a:prstClr val="white"/>
                </a:solidFill>
                <a:latin typeface="CVS Health Sans"/>
              </a:rPr>
              <a:t> Discovery </a:t>
            </a:r>
          </a:p>
        </p:txBody>
      </p:sp>
      <p:cxnSp>
        <p:nvCxnSpPr>
          <p:cNvPr id="259" name="Straight Connector 258">
            <a:extLst>
              <a:ext uri="{FF2B5EF4-FFF2-40B4-BE49-F238E27FC236}">
                <a16:creationId xmlns:a16="http://schemas.microsoft.com/office/drawing/2014/main" id="{44FEA082-F1E2-F013-1791-3C268BBE8E54}"/>
              </a:ext>
            </a:extLst>
          </p:cNvPr>
          <p:cNvCxnSpPr>
            <a:cxnSpLocks/>
            <a:stCxn id="258" idx="0"/>
          </p:cNvCxnSpPr>
          <p:nvPr/>
        </p:nvCxnSpPr>
        <p:spPr>
          <a:xfrm flipH="1">
            <a:off x="7613034" y="1777050"/>
            <a:ext cx="220793" cy="1"/>
          </a:xfrm>
          <a:prstGeom prst="line">
            <a:avLst/>
          </a:prstGeom>
          <a:ln w="6350">
            <a:solidFill>
              <a:srgbClr val="0B315E"/>
            </a:solidFill>
            <a:tailEnd type="oval"/>
          </a:ln>
        </p:spPr>
        <p:style>
          <a:lnRef idx="1">
            <a:schemeClr val="accent1"/>
          </a:lnRef>
          <a:fillRef idx="0">
            <a:schemeClr val="accent1"/>
          </a:fillRef>
          <a:effectRef idx="0">
            <a:schemeClr val="accent1"/>
          </a:effectRef>
          <a:fontRef idx="minor">
            <a:schemeClr val="tx1"/>
          </a:fontRef>
        </p:style>
      </p:cxnSp>
      <p:sp>
        <p:nvSpPr>
          <p:cNvPr id="260" name="Rectangle 259">
            <a:extLst>
              <a:ext uri="{FF2B5EF4-FFF2-40B4-BE49-F238E27FC236}">
                <a16:creationId xmlns:a16="http://schemas.microsoft.com/office/drawing/2014/main" id="{B84B48AB-711C-F123-9217-C6AB8454343B}"/>
              </a:ext>
            </a:extLst>
          </p:cNvPr>
          <p:cNvSpPr/>
          <p:nvPr/>
        </p:nvSpPr>
        <p:spPr>
          <a:xfrm>
            <a:off x="6469703" y="1600216"/>
            <a:ext cx="1062018" cy="323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456926">
              <a:defRPr/>
            </a:pPr>
            <a:r>
              <a:rPr lang="en-US" sz="1050" b="1">
                <a:solidFill>
                  <a:srgbClr val="0A4B8C"/>
                </a:solidFill>
                <a:latin typeface="CVS Health Sans"/>
              </a:rPr>
              <a:t>Data Protection &amp; Privacy</a:t>
            </a:r>
          </a:p>
        </p:txBody>
      </p:sp>
      <p:cxnSp>
        <p:nvCxnSpPr>
          <p:cNvPr id="261" name="Straight Connector 260">
            <a:extLst>
              <a:ext uri="{FF2B5EF4-FFF2-40B4-BE49-F238E27FC236}">
                <a16:creationId xmlns:a16="http://schemas.microsoft.com/office/drawing/2014/main" id="{BD0C57A6-E749-A56B-CBDE-5228E0DB38FF}"/>
              </a:ext>
            </a:extLst>
          </p:cNvPr>
          <p:cNvCxnSpPr>
            <a:cxnSpLocks/>
          </p:cNvCxnSpPr>
          <p:nvPr/>
        </p:nvCxnSpPr>
        <p:spPr>
          <a:xfrm flipV="1">
            <a:off x="6108050" y="3127241"/>
            <a:ext cx="1836850" cy="2586"/>
          </a:xfrm>
          <a:prstGeom prst="line">
            <a:avLst/>
          </a:prstGeom>
          <a:ln w="28575" cmpd="sng">
            <a:solidFill>
              <a:srgbClr val="267AC0"/>
            </a:solidFill>
            <a:prstDash val="sysDot"/>
          </a:ln>
        </p:spPr>
        <p:style>
          <a:lnRef idx="1">
            <a:schemeClr val="accent1"/>
          </a:lnRef>
          <a:fillRef idx="0">
            <a:schemeClr val="accent1"/>
          </a:fillRef>
          <a:effectRef idx="0">
            <a:schemeClr val="accent1"/>
          </a:effectRef>
          <a:fontRef idx="minor">
            <a:schemeClr val="tx1"/>
          </a:fontRef>
        </p:style>
      </p:cxnSp>
      <p:sp>
        <p:nvSpPr>
          <p:cNvPr id="262" name="Rectangle: Rounded Corners 28">
            <a:extLst>
              <a:ext uri="{FF2B5EF4-FFF2-40B4-BE49-F238E27FC236}">
                <a16:creationId xmlns:a16="http://schemas.microsoft.com/office/drawing/2014/main" id="{9E41604B-261C-F526-CAE1-35486607812F}"/>
              </a:ext>
            </a:extLst>
          </p:cNvPr>
          <p:cNvSpPr/>
          <p:nvPr/>
        </p:nvSpPr>
        <p:spPr>
          <a:xfrm>
            <a:off x="7988957" y="1743289"/>
            <a:ext cx="1836850" cy="4317864"/>
          </a:xfrm>
          <a:custGeom>
            <a:avLst/>
            <a:gdLst>
              <a:gd name="connsiteX0" fmla="*/ 0 w 2002465"/>
              <a:gd name="connsiteY0" fmla="*/ 121089 h 4546600"/>
              <a:gd name="connsiteX1" fmla="*/ 121089 w 2002465"/>
              <a:gd name="connsiteY1" fmla="*/ 0 h 4546600"/>
              <a:gd name="connsiteX2" fmla="*/ 1881376 w 2002465"/>
              <a:gd name="connsiteY2" fmla="*/ 0 h 4546600"/>
              <a:gd name="connsiteX3" fmla="*/ 2002465 w 2002465"/>
              <a:gd name="connsiteY3" fmla="*/ 121089 h 4546600"/>
              <a:gd name="connsiteX4" fmla="*/ 2002465 w 2002465"/>
              <a:gd name="connsiteY4" fmla="*/ 4425511 h 4546600"/>
              <a:gd name="connsiteX5" fmla="*/ 1881376 w 2002465"/>
              <a:gd name="connsiteY5" fmla="*/ 4546600 h 4546600"/>
              <a:gd name="connsiteX6" fmla="*/ 121089 w 2002465"/>
              <a:gd name="connsiteY6" fmla="*/ 4546600 h 4546600"/>
              <a:gd name="connsiteX7" fmla="*/ 0 w 2002465"/>
              <a:gd name="connsiteY7" fmla="*/ 4425511 h 4546600"/>
              <a:gd name="connsiteX8" fmla="*/ 0 w 2002465"/>
              <a:gd name="connsiteY8" fmla="*/ 121089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1972816 w 2002465"/>
              <a:gd name="connsiteY8" fmla="*/ 91440 h 4546600"/>
              <a:gd name="connsiteX0" fmla="*/ 1881376 w 2002465"/>
              <a:gd name="connsiteY0" fmla="*/ 4253 h 4550853"/>
              <a:gd name="connsiteX1" fmla="*/ 2002465 w 2002465"/>
              <a:gd name="connsiteY1" fmla="*/ 125342 h 4550853"/>
              <a:gd name="connsiteX2" fmla="*/ 2002465 w 2002465"/>
              <a:gd name="connsiteY2" fmla="*/ 4429764 h 4550853"/>
              <a:gd name="connsiteX3" fmla="*/ 1881376 w 2002465"/>
              <a:gd name="connsiteY3" fmla="*/ 4550853 h 4550853"/>
              <a:gd name="connsiteX4" fmla="*/ 121089 w 2002465"/>
              <a:gd name="connsiteY4" fmla="*/ 4550853 h 4550853"/>
              <a:gd name="connsiteX5" fmla="*/ 0 w 2002465"/>
              <a:gd name="connsiteY5" fmla="*/ 4429764 h 4550853"/>
              <a:gd name="connsiteX6" fmla="*/ 0 w 2002465"/>
              <a:gd name="connsiteY6" fmla="*/ 125342 h 4550853"/>
              <a:gd name="connsiteX7" fmla="*/ 121089 w 2002465"/>
              <a:gd name="connsiteY7" fmla="*/ 4253 h 4550853"/>
              <a:gd name="connsiteX8" fmla="*/ 792602 w 2002465"/>
              <a:gd name="connsiteY8" fmla="*/ 0 h 4550853"/>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687827 w 2002465"/>
              <a:gd name="connsiteY8" fmla="*/ 209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844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12383 w 2002465"/>
              <a:gd name="connsiteY8" fmla="*/ 6066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24290 w 2002465"/>
              <a:gd name="connsiteY8" fmla="*/ 3684 h 454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465" h="4546600">
                <a:moveTo>
                  <a:pt x="1881376" y="0"/>
                </a:moveTo>
                <a:cubicBezTo>
                  <a:pt x="1948252" y="0"/>
                  <a:pt x="2002465" y="54213"/>
                  <a:pt x="2002465" y="121089"/>
                </a:cubicBezTo>
                <a:lnTo>
                  <a:pt x="2002465" y="4425511"/>
                </a:lnTo>
                <a:cubicBezTo>
                  <a:pt x="2002465" y="4492387"/>
                  <a:pt x="1948252" y="4546600"/>
                  <a:pt x="1881376" y="4546600"/>
                </a:cubicBezTo>
                <a:lnTo>
                  <a:pt x="121089" y="4546600"/>
                </a:lnTo>
                <a:cubicBezTo>
                  <a:pt x="54213" y="4546600"/>
                  <a:pt x="0" y="4492387"/>
                  <a:pt x="0" y="4425511"/>
                </a:cubicBezTo>
                <a:lnTo>
                  <a:pt x="0" y="121089"/>
                </a:lnTo>
                <a:cubicBezTo>
                  <a:pt x="0" y="54213"/>
                  <a:pt x="54213" y="0"/>
                  <a:pt x="121089" y="0"/>
                </a:cubicBezTo>
                <a:lnTo>
                  <a:pt x="324290" y="3684"/>
                </a:lnTo>
              </a:path>
            </a:pathLst>
          </a:custGeom>
          <a:solidFill>
            <a:schemeClr val="bg1"/>
          </a:solidFill>
          <a:ln w="6350">
            <a:solidFill>
              <a:srgbClr val="0B315E"/>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554" tIns="54554" rIns="54554" bIns="54554" rtlCol="0" anchor="ctr"/>
          <a:lstStyle/>
          <a:p>
            <a:pPr defTabSz="456789">
              <a:defRPr/>
            </a:pPr>
            <a:endParaRPr lang="en-GB" sz="1500">
              <a:solidFill>
                <a:prstClr val="white"/>
              </a:solidFill>
              <a:latin typeface="CVS Health Sans"/>
            </a:endParaRPr>
          </a:p>
        </p:txBody>
      </p:sp>
      <p:cxnSp>
        <p:nvCxnSpPr>
          <p:cNvPr id="263" name="Straight Connector 262">
            <a:extLst>
              <a:ext uri="{FF2B5EF4-FFF2-40B4-BE49-F238E27FC236}">
                <a16:creationId xmlns:a16="http://schemas.microsoft.com/office/drawing/2014/main" id="{74231FD9-10CB-67C3-A034-6E917BBA0B7A}"/>
              </a:ext>
            </a:extLst>
          </p:cNvPr>
          <p:cNvCxnSpPr>
            <a:cxnSpLocks/>
            <a:stCxn id="262" idx="0"/>
          </p:cNvCxnSpPr>
          <p:nvPr/>
        </p:nvCxnSpPr>
        <p:spPr>
          <a:xfrm flipH="1">
            <a:off x="9493941" y="1743290"/>
            <a:ext cx="220793" cy="1"/>
          </a:xfrm>
          <a:prstGeom prst="line">
            <a:avLst/>
          </a:prstGeom>
          <a:ln w="6350">
            <a:solidFill>
              <a:srgbClr val="0B315E"/>
            </a:solidFill>
            <a:tailEnd type="oval"/>
          </a:ln>
        </p:spPr>
        <p:style>
          <a:lnRef idx="1">
            <a:schemeClr val="accent1"/>
          </a:lnRef>
          <a:fillRef idx="0">
            <a:schemeClr val="accent1"/>
          </a:fillRef>
          <a:effectRef idx="0">
            <a:schemeClr val="accent1"/>
          </a:effectRef>
          <a:fontRef idx="minor">
            <a:schemeClr val="tx1"/>
          </a:fontRef>
        </p:style>
      </p:cxnSp>
      <p:sp>
        <p:nvSpPr>
          <p:cNvPr id="264" name="Rectangle 263">
            <a:extLst>
              <a:ext uri="{FF2B5EF4-FFF2-40B4-BE49-F238E27FC236}">
                <a16:creationId xmlns:a16="http://schemas.microsoft.com/office/drawing/2014/main" id="{E841B535-DA40-253A-3147-03131A27B5A4}"/>
              </a:ext>
            </a:extLst>
          </p:cNvPr>
          <p:cNvSpPr/>
          <p:nvPr/>
        </p:nvSpPr>
        <p:spPr>
          <a:xfrm>
            <a:off x="8458647" y="1607713"/>
            <a:ext cx="924219" cy="3230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456926">
              <a:defRPr/>
            </a:pPr>
            <a:r>
              <a:rPr lang="en-US" sz="1050" b="1">
                <a:solidFill>
                  <a:srgbClr val="0A4B8C"/>
                </a:solidFill>
                <a:latin typeface="CVS Health Sans"/>
              </a:rPr>
              <a:t>Brilliant Basics</a:t>
            </a:r>
          </a:p>
        </p:txBody>
      </p:sp>
      <p:cxnSp>
        <p:nvCxnSpPr>
          <p:cNvPr id="265" name="Straight Connector 264">
            <a:extLst>
              <a:ext uri="{FF2B5EF4-FFF2-40B4-BE49-F238E27FC236}">
                <a16:creationId xmlns:a16="http://schemas.microsoft.com/office/drawing/2014/main" id="{E41500A5-1CBC-7CF3-AE6D-0547EF197F9C}"/>
              </a:ext>
            </a:extLst>
          </p:cNvPr>
          <p:cNvCxnSpPr>
            <a:cxnSpLocks/>
          </p:cNvCxnSpPr>
          <p:nvPr/>
        </p:nvCxnSpPr>
        <p:spPr>
          <a:xfrm>
            <a:off x="7988957" y="3127241"/>
            <a:ext cx="1836850" cy="0"/>
          </a:xfrm>
          <a:prstGeom prst="line">
            <a:avLst/>
          </a:prstGeom>
          <a:ln w="28575" cmpd="sng">
            <a:solidFill>
              <a:srgbClr val="267AC0"/>
            </a:solidFill>
            <a:prstDash val="sysDot"/>
          </a:ln>
        </p:spPr>
        <p:style>
          <a:lnRef idx="1">
            <a:schemeClr val="accent1"/>
          </a:lnRef>
          <a:fillRef idx="0">
            <a:schemeClr val="accent1"/>
          </a:fillRef>
          <a:effectRef idx="0">
            <a:schemeClr val="accent1"/>
          </a:effectRef>
          <a:fontRef idx="minor">
            <a:schemeClr val="tx1"/>
          </a:fontRef>
        </p:style>
      </p:cxnSp>
      <p:sp>
        <p:nvSpPr>
          <p:cNvPr id="271" name="Rectangle: Rounded Corners 28">
            <a:extLst>
              <a:ext uri="{FF2B5EF4-FFF2-40B4-BE49-F238E27FC236}">
                <a16:creationId xmlns:a16="http://schemas.microsoft.com/office/drawing/2014/main" id="{3D184435-1785-3811-9415-C029593CC2C3}"/>
              </a:ext>
            </a:extLst>
          </p:cNvPr>
          <p:cNvSpPr/>
          <p:nvPr/>
        </p:nvSpPr>
        <p:spPr>
          <a:xfrm>
            <a:off x="9881356" y="1777050"/>
            <a:ext cx="1836850" cy="4284103"/>
          </a:xfrm>
          <a:custGeom>
            <a:avLst/>
            <a:gdLst>
              <a:gd name="connsiteX0" fmla="*/ 0 w 2002465"/>
              <a:gd name="connsiteY0" fmla="*/ 121089 h 4546600"/>
              <a:gd name="connsiteX1" fmla="*/ 121089 w 2002465"/>
              <a:gd name="connsiteY1" fmla="*/ 0 h 4546600"/>
              <a:gd name="connsiteX2" fmla="*/ 1881376 w 2002465"/>
              <a:gd name="connsiteY2" fmla="*/ 0 h 4546600"/>
              <a:gd name="connsiteX3" fmla="*/ 2002465 w 2002465"/>
              <a:gd name="connsiteY3" fmla="*/ 121089 h 4546600"/>
              <a:gd name="connsiteX4" fmla="*/ 2002465 w 2002465"/>
              <a:gd name="connsiteY4" fmla="*/ 4425511 h 4546600"/>
              <a:gd name="connsiteX5" fmla="*/ 1881376 w 2002465"/>
              <a:gd name="connsiteY5" fmla="*/ 4546600 h 4546600"/>
              <a:gd name="connsiteX6" fmla="*/ 121089 w 2002465"/>
              <a:gd name="connsiteY6" fmla="*/ 4546600 h 4546600"/>
              <a:gd name="connsiteX7" fmla="*/ 0 w 2002465"/>
              <a:gd name="connsiteY7" fmla="*/ 4425511 h 4546600"/>
              <a:gd name="connsiteX8" fmla="*/ 0 w 2002465"/>
              <a:gd name="connsiteY8" fmla="*/ 121089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1972816 w 2002465"/>
              <a:gd name="connsiteY8" fmla="*/ 91440 h 4546600"/>
              <a:gd name="connsiteX0" fmla="*/ 1881376 w 2002465"/>
              <a:gd name="connsiteY0" fmla="*/ 4253 h 4550853"/>
              <a:gd name="connsiteX1" fmla="*/ 2002465 w 2002465"/>
              <a:gd name="connsiteY1" fmla="*/ 125342 h 4550853"/>
              <a:gd name="connsiteX2" fmla="*/ 2002465 w 2002465"/>
              <a:gd name="connsiteY2" fmla="*/ 4429764 h 4550853"/>
              <a:gd name="connsiteX3" fmla="*/ 1881376 w 2002465"/>
              <a:gd name="connsiteY3" fmla="*/ 4550853 h 4550853"/>
              <a:gd name="connsiteX4" fmla="*/ 121089 w 2002465"/>
              <a:gd name="connsiteY4" fmla="*/ 4550853 h 4550853"/>
              <a:gd name="connsiteX5" fmla="*/ 0 w 2002465"/>
              <a:gd name="connsiteY5" fmla="*/ 4429764 h 4550853"/>
              <a:gd name="connsiteX6" fmla="*/ 0 w 2002465"/>
              <a:gd name="connsiteY6" fmla="*/ 125342 h 4550853"/>
              <a:gd name="connsiteX7" fmla="*/ 121089 w 2002465"/>
              <a:gd name="connsiteY7" fmla="*/ 4253 h 4550853"/>
              <a:gd name="connsiteX8" fmla="*/ 792602 w 2002465"/>
              <a:gd name="connsiteY8" fmla="*/ 0 h 4550853"/>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687827 w 2002465"/>
              <a:gd name="connsiteY8" fmla="*/ 209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8447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481452 w 2002465"/>
              <a:gd name="connsiteY8" fmla="*/ 1304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12383 w 2002465"/>
              <a:gd name="connsiteY8" fmla="*/ 6066 h 4546600"/>
              <a:gd name="connsiteX0" fmla="*/ 1881376 w 2002465"/>
              <a:gd name="connsiteY0" fmla="*/ 0 h 4546600"/>
              <a:gd name="connsiteX1" fmla="*/ 2002465 w 2002465"/>
              <a:gd name="connsiteY1" fmla="*/ 121089 h 4546600"/>
              <a:gd name="connsiteX2" fmla="*/ 2002465 w 2002465"/>
              <a:gd name="connsiteY2" fmla="*/ 4425511 h 4546600"/>
              <a:gd name="connsiteX3" fmla="*/ 1881376 w 2002465"/>
              <a:gd name="connsiteY3" fmla="*/ 4546600 h 4546600"/>
              <a:gd name="connsiteX4" fmla="*/ 121089 w 2002465"/>
              <a:gd name="connsiteY4" fmla="*/ 4546600 h 4546600"/>
              <a:gd name="connsiteX5" fmla="*/ 0 w 2002465"/>
              <a:gd name="connsiteY5" fmla="*/ 4425511 h 4546600"/>
              <a:gd name="connsiteX6" fmla="*/ 0 w 2002465"/>
              <a:gd name="connsiteY6" fmla="*/ 121089 h 4546600"/>
              <a:gd name="connsiteX7" fmla="*/ 121089 w 2002465"/>
              <a:gd name="connsiteY7" fmla="*/ 0 h 4546600"/>
              <a:gd name="connsiteX8" fmla="*/ 324290 w 2002465"/>
              <a:gd name="connsiteY8" fmla="*/ 3684 h 454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2465" h="4546600">
                <a:moveTo>
                  <a:pt x="1881376" y="0"/>
                </a:moveTo>
                <a:cubicBezTo>
                  <a:pt x="1948252" y="0"/>
                  <a:pt x="2002465" y="54213"/>
                  <a:pt x="2002465" y="121089"/>
                </a:cubicBezTo>
                <a:lnTo>
                  <a:pt x="2002465" y="4425511"/>
                </a:lnTo>
                <a:cubicBezTo>
                  <a:pt x="2002465" y="4492387"/>
                  <a:pt x="1948252" y="4546600"/>
                  <a:pt x="1881376" y="4546600"/>
                </a:cubicBezTo>
                <a:lnTo>
                  <a:pt x="121089" y="4546600"/>
                </a:lnTo>
                <a:cubicBezTo>
                  <a:pt x="54213" y="4546600"/>
                  <a:pt x="0" y="4492387"/>
                  <a:pt x="0" y="4425511"/>
                </a:cubicBezTo>
                <a:lnTo>
                  <a:pt x="0" y="121089"/>
                </a:lnTo>
                <a:cubicBezTo>
                  <a:pt x="0" y="54213"/>
                  <a:pt x="54213" y="0"/>
                  <a:pt x="121089" y="0"/>
                </a:cubicBezTo>
                <a:lnTo>
                  <a:pt x="324290" y="3684"/>
                </a:lnTo>
              </a:path>
            </a:pathLst>
          </a:custGeom>
          <a:solidFill>
            <a:schemeClr val="bg1"/>
          </a:solidFill>
          <a:ln w="6350">
            <a:solidFill>
              <a:srgbClr val="0B315E"/>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554" tIns="54554" rIns="54554" bIns="54554" rtlCol="0" anchor="ctr"/>
          <a:lstStyle/>
          <a:p>
            <a:pPr defTabSz="456789">
              <a:defRPr/>
            </a:pPr>
            <a:endParaRPr lang="en-GB" sz="1500">
              <a:solidFill>
                <a:prstClr val="white"/>
              </a:solidFill>
              <a:latin typeface="CVS Health Sans"/>
            </a:endParaRPr>
          </a:p>
        </p:txBody>
      </p:sp>
      <p:cxnSp>
        <p:nvCxnSpPr>
          <p:cNvPr id="272" name="Straight Connector 271">
            <a:extLst>
              <a:ext uri="{FF2B5EF4-FFF2-40B4-BE49-F238E27FC236}">
                <a16:creationId xmlns:a16="http://schemas.microsoft.com/office/drawing/2014/main" id="{36FDDB28-C66F-46FA-AAC9-55650E01B72E}"/>
              </a:ext>
            </a:extLst>
          </p:cNvPr>
          <p:cNvCxnSpPr>
            <a:cxnSpLocks/>
            <a:stCxn id="271" idx="0"/>
          </p:cNvCxnSpPr>
          <p:nvPr/>
        </p:nvCxnSpPr>
        <p:spPr>
          <a:xfrm flipH="1">
            <a:off x="11386340" y="1777050"/>
            <a:ext cx="220793" cy="1"/>
          </a:xfrm>
          <a:prstGeom prst="line">
            <a:avLst/>
          </a:prstGeom>
          <a:ln w="6350">
            <a:solidFill>
              <a:srgbClr val="0B315E"/>
            </a:solidFill>
            <a:tailEnd type="oval"/>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22B8053F-3A1B-8078-6DCF-3422D1809A2C}"/>
              </a:ext>
            </a:extLst>
          </p:cNvPr>
          <p:cNvSpPr/>
          <p:nvPr/>
        </p:nvSpPr>
        <p:spPr>
          <a:xfrm>
            <a:off x="10268770" y="1680986"/>
            <a:ext cx="1062018" cy="1615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456926">
              <a:defRPr/>
            </a:pPr>
            <a:r>
              <a:rPr lang="en-US" sz="1050" b="1">
                <a:solidFill>
                  <a:srgbClr val="0A4B8C"/>
                </a:solidFill>
                <a:latin typeface="CVS Health Sans"/>
              </a:rPr>
              <a:t>AI Security</a:t>
            </a:r>
            <a:endParaRPr lang="en-US" sz="1050">
              <a:solidFill>
                <a:srgbClr val="0A4B8C"/>
              </a:solidFill>
              <a:latin typeface="CVS Health Sans"/>
            </a:endParaRPr>
          </a:p>
        </p:txBody>
      </p:sp>
      <p:cxnSp>
        <p:nvCxnSpPr>
          <p:cNvPr id="274" name="Straight Connector 273">
            <a:extLst>
              <a:ext uri="{FF2B5EF4-FFF2-40B4-BE49-F238E27FC236}">
                <a16:creationId xmlns:a16="http://schemas.microsoft.com/office/drawing/2014/main" id="{5A5ACB72-1451-C5EF-E802-BD12FBD3E82E}"/>
              </a:ext>
            </a:extLst>
          </p:cNvPr>
          <p:cNvCxnSpPr>
            <a:cxnSpLocks/>
          </p:cNvCxnSpPr>
          <p:nvPr/>
        </p:nvCxnSpPr>
        <p:spPr>
          <a:xfrm>
            <a:off x="9900378" y="3127241"/>
            <a:ext cx="1817829" cy="0"/>
          </a:xfrm>
          <a:prstGeom prst="line">
            <a:avLst/>
          </a:prstGeom>
          <a:ln w="28575" cmpd="sng">
            <a:solidFill>
              <a:srgbClr val="267AC0"/>
            </a:solidFill>
            <a:prstDash val="sysDot"/>
          </a:ln>
        </p:spPr>
        <p:style>
          <a:lnRef idx="1">
            <a:schemeClr val="accent1"/>
          </a:lnRef>
          <a:fillRef idx="0">
            <a:schemeClr val="accent1"/>
          </a:fillRef>
          <a:effectRef idx="0">
            <a:schemeClr val="accent1"/>
          </a:effectRef>
          <a:fontRef idx="minor">
            <a:schemeClr val="tx1"/>
          </a:fontRef>
        </p:style>
      </p:cxnSp>
      <p:sp>
        <p:nvSpPr>
          <p:cNvPr id="276" name="TextBox 75">
            <a:extLst>
              <a:ext uri="{FF2B5EF4-FFF2-40B4-BE49-F238E27FC236}">
                <a16:creationId xmlns:a16="http://schemas.microsoft.com/office/drawing/2014/main" id="{E7847E12-2660-0046-0C31-3416928FEF8C}"/>
              </a:ext>
            </a:extLst>
          </p:cNvPr>
          <p:cNvSpPr txBox="1">
            <a:spLocks/>
          </p:cNvSpPr>
          <p:nvPr/>
        </p:nvSpPr>
        <p:spPr>
          <a:xfrm>
            <a:off x="510578" y="1930276"/>
            <a:ext cx="1810041" cy="1023861"/>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panose="020F0502020204030204" pitchFamily="34" charset="0"/>
                <a:cs typeface="Calibri" panose="020F0502020204030204" pitchFamily="34" charset="0"/>
              </a:rPr>
              <a:t>Objective: </a:t>
            </a:r>
          </a:p>
          <a:p>
            <a:pPr defTabSz="913304">
              <a:defRPr/>
            </a:pPr>
            <a:r>
              <a:rPr lang="en-US" sz="900">
                <a:solidFill>
                  <a:srgbClr val="000000"/>
                </a:solidFill>
                <a:latin typeface="CVS Health Sans"/>
              </a:rPr>
              <a:t>Reduce CVS risk profile by </a:t>
            </a:r>
            <a:r>
              <a:rPr lang="en-US" sz="900" b="1">
                <a:solidFill>
                  <a:srgbClr val="000000"/>
                </a:solidFill>
                <a:latin typeface="CVS Health Sans"/>
              </a:rPr>
              <a:t>enhancing visibility and bolstering protection </a:t>
            </a:r>
            <a:r>
              <a:rPr lang="en-US" sz="900">
                <a:solidFill>
                  <a:srgbClr val="000000"/>
                </a:solidFill>
                <a:latin typeface="CVS Health Sans"/>
              </a:rPr>
              <a:t>capabilities within a Zero Trust framework</a:t>
            </a:r>
            <a:endParaRPr lang="en-US" sz="900">
              <a:solidFill>
                <a:srgbClr val="000000"/>
              </a:solidFill>
              <a:latin typeface="CVS Health Sans"/>
              <a:ea typeface="Calibri" panose="020F0502020204030204" pitchFamily="34" charset="0"/>
              <a:cs typeface="Calibri" panose="020F0502020204030204" pitchFamily="34" charset="0"/>
            </a:endParaRPr>
          </a:p>
        </p:txBody>
      </p:sp>
      <p:sp>
        <p:nvSpPr>
          <p:cNvPr id="277" name="TextBox 76">
            <a:extLst>
              <a:ext uri="{FF2B5EF4-FFF2-40B4-BE49-F238E27FC236}">
                <a16:creationId xmlns:a16="http://schemas.microsoft.com/office/drawing/2014/main" id="{C84DE3A4-4E69-A8D5-38A0-3DE950C9C9E2}"/>
              </a:ext>
            </a:extLst>
          </p:cNvPr>
          <p:cNvSpPr txBox="1">
            <a:spLocks/>
          </p:cNvSpPr>
          <p:nvPr/>
        </p:nvSpPr>
        <p:spPr>
          <a:xfrm>
            <a:off x="540684" y="3231347"/>
            <a:ext cx="1758438" cy="2477529"/>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Key Results:</a:t>
            </a:r>
            <a:endParaRPr lang="en-US" sz="900">
              <a:solidFill>
                <a:srgbClr val="000000"/>
              </a:solidFill>
              <a:latin typeface="CVS Health Sans"/>
              <a:ea typeface="Calibri"/>
              <a:cs typeface="Calibri"/>
            </a:endParaRP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Calibri"/>
                <a:cs typeface="Calibri"/>
              </a:rPr>
              <a:t>Rationalize on-prem proxy solution to Palo Alto, avoid McAfee renewal</a:t>
            </a: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Calibri"/>
                <a:cs typeface="Calibri"/>
              </a:rPr>
              <a:t>Deploy 3rd Party Landing Zone version 1 in West Colo, onboard 5 parties for pilot (Dependent on funding, colo launch, stakeholder alignment) </a:t>
            </a: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Calibri"/>
                <a:cs typeface="Calibri"/>
              </a:rPr>
              <a:t>Execute 2026 Firewall strategy (</a:t>
            </a:r>
            <a:r>
              <a:rPr lang="en-US" sz="900">
                <a:solidFill>
                  <a:srgbClr val="000000"/>
                </a:solidFill>
                <a:latin typeface="CVS Health Sans"/>
                <a:ea typeface="+mn-lt"/>
                <a:cs typeface="+mn-lt"/>
              </a:rPr>
              <a:t>reducing the total firewall footprint by 15%)</a:t>
            </a:r>
            <a:r>
              <a:rPr lang="en-US" sz="900">
                <a:solidFill>
                  <a:srgbClr val="000000"/>
                </a:solidFill>
                <a:latin typeface="CVS Health Sans"/>
                <a:ea typeface="Calibri"/>
                <a:cs typeface="Calibri"/>
              </a:rPr>
              <a:t>  </a:t>
            </a: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mn-lt"/>
                <a:cs typeface="+mn-lt"/>
              </a:rPr>
              <a:t>Continue hardening endpoint firewall policies to prevent unauthorized access</a:t>
            </a:r>
            <a:endParaRPr lang="en-US" sz="900">
              <a:solidFill>
                <a:srgbClr val="000000"/>
              </a:solidFill>
              <a:latin typeface="CVS Health Sans"/>
              <a:ea typeface="Calibri"/>
              <a:cs typeface="Calibri"/>
            </a:endParaRPr>
          </a:p>
        </p:txBody>
      </p:sp>
      <p:sp>
        <p:nvSpPr>
          <p:cNvPr id="278" name="TextBox 75">
            <a:extLst>
              <a:ext uri="{FF2B5EF4-FFF2-40B4-BE49-F238E27FC236}">
                <a16:creationId xmlns:a16="http://schemas.microsoft.com/office/drawing/2014/main" id="{E0968400-1D47-5412-7808-E8CD6C366187}"/>
              </a:ext>
            </a:extLst>
          </p:cNvPr>
          <p:cNvSpPr txBox="1">
            <a:spLocks/>
          </p:cNvSpPr>
          <p:nvPr/>
        </p:nvSpPr>
        <p:spPr>
          <a:xfrm>
            <a:off x="2418377" y="1930276"/>
            <a:ext cx="1810041" cy="1161505"/>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Objective: </a:t>
            </a:r>
          </a:p>
          <a:p>
            <a:pPr defTabSz="913304">
              <a:defRPr/>
            </a:pPr>
            <a:r>
              <a:rPr lang="en-US" sz="900" b="1">
                <a:solidFill>
                  <a:srgbClr val="000000"/>
                </a:solidFill>
                <a:latin typeface="CVS Health Sans"/>
              </a:rPr>
              <a:t>Identify cyber vulnerabilities across the enterprise, prioritize risk, and improve comprehension, prioritization and effectiveness </a:t>
            </a:r>
            <a:r>
              <a:rPr lang="en-US" sz="900">
                <a:solidFill>
                  <a:srgbClr val="000000"/>
                </a:solidFill>
                <a:latin typeface="CVS Health Sans"/>
              </a:rPr>
              <a:t>of vulnerability remediation efforts</a:t>
            </a:r>
            <a:endParaRPr lang="en-US" sz="1600">
              <a:solidFill>
                <a:srgbClr val="000000"/>
              </a:solidFill>
              <a:latin typeface="CVS Health Sans"/>
            </a:endParaRPr>
          </a:p>
        </p:txBody>
      </p:sp>
      <p:sp>
        <p:nvSpPr>
          <p:cNvPr id="279" name="TextBox 75">
            <a:extLst>
              <a:ext uri="{FF2B5EF4-FFF2-40B4-BE49-F238E27FC236}">
                <a16:creationId xmlns:a16="http://schemas.microsoft.com/office/drawing/2014/main" id="{BDBCB7B5-7490-06BD-F294-A10C91A1A47F}"/>
              </a:ext>
            </a:extLst>
          </p:cNvPr>
          <p:cNvSpPr txBox="1">
            <a:spLocks/>
          </p:cNvSpPr>
          <p:nvPr/>
        </p:nvSpPr>
        <p:spPr>
          <a:xfrm>
            <a:off x="4274188" y="1930276"/>
            <a:ext cx="1810041" cy="1161505"/>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Objective: </a:t>
            </a:r>
          </a:p>
          <a:p>
            <a:pPr defTabSz="913304">
              <a:defRPr/>
            </a:pPr>
            <a:r>
              <a:rPr lang="en-US" sz="900">
                <a:solidFill>
                  <a:srgbClr val="000000"/>
                </a:solidFill>
                <a:latin typeface="CVS Health Sans"/>
                <a:ea typeface="Calibri"/>
                <a:cs typeface="Calibri"/>
              </a:rPr>
              <a:t>Establish a fully integrated cloud security program that </a:t>
            </a:r>
            <a:r>
              <a:rPr lang="en-US" sz="900" b="1">
                <a:solidFill>
                  <a:srgbClr val="000000"/>
                </a:solidFill>
                <a:latin typeface="CVS Health Sans"/>
                <a:ea typeface="Calibri"/>
                <a:cs typeface="Calibri"/>
              </a:rPr>
              <a:t>continuously monitors, prioritizes and remediates risk </a:t>
            </a:r>
            <a:r>
              <a:rPr lang="en-US" sz="900">
                <a:solidFill>
                  <a:srgbClr val="000000"/>
                </a:solidFill>
                <a:latin typeface="CVS Health Sans"/>
                <a:ea typeface="Calibri"/>
                <a:cs typeface="Calibri"/>
              </a:rPr>
              <a:t>across all cloud, SaaS and containerized systems</a:t>
            </a:r>
            <a:endParaRPr lang="en-US" sz="900">
              <a:solidFill>
                <a:srgbClr val="000000"/>
              </a:solidFill>
              <a:latin typeface="CVS Health Sans"/>
              <a:ea typeface="Calibri" panose="020F0502020204030204" pitchFamily="34" charset="0"/>
              <a:cs typeface="Calibri" panose="020F0502020204030204" pitchFamily="34" charset="0"/>
            </a:endParaRPr>
          </a:p>
        </p:txBody>
      </p:sp>
      <p:sp>
        <p:nvSpPr>
          <p:cNvPr id="280" name="TextBox 75">
            <a:extLst>
              <a:ext uri="{FF2B5EF4-FFF2-40B4-BE49-F238E27FC236}">
                <a16:creationId xmlns:a16="http://schemas.microsoft.com/office/drawing/2014/main" id="{29A26DE4-D37B-47A0-00F1-AD60B3841917}"/>
              </a:ext>
            </a:extLst>
          </p:cNvPr>
          <p:cNvSpPr txBox="1">
            <a:spLocks/>
          </p:cNvSpPr>
          <p:nvPr/>
        </p:nvSpPr>
        <p:spPr>
          <a:xfrm>
            <a:off x="6279969" y="1930276"/>
            <a:ext cx="1810041" cy="1161505"/>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panose="020F0502020204030204" pitchFamily="34" charset="0"/>
                <a:cs typeface="Calibri" panose="020F0502020204030204" pitchFamily="34" charset="0"/>
              </a:rPr>
              <a:t>Objective: </a:t>
            </a:r>
          </a:p>
          <a:p>
            <a:pPr defTabSz="913304">
              <a:spcAft>
                <a:spcPts val="600"/>
              </a:spcAft>
              <a:defRPr/>
            </a:pPr>
            <a:r>
              <a:rPr lang="en-US" sz="900">
                <a:solidFill>
                  <a:srgbClr val="000000"/>
                </a:solidFill>
                <a:latin typeface="CVS Health Sans"/>
              </a:rPr>
              <a:t>Strengthen consumer data protection, maintain stakeholder trust, and reduce CVS's risk profile to </a:t>
            </a:r>
            <a:r>
              <a:rPr lang="en-US" sz="900" b="1">
                <a:solidFill>
                  <a:srgbClr val="000000"/>
                </a:solidFill>
                <a:latin typeface="CVS Health Sans"/>
              </a:rPr>
              <a:t>prevent unauthorized access and safeguard customer assets</a:t>
            </a:r>
            <a:endParaRPr lang="en-US" sz="900" b="1">
              <a:solidFill>
                <a:srgbClr val="000000"/>
              </a:solidFill>
              <a:latin typeface="CVS Health Sans"/>
              <a:ea typeface="Calibri" panose="020F0502020204030204" pitchFamily="34" charset="0"/>
              <a:cs typeface="Calibri" panose="020F0502020204030204" pitchFamily="34" charset="0"/>
            </a:endParaRPr>
          </a:p>
        </p:txBody>
      </p:sp>
      <p:sp>
        <p:nvSpPr>
          <p:cNvPr id="281" name="TextBox 75">
            <a:extLst>
              <a:ext uri="{FF2B5EF4-FFF2-40B4-BE49-F238E27FC236}">
                <a16:creationId xmlns:a16="http://schemas.microsoft.com/office/drawing/2014/main" id="{E6C5655C-5738-249B-F882-9025C4A210FD}"/>
              </a:ext>
            </a:extLst>
          </p:cNvPr>
          <p:cNvSpPr txBox="1">
            <a:spLocks/>
          </p:cNvSpPr>
          <p:nvPr/>
        </p:nvSpPr>
        <p:spPr>
          <a:xfrm>
            <a:off x="8090336" y="1930276"/>
            <a:ext cx="1810041" cy="1161505"/>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Objective: </a:t>
            </a:r>
            <a:endParaRPr lang="en-US" sz="900" b="1">
              <a:solidFill>
                <a:srgbClr val="000000"/>
              </a:solidFill>
              <a:latin typeface="CVS Health Sans"/>
              <a:ea typeface="Calibri" panose="020F0502020204030204" pitchFamily="34" charset="0"/>
              <a:cs typeface="Calibri" panose="020F0502020204030204" pitchFamily="34" charset="0"/>
            </a:endParaRPr>
          </a:p>
          <a:p>
            <a:pPr defTabSz="913304">
              <a:defRPr/>
            </a:pPr>
            <a:r>
              <a:rPr lang="en-US" sz="900">
                <a:solidFill>
                  <a:srgbClr val="000000"/>
                </a:solidFill>
                <a:latin typeface="CVS Health Sans"/>
                <a:ea typeface="+mn-lt"/>
                <a:cs typeface="Segoe UI"/>
              </a:rPr>
              <a:t>Maintain </a:t>
            </a:r>
            <a:r>
              <a:rPr lang="en-US" sz="900" b="1">
                <a:solidFill>
                  <a:srgbClr val="000000"/>
                </a:solidFill>
                <a:latin typeface="CVS Health Sans"/>
                <a:ea typeface="+mn-lt"/>
                <a:cs typeface="Segoe UI"/>
              </a:rPr>
              <a:t>strong foundational security capabilities with continuous posture monitoring </a:t>
            </a:r>
            <a:r>
              <a:rPr lang="en-US" sz="900">
                <a:solidFill>
                  <a:srgbClr val="000000"/>
                </a:solidFill>
                <a:latin typeface="CVS Health Sans"/>
                <a:ea typeface="+mn-lt"/>
                <a:cs typeface="Segoe UI"/>
              </a:rPr>
              <a:t>and operational excellence, ensuring enterprise visibility and consistent security hygiene</a:t>
            </a:r>
          </a:p>
        </p:txBody>
      </p:sp>
      <p:sp>
        <p:nvSpPr>
          <p:cNvPr id="282" name="TextBox 76">
            <a:extLst>
              <a:ext uri="{FF2B5EF4-FFF2-40B4-BE49-F238E27FC236}">
                <a16:creationId xmlns:a16="http://schemas.microsoft.com/office/drawing/2014/main" id="{F6E6ACD5-7CC6-1506-75E7-9BFE976CD679}"/>
              </a:ext>
            </a:extLst>
          </p:cNvPr>
          <p:cNvSpPr txBox="1">
            <a:spLocks/>
          </p:cNvSpPr>
          <p:nvPr/>
        </p:nvSpPr>
        <p:spPr>
          <a:xfrm>
            <a:off x="2373864" y="3231347"/>
            <a:ext cx="1878139" cy="2915375"/>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Key Results:</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Extend vulnerability scanning to 40% highest priority IoT / MIoT assets</a:t>
            </a: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Calibri"/>
                <a:cs typeface="Calibri"/>
              </a:rPr>
              <a:t>Improve risk-weighted MTTR for high-risk (Critical/High) vulnerabilities by 20% against Q1 baseline</a:t>
            </a: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Calibri"/>
                <a:cs typeface="Calibri"/>
              </a:rPr>
              <a:t>EASM – Reduce validated external scanning findings by 85%</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mn-lt"/>
                <a:cs typeface="+mn-lt"/>
              </a:rPr>
              <a:t>Release 1 of consolidated, contextual risk prioritization, tracking, &amp; reporting (infrastructure, cloud) by 1Q26</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mn-lt"/>
                <a:cs typeface="+mn-lt"/>
              </a:rPr>
              <a:t>Deploy Agentic AI for remediation assistance</a:t>
            </a:r>
          </a:p>
        </p:txBody>
      </p:sp>
      <p:sp>
        <p:nvSpPr>
          <p:cNvPr id="283" name="TextBox 76">
            <a:extLst>
              <a:ext uri="{FF2B5EF4-FFF2-40B4-BE49-F238E27FC236}">
                <a16:creationId xmlns:a16="http://schemas.microsoft.com/office/drawing/2014/main" id="{259EBB95-FC02-7F73-2E70-9C97EAD64C79}"/>
              </a:ext>
            </a:extLst>
          </p:cNvPr>
          <p:cNvSpPr txBox="1">
            <a:spLocks/>
          </p:cNvSpPr>
          <p:nvPr/>
        </p:nvSpPr>
        <p:spPr>
          <a:xfrm>
            <a:off x="4295522" y="3231347"/>
            <a:ext cx="1849373" cy="2699988"/>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Key Results:</a:t>
            </a:r>
          </a:p>
          <a:p>
            <a:pPr marL="182190" indent="-182190" defTabSz="913304">
              <a:spcAft>
                <a:spcPts val="300"/>
              </a:spcAft>
              <a:buFont typeface="Arial" panose="020B0604020202020204" pitchFamily="34" charset="0"/>
              <a:buChar char="•"/>
              <a:defRPr/>
            </a:pPr>
            <a:r>
              <a:rPr lang="en-US" sz="900">
                <a:solidFill>
                  <a:srgbClr val="3F3F3F"/>
                </a:solidFill>
                <a:latin typeface="CVS Health Sans"/>
                <a:ea typeface="Calibri"/>
                <a:cs typeface="Calibri"/>
              </a:rPr>
              <a:t>K</a:t>
            </a:r>
            <a:r>
              <a:rPr lang="en-US" sz="900">
                <a:solidFill>
                  <a:srgbClr val="000000"/>
                </a:solidFill>
                <a:latin typeface="CVS Health Sans"/>
                <a:ea typeface="Calibri"/>
                <a:cs typeface="Calibri"/>
              </a:rPr>
              <a:t>eep Wiz cloud security risk score at or above 96% and industry benchmark</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Automate cloud-native controls across 100% of approved services</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Remediate 100% of critical SaaS findings within 30 days</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Reduce critical/high-risk container vulnerabilities by 50% through prioritized remediation</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Adopt SLA-based executive reporting leveraging Archer ticketing to track and monitor findings</a:t>
            </a:r>
          </a:p>
        </p:txBody>
      </p:sp>
      <p:sp>
        <p:nvSpPr>
          <p:cNvPr id="284" name="TextBox 76">
            <a:extLst>
              <a:ext uri="{FF2B5EF4-FFF2-40B4-BE49-F238E27FC236}">
                <a16:creationId xmlns:a16="http://schemas.microsoft.com/office/drawing/2014/main" id="{77A98DBB-F5A9-E462-4191-00F05677B0C9}"/>
              </a:ext>
            </a:extLst>
          </p:cNvPr>
          <p:cNvSpPr txBox="1">
            <a:spLocks/>
          </p:cNvSpPr>
          <p:nvPr/>
        </p:nvSpPr>
        <p:spPr>
          <a:xfrm>
            <a:off x="8090338" y="3231347"/>
            <a:ext cx="1774057" cy="2223058"/>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Key Results:</a:t>
            </a: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Calibri"/>
                <a:cs typeface="Calibri"/>
              </a:rPr>
              <a:t>Change Control: 100% Success rate</a:t>
            </a: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Calibri"/>
                <a:cs typeface="Calibri"/>
              </a:rPr>
              <a:t>Vulnerability Remediation SLA adherence </a:t>
            </a: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Calibri"/>
                <a:cs typeface="Calibri"/>
              </a:rPr>
              <a:t>100% logging in place for Security Engineering managed platforms</a:t>
            </a:r>
            <a:endParaRPr lang="en-US" sz="900">
              <a:solidFill>
                <a:srgbClr val="000000"/>
              </a:solidFill>
              <a:latin typeface="CVS Health Sans"/>
              <a:ea typeface="Calibri" panose="020F0502020204030204" pitchFamily="34" charset="0"/>
              <a:cs typeface="Calibri" panose="020F0502020204030204" pitchFamily="34" charset="0"/>
            </a:endParaRPr>
          </a:p>
          <a:p>
            <a:pPr marL="182190" indent="-182190" defTabSz="913304">
              <a:spcAft>
                <a:spcPts val="600"/>
              </a:spcAft>
              <a:buFont typeface="Arial" panose="020B0604020202020204" pitchFamily="34" charset="0"/>
              <a:buChar char="•"/>
              <a:defRPr/>
            </a:pPr>
            <a:r>
              <a:rPr lang="en-US" sz="900">
                <a:solidFill>
                  <a:srgbClr val="000000"/>
                </a:solidFill>
                <a:latin typeface="CVS Health Sans"/>
                <a:ea typeface="Calibri"/>
                <a:cs typeface="Calibri"/>
              </a:rPr>
              <a:t>Reasonable Security: Complete CrowdStrike health check and address assessment recommendations </a:t>
            </a:r>
          </a:p>
        </p:txBody>
      </p:sp>
      <p:sp>
        <p:nvSpPr>
          <p:cNvPr id="285" name="TextBox 75">
            <a:extLst>
              <a:ext uri="{FF2B5EF4-FFF2-40B4-BE49-F238E27FC236}">
                <a16:creationId xmlns:a16="http://schemas.microsoft.com/office/drawing/2014/main" id="{08D9D0FF-13F5-BD0E-D80E-7E567E56A26B}"/>
              </a:ext>
            </a:extLst>
          </p:cNvPr>
          <p:cNvSpPr txBox="1">
            <a:spLocks/>
          </p:cNvSpPr>
          <p:nvPr/>
        </p:nvSpPr>
        <p:spPr>
          <a:xfrm>
            <a:off x="9938742" y="1930275"/>
            <a:ext cx="1868266" cy="1138428"/>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Objective: </a:t>
            </a:r>
          </a:p>
          <a:p>
            <a:pPr defTabSz="913304">
              <a:defRPr/>
            </a:pPr>
            <a:r>
              <a:rPr lang="en-US" sz="900" b="1">
                <a:solidFill>
                  <a:srgbClr val="000000"/>
                </a:solidFill>
                <a:latin typeface="CVS Health Sans"/>
              </a:rPr>
              <a:t>Enable secure AI adoption</a:t>
            </a:r>
            <a:r>
              <a:rPr lang="en-US" sz="900">
                <a:solidFill>
                  <a:srgbClr val="000000"/>
                </a:solidFill>
                <a:latin typeface="CVS Health Sans"/>
              </a:rPr>
              <a:t> by delivering a strong identity security framework that enforces access controls, protects data, and reduces AI risk while accelerating  innovation</a:t>
            </a:r>
          </a:p>
        </p:txBody>
      </p:sp>
      <p:sp>
        <p:nvSpPr>
          <p:cNvPr id="286" name="TextBox 76">
            <a:extLst>
              <a:ext uri="{FF2B5EF4-FFF2-40B4-BE49-F238E27FC236}">
                <a16:creationId xmlns:a16="http://schemas.microsoft.com/office/drawing/2014/main" id="{A93C5C24-D4BF-5521-7D7F-A6C5C924FC6C}"/>
              </a:ext>
            </a:extLst>
          </p:cNvPr>
          <p:cNvSpPr txBox="1">
            <a:spLocks/>
          </p:cNvSpPr>
          <p:nvPr/>
        </p:nvSpPr>
        <p:spPr>
          <a:xfrm>
            <a:off x="9919942" y="3231347"/>
            <a:ext cx="1853812" cy="2838451"/>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Key Results:</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Segoe UI"/>
              </a:rPr>
              <a:t>Implement the identity security control framework with 1–2 Digital Workers across agent workflows for authentication, authorization, and data protection controls</a:t>
            </a:r>
            <a:endParaRPr lang="en-US" sz="900">
              <a:solidFill>
                <a:srgbClr val="000000"/>
              </a:solidFill>
              <a:latin typeface="CVS Health Sans"/>
              <a:ea typeface="Calibri"/>
              <a:cs typeface="Calibri"/>
            </a:endParaRP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Establish draft AI visibility reporting by 1Q26 and expand to address  gaps by 3Q26</a:t>
            </a:r>
            <a:endParaRPr lang="en-US" sz="1799">
              <a:solidFill>
                <a:srgbClr val="000000"/>
              </a:solidFill>
              <a:latin typeface="CVS Health Sans"/>
            </a:endParaRP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Deliver proposed AI Security Target Operating Model</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Establish AI Security KRIs to define risk posture reporting</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Enhance data protection controls and visibility for public GenAI access </a:t>
            </a:r>
          </a:p>
        </p:txBody>
      </p:sp>
      <p:sp>
        <p:nvSpPr>
          <p:cNvPr id="287" name="TextBox 76">
            <a:extLst>
              <a:ext uri="{FF2B5EF4-FFF2-40B4-BE49-F238E27FC236}">
                <a16:creationId xmlns:a16="http://schemas.microsoft.com/office/drawing/2014/main" id="{13CB3FCA-62A7-E468-3B92-9CBA33B58E51}"/>
              </a:ext>
            </a:extLst>
          </p:cNvPr>
          <p:cNvSpPr txBox="1">
            <a:spLocks/>
          </p:cNvSpPr>
          <p:nvPr/>
        </p:nvSpPr>
        <p:spPr>
          <a:xfrm>
            <a:off x="6182791" y="3231347"/>
            <a:ext cx="1762109" cy="2915375"/>
          </a:xfrm>
          <a:prstGeom prst="rect">
            <a:avLst/>
          </a:prstGeom>
          <a:noFill/>
        </p:spPr>
        <p:txBody>
          <a:bodyPr wrap="square" lIns="0" tIns="45684" rIns="91368" bIns="45684"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304">
              <a:spcAft>
                <a:spcPts val="600"/>
              </a:spcAft>
              <a:defRPr/>
            </a:pPr>
            <a:r>
              <a:rPr lang="en-US" sz="900" b="1">
                <a:solidFill>
                  <a:srgbClr val="0B315E"/>
                </a:solidFill>
                <a:latin typeface="CVS Health Sans"/>
                <a:ea typeface="Calibri"/>
                <a:cs typeface="Calibri"/>
              </a:rPr>
              <a:t>Key Results:</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Build a comprehensive classification inventory of Tier-1 &amp; 2 cloud and on-premise data assets</a:t>
            </a:r>
            <a:endParaRPr lang="en-US" sz="900" baseline="30000">
              <a:solidFill>
                <a:srgbClr val="000000"/>
              </a:solidFill>
              <a:latin typeface="CVS Health Sans"/>
              <a:ea typeface="Calibri"/>
              <a:cs typeface="Calibri"/>
            </a:endParaRP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Automate remediation for sensitive data files across 100 high-risk file shares (unstructured data)</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Secure 100% of CSP egress web traffic</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Calibri"/>
                <a:cs typeface="Calibri"/>
              </a:rPr>
              <a:t>Reduce non-CVS M365 tenants and OWA access by 50% </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mn-lt"/>
                <a:cs typeface="+mn-lt"/>
              </a:rPr>
              <a:t>Establish Privacy Engineering function</a:t>
            </a:r>
          </a:p>
          <a:p>
            <a:pPr marL="182190" indent="-182190" defTabSz="913304">
              <a:spcAft>
                <a:spcPts val="300"/>
              </a:spcAft>
              <a:buFont typeface="Arial" panose="020B0604020202020204" pitchFamily="34" charset="0"/>
              <a:buChar char="•"/>
              <a:defRPr/>
            </a:pPr>
            <a:r>
              <a:rPr lang="en-US" sz="900">
                <a:solidFill>
                  <a:srgbClr val="000000"/>
                </a:solidFill>
                <a:latin typeface="CVS Health Sans"/>
                <a:ea typeface="+mn-lt"/>
                <a:cs typeface="+mn-lt"/>
              </a:rPr>
              <a:t>SSN remediation workflows</a:t>
            </a:r>
            <a:endParaRPr lang="en-US" sz="900">
              <a:solidFill>
                <a:srgbClr val="000000"/>
              </a:solidFill>
              <a:latin typeface="CVS Health Sans"/>
              <a:ea typeface="Calibri" panose="020F0502020204030204" pitchFamily="34" charset="0"/>
              <a:cs typeface="Calibri" panose="020F0502020204030204" pitchFamily="34" charset="0"/>
            </a:endParaRPr>
          </a:p>
          <a:p>
            <a:pPr marL="182190" indent="-182190" defTabSz="913304">
              <a:spcAft>
                <a:spcPts val="300"/>
              </a:spcAft>
              <a:buFont typeface="Arial" panose="020B0604020202020204" pitchFamily="34" charset="0"/>
              <a:buChar char="•"/>
              <a:defRPr/>
            </a:pPr>
            <a:endParaRPr lang="en-US" sz="900">
              <a:solidFill>
                <a:srgbClr val="000000"/>
              </a:solidFill>
              <a:latin typeface="CVS Health Sans"/>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EC0BE420-F894-BBDA-F03A-DBD15AF583E9}"/>
              </a:ext>
            </a:extLst>
          </p:cNvPr>
          <p:cNvGrpSpPr/>
          <p:nvPr/>
        </p:nvGrpSpPr>
        <p:grpSpPr>
          <a:xfrm>
            <a:off x="1190819" y="1179419"/>
            <a:ext cx="393325" cy="393325"/>
            <a:chOff x="1245447" y="1170385"/>
            <a:chExt cx="393427" cy="393427"/>
          </a:xfrm>
          <a:effectLst>
            <a:outerShdw blurRad="50800" dist="38100" dir="2700000" algn="tl" rotWithShape="0">
              <a:prstClr val="black">
                <a:alpha val="40000"/>
              </a:prstClr>
            </a:outerShdw>
          </a:effectLst>
        </p:grpSpPr>
        <p:sp>
          <p:nvSpPr>
            <p:cNvPr id="3" name="Oval 2">
              <a:extLst>
                <a:ext uri="{FF2B5EF4-FFF2-40B4-BE49-F238E27FC236}">
                  <a16:creationId xmlns:a16="http://schemas.microsoft.com/office/drawing/2014/main" id="{992876B9-D22E-6F8F-94AD-696E5498BD97}"/>
                </a:ext>
              </a:extLst>
            </p:cNvPr>
            <p:cNvSpPr/>
            <p:nvPr/>
          </p:nvSpPr>
          <p:spPr bwMode="gray">
            <a:xfrm>
              <a:off x="1245447" y="1170385"/>
              <a:ext cx="393427" cy="393427"/>
            </a:xfrm>
            <a:prstGeom prst="ellipse">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500" b="1">
                <a:solidFill>
                  <a:srgbClr val="FFFFFF"/>
                </a:solidFill>
                <a:latin typeface="CVS Health Sans"/>
              </a:endParaRPr>
            </a:p>
          </p:txBody>
        </p:sp>
        <p:pic>
          <p:nvPicPr>
            <p:cNvPr id="266" name="Graphic 265">
              <a:extLst>
                <a:ext uri="{FF2B5EF4-FFF2-40B4-BE49-F238E27FC236}">
                  <a16:creationId xmlns:a16="http://schemas.microsoft.com/office/drawing/2014/main" id="{F21C4D69-85B8-1C9E-98AD-14FE5F23B6C3}"/>
                </a:ext>
              </a:extLst>
            </p:cNvPr>
            <p:cNvPicPr>
              <a:picLocks/>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8775" y="1253713"/>
              <a:ext cx="226771" cy="226771"/>
            </a:xfrm>
            <a:prstGeom prst="rect">
              <a:avLst/>
            </a:prstGeom>
          </p:spPr>
        </p:pic>
      </p:grpSp>
      <p:grpSp>
        <p:nvGrpSpPr>
          <p:cNvPr id="10" name="Group 9">
            <a:extLst>
              <a:ext uri="{FF2B5EF4-FFF2-40B4-BE49-F238E27FC236}">
                <a16:creationId xmlns:a16="http://schemas.microsoft.com/office/drawing/2014/main" id="{754D7108-242A-0724-32DE-AE24652059A3}"/>
              </a:ext>
            </a:extLst>
          </p:cNvPr>
          <p:cNvGrpSpPr/>
          <p:nvPr/>
        </p:nvGrpSpPr>
        <p:grpSpPr>
          <a:xfrm>
            <a:off x="3037373" y="1161317"/>
            <a:ext cx="393325" cy="393325"/>
            <a:chOff x="1854724" y="1156963"/>
            <a:chExt cx="393427" cy="393427"/>
          </a:xfrm>
          <a:effectLst>
            <a:outerShdw blurRad="50800" dist="38100" dir="2700000" algn="tl" rotWithShape="0">
              <a:prstClr val="black">
                <a:alpha val="40000"/>
              </a:prstClr>
            </a:outerShdw>
          </a:effectLst>
        </p:grpSpPr>
        <p:sp>
          <p:nvSpPr>
            <p:cNvPr id="4" name="Oval 3">
              <a:extLst>
                <a:ext uri="{FF2B5EF4-FFF2-40B4-BE49-F238E27FC236}">
                  <a16:creationId xmlns:a16="http://schemas.microsoft.com/office/drawing/2014/main" id="{770DE1EA-E029-90C0-116B-4FE852026649}"/>
                </a:ext>
              </a:extLst>
            </p:cNvPr>
            <p:cNvSpPr/>
            <p:nvPr/>
          </p:nvSpPr>
          <p:spPr bwMode="gray">
            <a:xfrm>
              <a:off x="1854724" y="1156963"/>
              <a:ext cx="393427" cy="393427"/>
            </a:xfrm>
            <a:prstGeom prst="ellipse">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500" b="1">
                <a:solidFill>
                  <a:srgbClr val="FFFFFF"/>
                </a:solidFill>
                <a:latin typeface="CVS Health Sans"/>
              </a:endParaRPr>
            </a:p>
          </p:txBody>
        </p:sp>
        <p:pic>
          <p:nvPicPr>
            <p:cNvPr id="267" name="Graphic 266">
              <a:extLst>
                <a:ext uri="{FF2B5EF4-FFF2-40B4-BE49-F238E27FC236}">
                  <a16:creationId xmlns:a16="http://schemas.microsoft.com/office/drawing/2014/main" id="{1807BDB9-8506-E2E8-C027-D64DF529238D}"/>
                </a:ext>
              </a:extLst>
            </p:cNvPr>
            <p:cNvPicPr>
              <a:picLocks/>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28494" y="1230733"/>
              <a:ext cx="245887" cy="245887"/>
            </a:xfrm>
            <a:prstGeom prst="rect">
              <a:avLst/>
            </a:prstGeom>
          </p:spPr>
        </p:pic>
      </p:grpSp>
      <p:grpSp>
        <p:nvGrpSpPr>
          <p:cNvPr id="11" name="Group 10">
            <a:extLst>
              <a:ext uri="{FF2B5EF4-FFF2-40B4-BE49-F238E27FC236}">
                <a16:creationId xmlns:a16="http://schemas.microsoft.com/office/drawing/2014/main" id="{0E55C93B-104C-4769-831F-82CBFFEFA284}"/>
              </a:ext>
            </a:extLst>
          </p:cNvPr>
          <p:cNvGrpSpPr/>
          <p:nvPr/>
        </p:nvGrpSpPr>
        <p:grpSpPr>
          <a:xfrm>
            <a:off x="4986390" y="1161317"/>
            <a:ext cx="393325" cy="393325"/>
            <a:chOff x="3125960" y="1205378"/>
            <a:chExt cx="393427" cy="393427"/>
          </a:xfrm>
          <a:effectLst>
            <a:outerShdw blurRad="50800" dist="38100" dir="2700000" algn="tl" rotWithShape="0">
              <a:prstClr val="black">
                <a:alpha val="40000"/>
              </a:prstClr>
            </a:outerShdw>
          </a:effectLst>
        </p:grpSpPr>
        <p:sp>
          <p:nvSpPr>
            <p:cNvPr id="5" name="Oval 4">
              <a:extLst>
                <a:ext uri="{FF2B5EF4-FFF2-40B4-BE49-F238E27FC236}">
                  <a16:creationId xmlns:a16="http://schemas.microsoft.com/office/drawing/2014/main" id="{5800643A-8288-CA6F-42A8-ED2A2FBE3FAF}"/>
                </a:ext>
              </a:extLst>
            </p:cNvPr>
            <p:cNvSpPr/>
            <p:nvPr/>
          </p:nvSpPr>
          <p:spPr bwMode="gray">
            <a:xfrm>
              <a:off x="3125960" y="1205378"/>
              <a:ext cx="393427" cy="393427"/>
            </a:xfrm>
            <a:prstGeom prst="ellipse">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500" b="1">
                <a:solidFill>
                  <a:srgbClr val="FFFFFF"/>
                </a:solidFill>
                <a:latin typeface="CVS Health Sans"/>
              </a:endParaRPr>
            </a:p>
          </p:txBody>
        </p:sp>
        <p:pic>
          <p:nvPicPr>
            <p:cNvPr id="268" name="Graphic 267" descr="Cloud with solid fill">
              <a:extLst>
                <a:ext uri="{FF2B5EF4-FFF2-40B4-BE49-F238E27FC236}">
                  <a16:creationId xmlns:a16="http://schemas.microsoft.com/office/drawing/2014/main" id="{D75DB005-1950-B4B8-3945-F9A428D67EED}"/>
                </a:ext>
              </a:extLst>
            </p:cNvPr>
            <p:cNvPicPr>
              <a:picLocks/>
            </p:cNvPicPr>
            <p:nvPr/>
          </p:nvPicPr>
          <p:blipFill>
            <a:blip r:embed="rId7">
              <a:extLst>
                <a:ext uri="{96DAC541-7B7A-43D3-8B79-37D633B846F1}">
                  <asvg:svgBlip xmlns:asvg="http://schemas.microsoft.com/office/drawing/2016/SVG/main" r:embed="rId8"/>
                </a:ext>
              </a:extLst>
            </a:blip>
            <a:srcRect/>
            <a:stretch/>
          </p:blipFill>
          <p:spPr>
            <a:xfrm>
              <a:off x="3185513" y="1264931"/>
              <a:ext cx="274320" cy="274320"/>
            </a:xfrm>
            <a:prstGeom prst="rect">
              <a:avLst/>
            </a:prstGeom>
          </p:spPr>
        </p:pic>
      </p:grpSp>
      <p:grpSp>
        <p:nvGrpSpPr>
          <p:cNvPr id="12" name="Group 11">
            <a:extLst>
              <a:ext uri="{FF2B5EF4-FFF2-40B4-BE49-F238E27FC236}">
                <a16:creationId xmlns:a16="http://schemas.microsoft.com/office/drawing/2014/main" id="{1A0CE293-FF3B-629F-4965-5D7790567056}"/>
              </a:ext>
            </a:extLst>
          </p:cNvPr>
          <p:cNvGrpSpPr/>
          <p:nvPr/>
        </p:nvGrpSpPr>
        <p:grpSpPr>
          <a:xfrm>
            <a:off x="6829811" y="1161317"/>
            <a:ext cx="393325" cy="393325"/>
            <a:chOff x="5514418" y="1106976"/>
            <a:chExt cx="393427" cy="393427"/>
          </a:xfrm>
          <a:effectLst>
            <a:outerShdw blurRad="50800" dist="38100" dir="2700000" algn="tl" rotWithShape="0">
              <a:prstClr val="black">
                <a:alpha val="40000"/>
              </a:prstClr>
            </a:outerShdw>
          </a:effectLst>
        </p:grpSpPr>
        <p:sp>
          <p:nvSpPr>
            <p:cNvPr id="6" name="Oval 5">
              <a:extLst>
                <a:ext uri="{FF2B5EF4-FFF2-40B4-BE49-F238E27FC236}">
                  <a16:creationId xmlns:a16="http://schemas.microsoft.com/office/drawing/2014/main" id="{AF061A17-742F-D9AA-5AC7-8CF232C728A2}"/>
                </a:ext>
              </a:extLst>
            </p:cNvPr>
            <p:cNvSpPr/>
            <p:nvPr/>
          </p:nvSpPr>
          <p:spPr bwMode="gray">
            <a:xfrm>
              <a:off x="5514418" y="1106976"/>
              <a:ext cx="393427" cy="393427"/>
            </a:xfrm>
            <a:prstGeom prst="ellipse">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500" b="1">
                <a:solidFill>
                  <a:srgbClr val="FFFFFF"/>
                </a:solidFill>
                <a:latin typeface="CVS Health Sans"/>
              </a:endParaRPr>
            </a:p>
          </p:txBody>
        </p:sp>
        <p:pic>
          <p:nvPicPr>
            <p:cNvPr id="270" name="Graphic 269">
              <a:extLst>
                <a:ext uri="{FF2B5EF4-FFF2-40B4-BE49-F238E27FC236}">
                  <a16:creationId xmlns:a16="http://schemas.microsoft.com/office/drawing/2014/main" id="{BB1D5C1B-97CB-A594-17E8-5DB6AD90568E}"/>
                </a:ext>
              </a:extLst>
            </p:cNvPr>
            <p:cNvPicPr>
              <a:picLocks/>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73971" y="1166529"/>
              <a:ext cx="274320" cy="274320"/>
            </a:xfrm>
            <a:prstGeom prst="rect">
              <a:avLst/>
            </a:prstGeom>
          </p:spPr>
        </p:pic>
      </p:grpSp>
      <p:grpSp>
        <p:nvGrpSpPr>
          <p:cNvPr id="13" name="Group 12">
            <a:extLst>
              <a:ext uri="{FF2B5EF4-FFF2-40B4-BE49-F238E27FC236}">
                <a16:creationId xmlns:a16="http://schemas.microsoft.com/office/drawing/2014/main" id="{30EF110A-7095-3BDB-A3C0-2F3CED7B9AE1}"/>
              </a:ext>
            </a:extLst>
          </p:cNvPr>
          <p:cNvGrpSpPr/>
          <p:nvPr/>
        </p:nvGrpSpPr>
        <p:grpSpPr>
          <a:xfrm>
            <a:off x="8710720" y="1161317"/>
            <a:ext cx="393325" cy="393325"/>
            <a:chOff x="8312689" y="1048616"/>
            <a:chExt cx="393427" cy="393427"/>
          </a:xfrm>
          <a:effectLst>
            <a:outerShdw blurRad="50800" dist="38100" dir="2700000" algn="tl" rotWithShape="0">
              <a:prstClr val="black">
                <a:alpha val="40000"/>
              </a:prstClr>
            </a:outerShdw>
          </a:effectLst>
        </p:grpSpPr>
        <p:sp>
          <p:nvSpPr>
            <p:cNvPr id="7" name="Oval 6">
              <a:extLst>
                <a:ext uri="{FF2B5EF4-FFF2-40B4-BE49-F238E27FC236}">
                  <a16:creationId xmlns:a16="http://schemas.microsoft.com/office/drawing/2014/main" id="{0581397C-4E18-24D7-CC5D-3999AEF6573C}"/>
                </a:ext>
              </a:extLst>
            </p:cNvPr>
            <p:cNvSpPr/>
            <p:nvPr/>
          </p:nvSpPr>
          <p:spPr bwMode="gray">
            <a:xfrm>
              <a:off x="8312689" y="1048616"/>
              <a:ext cx="393427" cy="393427"/>
            </a:xfrm>
            <a:prstGeom prst="ellipse">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500" b="1">
                <a:solidFill>
                  <a:srgbClr val="FFFFFF"/>
                </a:solidFill>
                <a:latin typeface="CVS Health Sans"/>
              </a:endParaRPr>
            </a:p>
          </p:txBody>
        </p:sp>
        <p:pic>
          <p:nvPicPr>
            <p:cNvPr id="269" name="Graphic 268" descr="Server with solid fill">
              <a:extLst>
                <a:ext uri="{FF2B5EF4-FFF2-40B4-BE49-F238E27FC236}">
                  <a16:creationId xmlns:a16="http://schemas.microsoft.com/office/drawing/2014/main" id="{05728F7C-D4BA-F79C-D723-DBACA95CB3AE}"/>
                </a:ext>
              </a:extLst>
            </p:cNvPr>
            <p:cNvPicPr>
              <a:picLocks/>
            </p:cNvPicPr>
            <p:nvPr/>
          </p:nvPicPr>
          <p:blipFill>
            <a:blip r:embed="rId11">
              <a:extLst>
                <a:ext uri="{96DAC541-7B7A-43D3-8B79-37D633B846F1}">
                  <asvg:svgBlip xmlns:asvg="http://schemas.microsoft.com/office/drawing/2016/SVG/main" r:embed="rId12"/>
                </a:ext>
              </a:extLst>
            </a:blip>
            <a:srcRect/>
            <a:stretch/>
          </p:blipFill>
          <p:spPr>
            <a:xfrm>
              <a:off x="8372242" y="1108169"/>
              <a:ext cx="274320" cy="274320"/>
            </a:xfrm>
            <a:prstGeom prst="rect">
              <a:avLst/>
            </a:prstGeom>
          </p:spPr>
        </p:pic>
      </p:grpSp>
      <p:grpSp>
        <p:nvGrpSpPr>
          <p:cNvPr id="14" name="Group 13">
            <a:extLst>
              <a:ext uri="{FF2B5EF4-FFF2-40B4-BE49-F238E27FC236}">
                <a16:creationId xmlns:a16="http://schemas.microsoft.com/office/drawing/2014/main" id="{64A4669B-E3B3-6194-6B3B-4B46F1CB83E9}"/>
              </a:ext>
            </a:extLst>
          </p:cNvPr>
          <p:cNvGrpSpPr/>
          <p:nvPr/>
        </p:nvGrpSpPr>
        <p:grpSpPr>
          <a:xfrm>
            <a:off x="10558397" y="1161317"/>
            <a:ext cx="393325" cy="393325"/>
            <a:chOff x="10257802" y="1025902"/>
            <a:chExt cx="393427" cy="393427"/>
          </a:xfrm>
          <a:effectLst>
            <a:outerShdw blurRad="50800" dist="38100" dir="2700000" algn="tl" rotWithShape="0">
              <a:prstClr val="black">
                <a:alpha val="40000"/>
              </a:prstClr>
            </a:outerShdw>
          </a:effectLst>
        </p:grpSpPr>
        <p:sp>
          <p:nvSpPr>
            <p:cNvPr id="8" name="Oval 7">
              <a:extLst>
                <a:ext uri="{FF2B5EF4-FFF2-40B4-BE49-F238E27FC236}">
                  <a16:creationId xmlns:a16="http://schemas.microsoft.com/office/drawing/2014/main" id="{85C1C745-6734-8A98-F111-4A691E435F25}"/>
                </a:ext>
              </a:extLst>
            </p:cNvPr>
            <p:cNvSpPr/>
            <p:nvPr/>
          </p:nvSpPr>
          <p:spPr bwMode="gray">
            <a:xfrm>
              <a:off x="10257802" y="1025902"/>
              <a:ext cx="393427" cy="393427"/>
            </a:xfrm>
            <a:prstGeom prst="ellipse">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500" b="1">
                <a:solidFill>
                  <a:srgbClr val="FFFFFF"/>
                </a:solidFill>
                <a:latin typeface="CVS Health Sans"/>
              </a:endParaRPr>
            </a:p>
          </p:txBody>
        </p:sp>
        <p:pic>
          <p:nvPicPr>
            <p:cNvPr id="275" name="Graphic 274" descr="Artificial Intelligence with solid fill">
              <a:extLst>
                <a:ext uri="{FF2B5EF4-FFF2-40B4-BE49-F238E27FC236}">
                  <a16:creationId xmlns:a16="http://schemas.microsoft.com/office/drawing/2014/main" id="{9C28EF30-E9A0-376D-D2E9-D33BD9278C8A}"/>
                </a:ext>
              </a:extLst>
            </p:cNvPr>
            <p:cNvPicPr>
              <a:picLocks/>
            </p:cNvPicPr>
            <p:nvPr/>
          </p:nvPicPr>
          <p:blipFill>
            <a:blip r:embed="rId13">
              <a:extLst>
                <a:ext uri="{96DAC541-7B7A-43D3-8B79-37D633B846F1}">
                  <asvg:svgBlip xmlns:asvg="http://schemas.microsoft.com/office/drawing/2016/SVG/main" r:embed="rId14"/>
                </a:ext>
              </a:extLst>
            </a:blip>
            <a:srcRect/>
            <a:stretch/>
          </p:blipFill>
          <p:spPr>
            <a:xfrm>
              <a:off x="10317355" y="1085455"/>
              <a:ext cx="274320" cy="274320"/>
            </a:xfrm>
            <a:prstGeom prst="rect">
              <a:avLst/>
            </a:prstGeom>
          </p:spPr>
        </p:pic>
      </p:grpSp>
    </p:spTree>
    <p:extLst>
      <p:ext uri="{BB962C8B-B14F-4D97-AF65-F5344CB8AC3E}">
        <p14:creationId xmlns:p14="http://schemas.microsoft.com/office/powerpoint/2010/main" val="2447704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10FA8-298F-AC7C-4D97-F973227BD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A81A46-E19C-6428-554C-F204622BCF93}"/>
              </a:ext>
            </a:extLst>
          </p:cNvPr>
          <p:cNvSpPr>
            <a:spLocks noGrp="1"/>
          </p:cNvSpPr>
          <p:nvPr>
            <p:ph type="title"/>
          </p:nvPr>
        </p:nvSpPr>
        <p:spPr>
          <a:xfrm>
            <a:off x="775952" y="838190"/>
            <a:ext cx="6485418" cy="444348"/>
          </a:xfrm>
        </p:spPr>
        <p:txBody>
          <a:bodyPr/>
          <a:lstStyle/>
          <a:p>
            <a:r>
              <a:rPr lang="en-US"/>
              <a:t>Zero Trust Capability Coverage*</a:t>
            </a:r>
          </a:p>
        </p:txBody>
      </p:sp>
      <p:graphicFrame>
        <p:nvGraphicFramePr>
          <p:cNvPr id="8" name="Table 7">
            <a:extLst>
              <a:ext uri="{FF2B5EF4-FFF2-40B4-BE49-F238E27FC236}">
                <a16:creationId xmlns:a16="http://schemas.microsoft.com/office/drawing/2014/main" id="{D09EAA3B-AA1C-5902-A56F-8EA5F0AC5D70}"/>
              </a:ext>
            </a:extLst>
          </p:cNvPr>
          <p:cNvGraphicFramePr>
            <a:graphicFrameLocks noGrp="1"/>
          </p:cNvGraphicFramePr>
          <p:nvPr/>
        </p:nvGraphicFramePr>
        <p:xfrm>
          <a:off x="409852" y="1336432"/>
          <a:ext cx="11372296" cy="4207224"/>
        </p:xfrm>
        <a:graphic>
          <a:graphicData uri="http://schemas.openxmlformats.org/drawingml/2006/table">
            <a:tbl>
              <a:tblPr firstRow="1" bandRow="1"/>
              <a:tblGrid>
                <a:gridCol w="1421537">
                  <a:extLst>
                    <a:ext uri="{9D8B030D-6E8A-4147-A177-3AD203B41FA5}">
                      <a16:colId xmlns:a16="http://schemas.microsoft.com/office/drawing/2014/main" val="2946703248"/>
                    </a:ext>
                  </a:extLst>
                </a:gridCol>
                <a:gridCol w="1421537">
                  <a:extLst>
                    <a:ext uri="{9D8B030D-6E8A-4147-A177-3AD203B41FA5}">
                      <a16:colId xmlns:a16="http://schemas.microsoft.com/office/drawing/2014/main" val="2144268247"/>
                    </a:ext>
                  </a:extLst>
                </a:gridCol>
                <a:gridCol w="1421537">
                  <a:extLst>
                    <a:ext uri="{9D8B030D-6E8A-4147-A177-3AD203B41FA5}">
                      <a16:colId xmlns:a16="http://schemas.microsoft.com/office/drawing/2014/main" val="2845347907"/>
                    </a:ext>
                  </a:extLst>
                </a:gridCol>
                <a:gridCol w="1421537">
                  <a:extLst>
                    <a:ext uri="{9D8B030D-6E8A-4147-A177-3AD203B41FA5}">
                      <a16:colId xmlns:a16="http://schemas.microsoft.com/office/drawing/2014/main" val="453933135"/>
                    </a:ext>
                  </a:extLst>
                </a:gridCol>
                <a:gridCol w="1421537">
                  <a:extLst>
                    <a:ext uri="{9D8B030D-6E8A-4147-A177-3AD203B41FA5}">
                      <a16:colId xmlns:a16="http://schemas.microsoft.com/office/drawing/2014/main" val="738834259"/>
                    </a:ext>
                  </a:extLst>
                </a:gridCol>
                <a:gridCol w="1421537">
                  <a:extLst>
                    <a:ext uri="{9D8B030D-6E8A-4147-A177-3AD203B41FA5}">
                      <a16:colId xmlns:a16="http://schemas.microsoft.com/office/drawing/2014/main" val="1300932125"/>
                    </a:ext>
                  </a:extLst>
                </a:gridCol>
                <a:gridCol w="1421537">
                  <a:extLst>
                    <a:ext uri="{9D8B030D-6E8A-4147-A177-3AD203B41FA5}">
                      <a16:colId xmlns:a16="http://schemas.microsoft.com/office/drawing/2014/main" val="1013529992"/>
                    </a:ext>
                  </a:extLst>
                </a:gridCol>
                <a:gridCol w="1421537">
                  <a:extLst>
                    <a:ext uri="{9D8B030D-6E8A-4147-A177-3AD203B41FA5}">
                      <a16:colId xmlns:a16="http://schemas.microsoft.com/office/drawing/2014/main" val="616946949"/>
                    </a:ext>
                  </a:extLst>
                </a:gridCol>
              </a:tblGrid>
              <a:tr h="346016">
                <a:tc>
                  <a:txBody>
                    <a:bodyPr/>
                    <a:lstStyle/>
                    <a:p>
                      <a:pPr algn="ctr"/>
                      <a:r>
                        <a:rPr lang="en-US" sz="1200">
                          <a:solidFill>
                            <a:schemeClr val="bg1"/>
                          </a:solidFill>
                        </a:rPr>
                        <a:t>Projects</a:t>
                      </a:r>
                    </a:p>
                  </a:txBody>
                  <a:tcPr marL="77280" marR="77280" marT="38640" marB="38640">
                    <a:lnL w="12700" cmpd="sng">
                      <a:noFill/>
                      <a:prstDash val="solid"/>
                    </a:lnL>
                    <a:lnR w="12700" cmpd="sng">
                      <a:noFill/>
                      <a:prstDash val="solid"/>
                    </a:lnR>
                    <a:lnT w="12700" cmpd="sng">
                      <a:noFill/>
                      <a:prstDash val="solid"/>
                    </a:lnT>
                    <a:lnB w="28575" cap="flat" cmpd="sng" algn="ctr">
                      <a:no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a:solidFill>
                            <a:schemeClr val="bg1"/>
                          </a:solidFill>
                        </a:rPr>
                        <a:t>Identity</a:t>
                      </a:r>
                    </a:p>
                  </a:txBody>
                  <a:tcPr marL="77280" marR="77280" marT="38640" marB="38640">
                    <a:lnL w="12700" cmpd="sng">
                      <a:noFill/>
                      <a:prstDash val="solid"/>
                    </a:lnL>
                    <a:solidFill>
                      <a:srgbClr val="0A4B8C"/>
                    </a:solidFill>
                  </a:tcPr>
                </a:tc>
                <a:tc>
                  <a:txBody>
                    <a:bodyPr/>
                    <a:lstStyle/>
                    <a:p>
                      <a:pPr algn="ctr"/>
                      <a:r>
                        <a:rPr lang="en-US" sz="1100">
                          <a:solidFill>
                            <a:schemeClr val="bg1"/>
                          </a:solidFill>
                        </a:rPr>
                        <a:t>Devices</a:t>
                      </a:r>
                    </a:p>
                  </a:txBody>
                  <a:tcPr marL="77280" marR="77280" marT="38640" marB="38640">
                    <a:solidFill>
                      <a:srgbClr val="0A4B8C"/>
                    </a:solidFill>
                  </a:tcPr>
                </a:tc>
                <a:tc>
                  <a:txBody>
                    <a:bodyPr/>
                    <a:lstStyle/>
                    <a:p>
                      <a:pPr algn="ctr"/>
                      <a:r>
                        <a:rPr lang="en-US" sz="1100">
                          <a:solidFill>
                            <a:schemeClr val="bg1"/>
                          </a:solidFill>
                        </a:rPr>
                        <a:t>Network</a:t>
                      </a:r>
                    </a:p>
                  </a:txBody>
                  <a:tcPr marL="77280" marR="77280" marT="38640" marB="38640">
                    <a:solidFill>
                      <a:srgbClr val="0A4B8C"/>
                    </a:solidFill>
                  </a:tcPr>
                </a:tc>
                <a:tc>
                  <a:txBody>
                    <a:bodyPr/>
                    <a:lstStyle/>
                    <a:p>
                      <a:pPr algn="ctr"/>
                      <a:r>
                        <a:rPr lang="en-US" sz="1100">
                          <a:solidFill>
                            <a:schemeClr val="bg1"/>
                          </a:solidFill>
                        </a:rPr>
                        <a:t>Applications &amp; Workloads</a:t>
                      </a:r>
                    </a:p>
                  </a:txBody>
                  <a:tcPr marL="77280" marR="77280" marT="38640" marB="38640">
                    <a:solidFill>
                      <a:srgbClr val="0A4B8C"/>
                    </a:solidFill>
                  </a:tcPr>
                </a:tc>
                <a:tc>
                  <a:txBody>
                    <a:bodyPr/>
                    <a:lstStyle/>
                    <a:p>
                      <a:pPr algn="ctr"/>
                      <a:r>
                        <a:rPr lang="en-US" sz="1100">
                          <a:solidFill>
                            <a:schemeClr val="bg1"/>
                          </a:solidFill>
                        </a:rPr>
                        <a:t>Data</a:t>
                      </a:r>
                    </a:p>
                  </a:txBody>
                  <a:tcPr marL="77280" marR="77280" marT="38640" marB="38640">
                    <a:solidFill>
                      <a:srgbClr val="0A4B8C"/>
                    </a:solidFill>
                  </a:tcPr>
                </a:tc>
                <a:tc>
                  <a:txBody>
                    <a:bodyPr/>
                    <a:lstStyle/>
                    <a:p>
                      <a:pPr algn="ctr"/>
                      <a:r>
                        <a:rPr lang="en-US" sz="1100">
                          <a:solidFill>
                            <a:schemeClr val="bg1"/>
                          </a:solidFill>
                        </a:rPr>
                        <a:t>Visibility &amp; Analytics</a:t>
                      </a:r>
                    </a:p>
                  </a:txBody>
                  <a:tcPr marL="77280" marR="77280" marT="38640" marB="38640">
                    <a:solidFill>
                      <a:srgbClr val="0A4B8C"/>
                    </a:solidFill>
                  </a:tcPr>
                </a:tc>
                <a:tc>
                  <a:txBody>
                    <a:bodyPr/>
                    <a:lstStyle/>
                    <a:p>
                      <a:pPr algn="ctr"/>
                      <a:r>
                        <a:rPr lang="en-US" sz="1100">
                          <a:solidFill>
                            <a:schemeClr val="bg1"/>
                          </a:solidFill>
                        </a:rPr>
                        <a:t>Governance &amp; Automation</a:t>
                      </a:r>
                    </a:p>
                  </a:txBody>
                  <a:tcPr marL="77280" marR="77280" marT="38640" marB="38640">
                    <a:solidFill>
                      <a:srgbClr val="0A4B8C"/>
                    </a:solidFill>
                  </a:tcPr>
                </a:tc>
                <a:extLst>
                  <a:ext uri="{0D108BD9-81ED-4DB2-BD59-A6C34878D82A}">
                    <a16:rowId xmlns:a16="http://schemas.microsoft.com/office/drawing/2014/main" val="1111333269"/>
                  </a:ext>
                </a:extLst>
              </a:tr>
              <a:tr h="371580">
                <a:tc>
                  <a:txBody>
                    <a:bodyPr/>
                    <a:lstStyle/>
                    <a:p>
                      <a:pPr algn="ctr"/>
                      <a:r>
                        <a:rPr lang="en-US" sz="800" b="1" i="1">
                          <a:solidFill>
                            <a:schemeClr val="tx1"/>
                          </a:solidFill>
                        </a:rPr>
                        <a:t>Projects</a:t>
                      </a:r>
                    </a:p>
                  </a:txBody>
                  <a:tcPr marL="77280" marR="77280" marT="38640" marB="38640" anchor="b">
                    <a:lnL w="28575" cap="flat" cmpd="sng" algn="ctr">
                      <a:noFill/>
                      <a:prstDash val="sysDot"/>
                      <a:round/>
                      <a:headEnd type="none" w="med" len="med"/>
                      <a:tailEnd type="none" w="med" len="med"/>
                    </a:lnL>
                    <a:lnT w="28575" cap="flat" cmpd="sng" algn="ctr">
                      <a:noFill/>
                      <a:prstDash val="sysDot"/>
                      <a:round/>
                      <a:headEnd type="none" w="med" len="med"/>
                      <a:tailEnd type="none" w="med" len="med"/>
                    </a:lnT>
                    <a:lnB w="28575" cap="flat" cmpd="sng" algn="ctr">
                      <a:noFill/>
                      <a:prstDash val="sysDot"/>
                      <a:round/>
                      <a:headEnd type="none" w="med" len="med"/>
                      <a:tailEnd type="none" w="med" len="med"/>
                    </a:lnB>
                    <a:solidFill>
                      <a:schemeClr val="bg1"/>
                    </a:solidFill>
                  </a:tcPr>
                </a:tc>
                <a:tc>
                  <a:txBody>
                    <a:bodyPr/>
                    <a:lstStyle/>
                    <a:p>
                      <a:pPr algn="ctr"/>
                      <a:r>
                        <a:rPr lang="en-US" sz="800" i="1">
                          <a:solidFill>
                            <a:schemeClr val="tx1"/>
                          </a:solidFill>
                        </a:rPr>
                        <a:t>Strong identity verification, MFA, least privilege</a:t>
                      </a:r>
                    </a:p>
                  </a:txBody>
                  <a:tcPr marL="77280" marR="77280" marT="38640" marB="38640">
                    <a:solidFill>
                      <a:schemeClr val="bg1">
                        <a:lumMod val="95000"/>
                      </a:schemeClr>
                    </a:solidFill>
                  </a:tcPr>
                </a:tc>
                <a:tc>
                  <a:txBody>
                    <a:bodyPr/>
                    <a:lstStyle/>
                    <a:p>
                      <a:pPr algn="ctr"/>
                      <a:r>
                        <a:rPr lang="en-US" sz="800">
                          <a:solidFill>
                            <a:schemeClr val="tx1"/>
                          </a:solidFill>
                        </a:rPr>
                        <a:t>Device trust, posture validation, endpoint security</a:t>
                      </a:r>
                    </a:p>
                  </a:txBody>
                  <a:tcPr marL="77280" marR="77280" marT="38640" marB="38640">
                    <a:solidFill>
                      <a:schemeClr val="bg1">
                        <a:lumMod val="95000"/>
                      </a:schemeClr>
                    </a:solidFill>
                  </a:tcPr>
                </a:tc>
                <a:tc>
                  <a:txBody>
                    <a:bodyPr/>
                    <a:lstStyle/>
                    <a:p>
                      <a:pPr algn="ctr"/>
                      <a:r>
                        <a:rPr lang="en-US" sz="800">
                          <a:solidFill>
                            <a:schemeClr val="tx1"/>
                          </a:solidFill>
                        </a:rPr>
                        <a:t>Segmentation, secure access, no implicit trust</a:t>
                      </a:r>
                    </a:p>
                  </a:txBody>
                  <a:tcPr marL="77280" marR="77280" marT="38640" marB="38640">
                    <a:solidFill>
                      <a:schemeClr val="bg1">
                        <a:lumMod val="95000"/>
                      </a:schemeClr>
                    </a:solidFill>
                  </a:tcPr>
                </a:tc>
                <a:tc>
                  <a:txBody>
                    <a:bodyPr/>
                    <a:lstStyle/>
                    <a:p>
                      <a:pPr algn="ctr"/>
                      <a:r>
                        <a:rPr lang="en-US" sz="800">
                          <a:solidFill>
                            <a:schemeClr val="tx1"/>
                          </a:solidFill>
                        </a:rPr>
                        <a:t>App authentication, workload identity</a:t>
                      </a:r>
                    </a:p>
                  </a:txBody>
                  <a:tcPr marL="77280" marR="77280" marT="38640" marB="38640">
                    <a:solidFill>
                      <a:schemeClr val="bg1">
                        <a:lumMod val="95000"/>
                      </a:schemeClr>
                    </a:solidFill>
                  </a:tcPr>
                </a:tc>
                <a:tc>
                  <a:txBody>
                    <a:bodyPr/>
                    <a:lstStyle/>
                    <a:p>
                      <a:pPr algn="ctr"/>
                      <a:r>
                        <a:rPr lang="en-US" sz="800">
                          <a:solidFill>
                            <a:schemeClr val="tx1"/>
                          </a:solidFill>
                        </a:rPr>
                        <a:t>Classification, protection, and loss prevention</a:t>
                      </a:r>
                    </a:p>
                  </a:txBody>
                  <a:tcPr marL="77280" marR="77280" marT="38640" marB="38640">
                    <a:solidFill>
                      <a:schemeClr val="bg1">
                        <a:lumMod val="95000"/>
                      </a:schemeClr>
                    </a:solidFill>
                  </a:tcPr>
                </a:tc>
                <a:tc>
                  <a:txBody>
                    <a:bodyPr/>
                    <a:lstStyle/>
                    <a:p>
                      <a:pPr algn="ctr"/>
                      <a:r>
                        <a:rPr lang="en-US" sz="800">
                          <a:solidFill>
                            <a:schemeClr val="tx1"/>
                          </a:solidFill>
                        </a:rPr>
                        <a:t>Telemetry, logging, continuous verification</a:t>
                      </a:r>
                    </a:p>
                  </a:txBody>
                  <a:tcPr marL="77280" marR="77280" marT="38640" marB="38640">
                    <a:solidFill>
                      <a:schemeClr val="bg1">
                        <a:lumMod val="95000"/>
                      </a:schemeClr>
                    </a:solidFill>
                  </a:tcPr>
                </a:tc>
                <a:tc>
                  <a:txBody>
                    <a:bodyPr/>
                    <a:lstStyle/>
                    <a:p>
                      <a:pPr algn="ctr"/>
                      <a:r>
                        <a:rPr lang="en-US" sz="800">
                          <a:solidFill>
                            <a:schemeClr val="tx1"/>
                          </a:solidFill>
                        </a:rPr>
                        <a:t>Policy, standards, and enforcement</a:t>
                      </a:r>
                    </a:p>
                  </a:txBody>
                  <a:tcPr marL="77280" marR="77280" marT="38640" marB="38640">
                    <a:solidFill>
                      <a:schemeClr val="bg1">
                        <a:lumMod val="95000"/>
                      </a:schemeClr>
                    </a:solidFill>
                  </a:tcPr>
                </a:tc>
                <a:extLst>
                  <a:ext uri="{0D108BD9-81ED-4DB2-BD59-A6C34878D82A}">
                    <a16:rowId xmlns:a16="http://schemas.microsoft.com/office/drawing/2014/main" val="1207590222"/>
                  </a:ext>
                </a:extLst>
              </a:tr>
              <a:tr h="395429">
                <a:tc>
                  <a:txBody>
                    <a:bodyPr/>
                    <a:lstStyle/>
                    <a:p>
                      <a:r>
                        <a:rPr lang="en-US" sz="1000" b="1">
                          <a:solidFill>
                            <a:schemeClr val="bg1"/>
                          </a:solidFill>
                        </a:rPr>
                        <a:t>Firewall Refresh</a:t>
                      </a:r>
                    </a:p>
                  </a:txBody>
                  <a:tcPr marL="77280" marR="77280" marT="38640" marB="38640">
                    <a:lnT w="28575" cap="flat" cmpd="sng" algn="ctr">
                      <a:noFill/>
                      <a:prstDash val="sysDot"/>
                      <a:round/>
                      <a:headEnd type="none" w="med" len="med"/>
                      <a:tailEnd type="none" w="med" len="med"/>
                    </a:lnT>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Modernized perimeter; HA; PCI support</a:t>
                      </a:r>
                    </a:p>
                  </a:txBody>
                  <a:tcPr marL="77280" marR="77280" marT="38640" marB="38640">
                    <a:solidFill>
                      <a:srgbClr val="00787E"/>
                    </a:solidFill>
                  </a:tcPr>
                </a:tc>
                <a:tc>
                  <a:txBody>
                    <a:bodyPr/>
                    <a:lstStyle/>
                    <a:p>
                      <a:pPr algn="ctr"/>
                      <a:r>
                        <a:rPr lang="en-US" sz="900" i="1">
                          <a:solidFill>
                            <a:schemeClr val="bg1"/>
                          </a:solidFill>
                        </a:rPr>
                        <a:t>App‑ID / L7 policy capability</a:t>
                      </a:r>
                    </a:p>
                  </a:txBody>
                  <a:tcPr marL="77280" marR="77280" marT="38640" marB="38640">
                    <a:solidFill>
                      <a:srgbClr val="00787E"/>
                    </a:solidFill>
                  </a:tcPr>
                </a:tc>
                <a:tc>
                  <a:txBody>
                    <a:bodyPr/>
                    <a:lstStyle/>
                    <a:p>
                      <a:pPr algn="ctr"/>
                      <a:r>
                        <a:rPr lang="en-US" sz="900" i="1">
                          <a:solidFill>
                            <a:schemeClr val="bg1"/>
                          </a:solidFill>
                        </a:rPr>
                        <a:t>URL/file filtering (policy‑based)</a:t>
                      </a:r>
                    </a:p>
                  </a:txBody>
                  <a:tcPr marL="77280" marR="77280" marT="38640" marB="38640">
                    <a:solidFill>
                      <a:srgbClr val="00787E"/>
                    </a:solidFill>
                  </a:tcPr>
                </a:tc>
                <a:tc>
                  <a:txBody>
                    <a:bodyPr/>
                    <a:lstStyle/>
                    <a:p>
                      <a:pPr algn="ctr"/>
                      <a:r>
                        <a:rPr lang="en-US" sz="900" i="1">
                          <a:solidFill>
                            <a:schemeClr val="bg1"/>
                          </a:solidFill>
                        </a:rPr>
                        <a:t>Improved logging &amp; threat visibility</a:t>
                      </a:r>
                    </a:p>
                  </a:txBody>
                  <a:tcPr marL="77280" marR="77280" marT="38640" marB="38640">
                    <a:solidFill>
                      <a:srgbClr val="00787E"/>
                    </a:solidFill>
                  </a:tcPr>
                </a:tc>
                <a:tc>
                  <a:txBody>
                    <a:bodyPr/>
                    <a:lstStyle/>
                    <a:p>
                      <a:pPr algn="ctr"/>
                      <a:r>
                        <a:rPr lang="en-US" sz="900" i="1">
                          <a:solidFill>
                            <a:schemeClr val="bg1"/>
                          </a:solidFill>
                        </a:rPr>
                        <a:t>Standard rule base; audit/PCI alignment</a:t>
                      </a:r>
                    </a:p>
                  </a:txBody>
                  <a:tcPr marL="77280" marR="77280" marT="38640" marB="38640">
                    <a:solidFill>
                      <a:srgbClr val="00787E"/>
                    </a:solidFill>
                  </a:tcPr>
                </a:tc>
                <a:extLst>
                  <a:ext uri="{0D108BD9-81ED-4DB2-BD59-A6C34878D82A}">
                    <a16:rowId xmlns:a16="http://schemas.microsoft.com/office/drawing/2014/main" val="2411798161"/>
                  </a:ext>
                </a:extLst>
              </a:tr>
              <a:tr h="506398">
                <a:tc>
                  <a:txBody>
                    <a:bodyPr/>
                    <a:lstStyle/>
                    <a:p>
                      <a:r>
                        <a:rPr lang="en-US" sz="1000" b="1">
                          <a:solidFill>
                            <a:schemeClr val="bg1"/>
                          </a:solidFill>
                        </a:rPr>
                        <a:t>3</a:t>
                      </a:r>
                      <a:r>
                        <a:rPr lang="en-US" sz="1000" b="1" baseline="30000">
                          <a:solidFill>
                            <a:schemeClr val="bg1"/>
                          </a:solidFill>
                        </a:rPr>
                        <a:t>rd</a:t>
                      </a:r>
                      <a:r>
                        <a:rPr lang="en-US" sz="1000" b="1">
                          <a:solidFill>
                            <a:schemeClr val="bg1"/>
                          </a:solidFill>
                        </a:rPr>
                        <a:t> Party Landing Zone</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Standardized 3P connectivity; controlled ingress/egress</a:t>
                      </a:r>
                    </a:p>
                  </a:txBody>
                  <a:tcPr marL="77280" marR="77280" marT="38640" marB="38640">
                    <a:solidFill>
                      <a:srgbClr val="00787E"/>
                    </a:solidFill>
                  </a:tcPr>
                </a:tc>
                <a:tc>
                  <a:txBody>
                    <a:bodyPr/>
                    <a:lstStyle/>
                    <a:p>
                      <a:pPr algn="ctr"/>
                      <a:r>
                        <a:rPr lang="en-US" sz="900" i="1">
                          <a:solidFill>
                            <a:schemeClr val="bg1"/>
                          </a:solidFill>
                        </a:rPr>
                        <a:t>Pre‑configured onboarding patterns</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Better oversight of 3P connections</a:t>
                      </a:r>
                    </a:p>
                  </a:txBody>
                  <a:tcPr marL="77280" marR="77280" marT="38640" marB="38640">
                    <a:solidFill>
                      <a:srgbClr val="00787E"/>
                    </a:solidFill>
                  </a:tcPr>
                </a:tc>
                <a:tc>
                  <a:txBody>
                    <a:bodyPr/>
                    <a:lstStyle/>
                    <a:p>
                      <a:pPr algn="ctr"/>
                      <a:r>
                        <a:rPr lang="en-US" sz="900" i="1">
                          <a:solidFill>
                            <a:schemeClr val="bg1"/>
                          </a:solidFill>
                        </a:rPr>
                        <a:t>Policy standards; compliance guardrails</a:t>
                      </a:r>
                    </a:p>
                  </a:txBody>
                  <a:tcPr marL="77280" marR="77280" marT="38640" marB="38640">
                    <a:solidFill>
                      <a:srgbClr val="00787E"/>
                    </a:solidFill>
                  </a:tcPr>
                </a:tc>
                <a:extLst>
                  <a:ext uri="{0D108BD9-81ED-4DB2-BD59-A6C34878D82A}">
                    <a16:rowId xmlns:a16="http://schemas.microsoft.com/office/drawing/2014/main" val="449265326"/>
                  </a:ext>
                </a:extLst>
              </a:tr>
              <a:tr h="555717">
                <a:tc>
                  <a:txBody>
                    <a:bodyPr/>
                    <a:lstStyle/>
                    <a:p>
                      <a:r>
                        <a:rPr lang="en-US" sz="1000" b="1">
                          <a:solidFill>
                            <a:schemeClr val="bg1"/>
                          </a:solidFill>
                        </a:rPr>
                        <a:t>Forescout Network Access Control (NAC) Platform</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r>
                        <a:rPr lang="en-US" sz="900" i="1">
                          <a:solidFill>
                            <a:schemeClr val="bg1"/>
                          </a:solidFill>
                        </a:rPr>
                        <a:t>Posture check; compliant‑only access</a:t>
                      </a:r>
                    </a:p>
                  </a:txBody>
                  <a:tcPr marL="77280" marR="77280" marT="38640" marB="38640">
                    <a:solidFill>
                      <a:srgbClr val="00787E"/>
                    </a:solidFill>
                  </a:tcPr>
                </a:tc>
                <a:tc>
                  <a:txBody>
                    <a:bodyPr/>
                    <a:lstStyle/>
                    <a:p>
                      <a:pPr algn="ctr"/>
                      <a:r>
                        <a:rPr lang="en-US" sz="900" i="1">
                          <a:solidFill>
                            <a:schemeClr val="bg1"/>
                          </a:solidFill>
                        </a:rPr>
                        <a:t>Enforce access at connect time</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Device discovery; network visibility</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extLst>
                  <a:ext uri="{0D108BD9-81ED-4DB2-BD59-A6C34878D82A}">
                    <a16:rowId xmlns:a16="http://schemas.microsoft.com/office/drawing/2014/main" val="1184274319"/>
                  </a:ext>
                </a:extLst>
              </a:tr>
              <a:tr h="409925">
                <a:tc>
                  <a:txBody>
                    <a:bodyPr/>
                    <a:lstStyle/>
                    <a:p>
                      <a:r>
                        <a:rPr lang="en-US" sz="1000" b="1">
                          <a:solidFill>
                            <a:schemeClr val="bg1"/>
                          </a:solidFill>
                        </a:rPr>
                        <a:t>Network Micro Segmentation</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endParaRPr lang="en-US" sz="1300" i="1">
                        <a:solidFill>
                          <a:schemeClr val="tx1"/>
                        </a:solidFill>
                      </a:endParaRPr>
                    </a:p>
                  </a:txBody>
                  <a:tcPr marL="77280" marR="77280" marT="38640" marB="38640">
                    <a:solidFill>
                      <a:schemeClr val="bg1"/>
                    </a:solidFill>
                  </a:tcPr>
                </a:tc>
                <a:tc>
                  <a:txBody>
                    <a:bodyPr/>
                    <a:lstStyle/>
                    <a:p>
                      <a:pPr algn="ctr"/>
                      <a:r>
                        <a:rPr lang="en-US" sz="900" i="1">
                          <a:solidFill>
                            <a:schemeClr val="bg1"/>
                          </a:solidFill>
                        </a:rPr>
                        <a:t>East‑west isolation; limit lateral movement</a:t>
                      </a:r>
                    </a:p>
                  </a:txBody>
                  <a:tcPr marL="77280" marR="77280" marT="38640" marB="38640">
                    <a:solidFill>
                      <a:srgbClr val="00787E"/>
                    </a:solidFill>
                  </a:tcPr>
                </a:tc>
                <a:tc>
                  <a:txBody>
                    <a:bodyPr/>
                    <a:lstStyle/>
                    <a:p>
                      <a:pPr algn="ctr"/>
                      <a:r>
                        <a:rPr lang="en-US" sz="900" i="1">
                          <a:solidFill>
                            <a:schemeClr val="bg1"/>
                          </a:solidFill>
                        </a:rPr>
                        <a:t>Segments aligned to apps/flows</a:t>
                      </a:r>
                    </a:p>
                  </a:txBody>
                  <a:tcPr marL="77280" marR="77280" marT="38640" marB="38640">
                    <a:solidFill>
                      <a:srgbClr val="00787E"/>
                    </a:solidFill>
                  </a:tcPr>
                </a:tc>
                <a:tc>
                  <a:txBody>
                    <a:bodyPr/>
                    <a:lstStyle/>
                    <a:p>
                      <a:pPr algn="ctr"/>
                      <a:r>
                        <a:rPr lang="en-US" sz="900" i="1">
                          <a:solidFill>
                            <a:schemeClr val="bg1"/>
                          </a:solidFill>
                        </a:rPr>
                        <a:t>Protect sensitive zones (via isolation)</a:t>
                      </a:r>
                    </a:p>
                  </a:txBody>
                  <a:tcPr marL="77280" marR="77280" marT="38640" marB="38640">
                    <a:solidFill>
                      <a:srgbClr val="00787E"/>
                    </a:solidFill>
                  </a:tcPr>
                </a:tc>
                <a:tc>
                  <a:txBody>
                    <a:bodyPr/>
                    <a:lstStyle/>
                    <a:p>
                      <a:pPr algn="ctr"/>
                      <a:r>
                        <a:rPr lang="en-US" sz="900" i="1">
                          <a:solidFill>
                            <a:schemeClr val="bg1"/>
                          </a:solidFill>
                        </a:rPr>
                        <a:t>Assessment &amp; flow baselining</a:t>
                      </a:r>
                    </a:p>
                  </a:txBody>
                  <a:tcPr marL="77280" marR="77280" marT="38640" marB="38640">
                    <a:solidFill>
                      <a:srgbClr val="00787E"/>
                    </a:solidFill>
                  </a:tcPr>
                </a:tc>
                <a:tc>
                  <a:txBody>
                    <a:bodyPr/>
                    <a:lstStyle/>
                    <a:p>
                      <a:pPr algn="ctr"/>
                      <a:r>
                        <a:rPr lang="en-US" sz="900" i="1">
                          <a:solidFill>
                            <a:schemeClr val="bg1"/>
                          </a:solidFill>
                        </a:rPr>
                        <a:t>Segmentation standards; alignment to regulations</a:t>
                      </a:r>
                    </a:p>
                  </a:txBody>
                  <a:tcPr marL="77280" marR="77280" marT="38640" marB="38640">
                    <a:solidFill>
                      <a:srgbClr val="00787E"/>
                    </a:solidFill>
                  </a:tcPr>
                </a:tc>
                <a:extLst>
                  <a:ext uri="{0D108BD9-81ED-4DB2-BD59-A6C34878D82A}">
                    <a16:rowId xmlns:a16="http://schemas.microsoft.com/office/drawing/2014/main" val="3943629709"/>
                  </a:ext>
                </a:extLst>
              </a:tr>
              <a:tr h="448271">
                <a:tc>
                  <a:txBody>
                    <a:bodyPr/>
                    <a:lstStyle/>
                    <a:p>
                      <a:r>
                        <a:rPr lang="en-US" sz="1000" b="1">
                          <a:solidFill>
                            <a:schemeClr val="bg1"/>
                          </a:solidFill>
                        </a:rPr>
                        <a:t>Data Center Egress  Security Modernization</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r>
                        <a:rPr lang="en-US" sz="900" i="1">
                          <a:solidFill>
                            <a:schemeClr val="bg1"/>
                          </a:solidFill>
                        </a:rPr>
                        <a:t>Consistent egress policy regardless of device location</a:t>
                      </a:r>
                    </a:p>
                  </a:txBody>
                  <a:tcPr marL="77280" marR="77280" marT="38640" marB="38640">
                    <a:solidFill>
                      <a:srgbClr val="00787E"/>
                    </a:solidFill>
                  </a:tcPr>
                </a:tc>
                <a:tc>
                  <a:txBody>
                    <a:bodyPr/>
                    <a:lstStyle/>
                    <a:p>
                      <a:pPr algn="ctr"/>
                      <a:r>
                        <a:rPr lang="en-US" sz="900" i="1">
                          <a:solidFill>
                            <a:schemeClr val="bg1"/>
                          </a:solidFill>
                        </a:rPr>
                        <a:t>Standard DC egress (Zscaler); unified outbound policy</a:t>
                      </a:r>
                    </a:p>
                  </a:txBody>
                  <a:tcPr marL="77280" marR="77280" marT="38640" marB="38640">
                    <a:solidFill>
                      <a:srgbClr val="00787E"/>
                    </a:solidFill>
                  </a:tcPr>
                </a:tc>
                <a:tc>
                  <a:txBody>
                    <a:bodyPr/>
                    <a:lstStyle/>
                    <a:p>
                      <a:pPr marL="0" marR="0" lvl="0" indent="0" algn="ctr" defTabSz="457063" rtl="0" eaLnBrk="1" fontAlgn="ctr" latinLnBrk="0" hangingPunct="1">
                        <a:lnSpc>
                          <a:spcPct val="100000"/>
                        </a:lnSpc>
                        <a:spcBef>
                          <a:spcPts val="0"/>
                        </a:spcBef>
                        <a:spcAft>
                          <a:spcPts val="0"/>
                        </a:spcAft>
                        <a:buClrTx/>
                        <a:buSzTx/>
                        <a:buFontTx/>
                        <a:buNone/>
                        <a:tabLst/>
                        <a:defRPr/>
                      </a:pPr>
                      <a:r>
                        <a:rPr lang="en-US" sz="900" i="1">
                          <a:solidFill>
                            <a:schemeClr val="bg1"/>
                          </a:solidFill>
                        </a:rPr>
                        <a:t>Consistent outbound patterns for hybrid (CSP/DC) apps</a:t>
                      </a:r>
                    </a:p>
                  </a:txBody>
                  <a:tcPr marL="77280" marR="77280" marT="38640" marB="38640">
                    <a:solidFill>
                      <a:srgbClr val="00787E"/>
                    </a:solidFill>
                  </a:tcPr>
                </a:tc>
                <a:tc>
                  <a:txBody>
                    <a:bodyPr/>
                    <a:lstStyle/>
                    <a:p>
                      <a:pPr algn="ctr"/>
                      <a:r>
                        <a:rPr lang="en-US" sz="900" i="1">
                          <a:solidFill>
                            <a:schemeClr val="bg1"/>
                          </a:solidFill>
                        </a:rPr>
                        <a:t>DLP inspection &amp; policy enforcement at DC egress</a:t>
                      </a:r>
                    </a:p>
                  </a:txBody>
                  <a:tcPr marL="77280" marR="77280" marT="38640" marB="38640">
                    <a:solidFill>
                      <a:srgbClr val="00787E"/>
                    </a:solidFill>
                  </a:tcPr>
                </a:tc>
                <a:tc>
                  <a:txBody>
                    <a:bodyPr/>
                    <a:lstStyle/>
                    <a:p>
                      <a:pPr algn="ctr"/>
                      <a:r>
                        <a:rPr lang="en-US" sz="900" i="1">
                          <a:solidFill>
                            <a:schemeClr val="bg1"/>
                          </a:solidFill>
                        </a:rPr>
                        <a:t>Centralized outbound telemetry &amp; threat analytics</a:t>
                      </a:r>
                    </a:p>
                  </a:txBody>
                  <a:tcPr marL="77280" marR="77280" marT="38640" marB="38640">
                    <a:solidFill>
                      <a:srgbClr val="00787E"/>
                    </a:solidFill>
                  </a:tcPr>
                </a:tc>
                <a:tc>
                  <a:txBody>
                    <a:bodyPr/>
                    <a:lstStyle/>
                    <a:p>
                      <a:pPr algn="ctr"/>
                      <a:r>
                        <a:rPr lang="en-US" sz="900" i="1">
                          <a:solidFill>
                            <a:schemeClr val="bg1"/>
                          </a:solidFill>
                        </a:rPr>
                        <a:t>Consistent egress architecture; simplified operations</a:t>
                      </a:r>
                    </a:p>
                  </a:txBody>
                  <a:tcPr marL="77280" marR="77280" marT="38640" marB="38640">
                    <a:solidFill>
                      <a:srgbClr val="00787E"/>
                    </a:solidFill>
                  </a:tcPr>
                </a:tc>
                <a:extLst>
                  <a:ext uri="{0D108BD9-81ED-4DB2-BD59-A6C34878D82A}">
                    <a16:rowId xmlns:a16="http://schemas.microsoft.com/office/drawing/2014/main" val="334761457"/>
                  </a:ext>
                </a:extLst>
              </a:tr>
              <a:tr h="409925">
                <a:tc>
                  <a:txBody>
                    <a:bodyPr/>
                    <a:lstStyle/>
                    <a:p>
                      <a:r>
                        <a:rPr lang="en-US" sz="1000" b="1">
                          <a:solidFill>
                            <a:schemeClr val="bg1"/>
                          </a:solidFill>
                        </a:rPr>
                        <a:t>CSP Egress Expansion </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lumMod val="85000"/>
                      </a:schemeClr>
                    </a:solidFill>
                  </a:tcPr>
                </a:tc>
                <a:tc>
                  <a:txBody>
                    <a:bodyPr/>
                    <a:lstStyle/>
                    <a:p>
                      <a:pPr algn="ctr"/>
                      <a:endParaRPr lang="en-US" sz="900" i="1">
                        <a:solidFill>
                          <a:schemeClr val="bg1"/>
                        </a:solidFill>
                      </a:endParaRPr>
                    </a:p>
                  </a:txBody>
                  <a:tcPr marL="77280" marR="77280" marT="38640" marB="38640">
                    <a:solidFill>
                      <a:srgbClr val="00787E"/>
                    </a:solidFill>
                  </a:tcPr>
                </a:tc>
                <a:tc>
                  <a:txBody>
                    <a:bodyPr/>
                    <a:lstStyle/>
                    <a:p>
                      <a:pPr algn="ctr"/>
                      <a:r>
                        <a:rPr lang="en-US" sz="900" i="1">
                          <a:solidFill>
                            <a:schemeClr val="bg1"/>
                          </a:solidFill>
                        </a:rPr>
                        <a:t>Egress cutover to Zscaler for Non‑Prod/Prod</a:t>
                      </a:r>
                    </a:p>
                  </a:txBody>
                  <a:tcPr marL="77280" marR="77280" marT="38640" marB="38640">
                    <a:solidFill>
                      <a:srgbClr val="00787E"/>
                    </a:solidFill>
                  </a:tcPr>
                </a:tc>
                <a:tc>
                  <a:txBody>
                    <a:bodyPr/>
                    <a:lstStyle/>
                    <a:p>
                      <a:pPr marL="0" marR="0" lvl="0" indent="0" algn="ctr" defTabSz="457063" rtl="0" eaLnBrk="1" fontAlgn="ctr" latinLnBrk="0" hangingPunct="1">
                        <a:lnSpc>
                          <a:spcPct val="100000"/>
                        </a:lnSpc>
                        <a:spcBef>
                          <a:spcPts val="0"/>
                        </a:spcBef>
                        <a:spcAft>
                          <a:spcPts val="0"/>
                        </a:spcAft>
                        <a:buClrTx/>
                        <a:buSzTx/>
                        <a:buFontTx/>
                        <a:buNone/>
                        <a:tabLst/>
                        <a:defRPr/>
                      </a:pPr>
                      <a:endParaRPr lang="en-US" sz="900" i="1">
                        <a:solidFill>
                          <a:schemeClr val="bg1"/>
                        </a:solidFill>
                      </a:endParaRP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rgbClr val="00787E"/>
                    </a:solidFill>
                  </a:tcPr>
                </a:tc>
                <a:tc>
                  <a:txBody>
                    <a:bodyPr/>
                    <a:lstStyle/>
                    <a:p>
                      <a:pPr algn="ctr"/>
                      <a:r>
                        <a:rPr lang="en-US" sz="900" i="1">
                          <a:solidFill>
                            <a:schemeClr val="bg1"/>
                          </a:solidFill>
                        </a:rPr>
                        <a:t>Outbound traffic telemetry (via Zscaler)</a:t>
                      </a:r>
                    </a:p>
                  </a:txBody>
                  <a:tcPr marL="77280" marR="77280" marT="38640" marB="38640">
                    <a:solidFill>
                      <a:srgbClr val="00787E"/>
                    </a:solidFill>
                  </a:tcPr>
                </a:tc>
                <a:tc>
                  <a:txBody>
                    <a:bodyPr/>
                    <a:lstStyle/>
                    <a:p>
                      <a:pPr algn="ctr"/>
                      <a:r>
                        <a:rPr lang="en-US" sz="900" i="1">
                          <a:solidFill>
                            <a:schemeClr val="bg1"/>
                          </a:solidFill>
                        </a:rPr>
                        <a:t>Consistent egress architecture; controls</a:t>
                      </a:r>
                    </a:p>
                  </a:txBody>
                  <a:tcPr marL="77280" marR="77280" marT="38640" marB="38640">
                    <a:solidFill>
                      <a:srgbClr val="00787E"/>
                    </a:solidFill>
                  </a:tcPr>
                </a:tc>
                <a:extLst>
                  <a:ext uri="{0D108BD9-81ED-4DB2-BD59-A6C34878D82A}">
                    <a16:rowId xmlns:a16="http://schemas.microsoft.com/office/drawing/2014/main" val="3976154212"/>
                  </a:ext>
                </a:extLst>
              </a:tr>
              <a:tr h="320452">
                <a:tc>
                  <a:txBody>
                    <a:bodyPr/>
                    <a:lstStyle/>
                    <a:p>
                      <a:r>
                        <a:rPr lang="en-US" sz="1000" b="1">
                          <a:solidFill>
                            <a:schemeClr val="bg1"/>
                          </a:solidFill>
                        </a:rPr>
                        <a:t>Zscaler Zero Trust Access (ZPA)</a:t>
                      </a:r>
                    </a:p>
                  </a:txBody>
                  <a:tcPr marL="77280" marR="77280" marT="38640" marB="38640">
                    <a:solidFill>
                      <a:srgbClr val="267AC0"/>
                    </a:solidFill>
                  </a:tcPr>
                </a:tc>
                <a:tc>
                  <a:txBody>
                    <a:bodyPr/>
                    <a:lstStyle/>
                    <a:p>
                      <a:pPr algn="ctr"/>
                      <a:r>
                        <a:rPr lang="en-US" sz="900" i="1">
                          <a:solidFill>
                            <a:schemeClr val="bg1"/>
                          </a:solidFill>
                        </a:rPr>
                        <a:t>ID‑aware app access</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Direct app connectivity (ZPA)</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Access logging per app/session</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rgbClr val="00787E"/>
                    </a:solidFill>
                  </a:tcPr>
                </a:tc>
                <a:extLst>
                  <a:ext uri="{0D108BD9-81ED-4DB2-BD59-A6C34878D82A}">
                    <a16:rowId xmlns:a16="http://schemas.microsoft.com/office/drawing/2014/main" val="2199188852"/>
                  </a:ext>
                </a:extLst>
              </a:tr>
            </a:tbl>
          </a:graphicData>
        </a:graphic>
      </p:graphicFrame>
      <p:sp>
        <p:nvSpPr>
          <p:cNvPr id="13" name="TextBox 12">
            <a:extLst>
              <a:ext uri="{FF2B5EF4-FFF2-40B4-BE49-F238E27FC236}">
                <a16:creationId xmlns:a16="http://schemas.microsoft.com/office/drawing/2014/main" id="{C78DFDC2-BDDF-30F0-289F-7E1A1173D781}"/>
              </a:ext>
            </a:extLst>
          </p:cNvPr>
          <p:cNvSpPr txBox="1"/>
          <p:nvPr/>
        </p:nvSpPr>
        <p:spPr>
          <a:xfrm>
            <a:off x="1566678" y="6192879"/>
            <a:ext cx="9058644" cy="553998"/>
          </a:xfrm>
          <a:prstGeom prst="rect">
            <a:avLst/>
          </a:prstGeom>
          <a:noFill/>
        </p:spPr>
        <p:txBody>
          <a:bodyPr wrap="square">
            <a:spAutoFit/>
          </a:bodyPr>
          <a:lstStyle/>
          <a:p>
            <a:pPr algn="ctr" defTabSz="457200"/>
            <a:r>
              <a:rPr lang="en-US" sz="1500" b="1">
                <a:solidFill>
                  <a:srgbClr val="3F3F3F"/>
                </a:solidFill>
                <a:latin typeface="CVS Health Sans"/>
              </a:rPr>
              <a:t>Leverages the CISA ZT model to show how current initiatives collectively strengthen our Zero Trust security posture and how much of the framework has been implemented.</a:t>
            </a:r>
          </a:p>
        </p:txBody>
      </p:sp>
      <p:sp>
        <p:nvSpPr>
          <p:cNvPr id="16" name="Rectangle 15">
            <a:extLst>
              <a:ext uri="{FF2B5EF4-FFF2-40B4-BE49-F238E27FC236}">
                <a16:creationId xmlns:a16="http://schemas.microsoft.com/office/drawing/2014/main" id="{B6747FFD-BC17-4899-8BFE-6F68F9BD80A9}"/>
              </a:ext>
            </a:extLst>
          </p:cNvPr>
          <p:cNvSpPr/>
          <p:nvPr/>
        </p:nvSpPr>
        <p:spPr bwMode="gray">
          <a:xfrm>
            <a:off x="409852" y="5562038"/>
            <a:ext cx="11372296" cy="55399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100" u="sng">
                <a:solidFill>
                  <a:srgbClr val="000000"/>
                </a:solidFill>
                <a:latin typeface="CVS Health Sans"/>
              </a:rPr>
              <a:t>*Note: </a:t>
            </a:r>
          </a:p>
          <a:p>
            <a:pPr marL="171450" indent="-171450" defTabSz="457200">
              <a:buFont typeface="Arial" panose="020B0604020202020204" pitchFamily="34" charset="0"/>
              <a:buChar char="•"/>
            </a:pPr>
            <a:r>
              <a:rPr lang="en-US" sz="1100">
                <a:solidFill>
                  <a:srgbClr val="000000"/>
                </a:solidFill>
                <a:latin typeface="CVS Health Sans"/>
              </a:rPr>
              <a:t>Mappings are based on project descriptions; validation may be required. </a:t>
            </a:r>
          </a:p>
          <a:p>
            <a:pPr marL="171450" indent="-171450" defTabSz="457200">
              <a:buFont typeface="Arial" panose="020B0604020202020204" pitchFamily="34" charset="0"/>
              <a:buChar char="•"/>
            </a:pPr>
            <a:r>
              <a:rPr lang="en-US" sz="1100">
                <a:solidFill>
                  <a:srgbClr val="000000"/>
                </a:solidFill>
                <a:latin typeface="CVS Health Sans"/>
              </a:rPr>
              <a:t>Identity is a core Zero Trust capability; however, IAM projects are managed under a separate program and are not shown in this view.</a:t>
            </a:r>
          </a:p>
        </p:txBody>
      </p:sp>
      <p:sp>
        <p:nvSpPr>
          <p:cNvPr id="4" name="Rectangle 3">
            <a:extLst>
              <a:ext uri="{FF2B5EF4-FFF2-40B4-BE49-F238E27FC236}">
                <a16:creationId xmlns:a16="http://schemas.microsoft.com/office/drawing/2014/main" id="{60135672-A35C-87D2-B22D-ACCAEEF76D71}"/>
              </a:ext>
            </a:extLst>
          </p:cNvPr>
          <p:cNvSpPr/>
          <p:nvPr/>
        </p:nvSpPr>
        <p:spPr bwMode="gray">
          <a:xfrm>
            <a:off x="7617041" y="-1"/>
            <a:ext cx="4574959" cy="1259589"/>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500" b="1">
                <a:solidFill>
                  <a:schemeClr val="bg1"/>
                </a:solidFill>
              </a:rPr>
              <a:t>View to be enhanced</a:t>
            </a:r>
          </a:p>
          <a:p>
            <a:pPr marL="285750" indent="-285750">
              <a:buFont typeface="Arial" panose="020B0604020202020204" pitchFamily="34" charset="0"/>
              <a:buChar char="•"/>
            </a:pPr>
            <a:r>
              <a:rPr lang="en-US" sz="1500" b="1">
                <a:solidFill>
                  <a:schemeClr val="bg1"/>
                </a:solidFill>
              </a:rPr>
              <a:t>Add color coding by maturity and show status of projects</a:t>
            </a:r>
          </a:p>
          <a:p>
            <a:pPr marL="285750" indent="-285750">
              <a:buFont typeface="Arial" panose="020B0604020202020204" pitchFamily="34" charset="0"/>
              <a:buChar char="•"/>
            </a:pPr>
            <a:r>
              <a:rPr lang="en-US" sz="1500" b="1">
                <a:solidFill>
                  <a:schemeClr val="bg1"/>
                </a:solidFill>
              </a:rPr>
              <a:t>Color coding of different functions</a:t>
            </a:r>
          </a:p>
          <a:p>
            <a:pPr marL="285750" indent="-285750">
              <a:buFont typeface="Arial" panose="020B0604020202020204" pitchFamily="34" charset="0"/>
              <a:buChar char="•"/>
            </a:pPr>
            <a:r>
              <a:rPr lang="en-US" sz="1500" b="1">
                <a:solidFill>
                  <a:schemeClr val="bg1"/>
                </a:solidFill>
              </a:rPr>
              <a:t>Understanding of how identity may come into play</a:t>
            </a:r>
          </a:p>
        </p:txBody>
      </p:sp>
    </p:spTree>
    <p:extLst>
      <p:ext uri="{BB962C8B-B14F-4D97-AF65-F5344CB8AC3E}">
        <p14:creationId xmlns:p14="http://schemas.microsoft.com/office/powerpoint/2010/main" val="3085215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F55F3-49CC-07B9-5B49-247F49B1DA08}"/>
            </a:ext>
          </a:extLst>
        </p:cNvPr>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CCEFB2E5-45A6-1A3E-C991-E372CE95A2BB}"/>
              </a:ext>
            </a:extLst>
          </p:cNvPr>
          <p:cNvSpPr/>
          <p:nvPr/>
        </p:nvSpPr>
        <p:spPr bwMode="gray">
          <a:xfrm>
            <a:off x="1480110" y="2219656"/>
            <a:ext cx="9235440" cy="3533675"/>
          </a:xfrm>
          <a:prstGeom prst="roundRect">
            <a:avLst/>
          </a:prstGeom>
          <a:solidFill>
            <a:schemeClr val="bg1">
              <a:lumMod val="95000"/>
            </a:schemeClr>
          </a:solidFill>
          <a:ln>
            <a:solidFill>
              <a:srgbClr val="267AC0"/>
            </a:solid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itle 1">
            <a:extLst>
              <a:ext uri="{FF2B5EF4-FFF2-40B4-BE49-F238E27FC236}">
                <a16:creationId xmlns:a16="http://schemas.microsoft.com/office/drawing/2014/main" id="{0E9DDFA2-F55F-C37F-6570-0D2C35A0F8FF}"/>
              </a:ext>
            </a:extLst>
          </p:cNvPr>
          <p:cNvSpPr>
            <a:spLocks noGrp="1"/>
          </p:cNvSpPr>
          <p:nvPr>
            <p:ph type="title"/>
          </p:nvPr>
        </p:nvSpPr>
        <p:spPr/>
        <p:txBody>
          <a:bodyPr/>
          <a:lstStyle/>
          <a:p>
            <a:r>
              <a:rPr lang="en-US"/>
              <a:t>Zero Trust KRs</a:t>
            </a:r>
          </a:p>
        </p:txBody>
      </p:sp>
      <p:sp>
        <p:nvSpPr>
          <p:cNvPr id="4" name="Rectangle: Rounded Corners 28">
            <a:extLst>
              <a:ext uri="{FF2B5EF4-FFF2-40B4-BE49-F238E27FC236}">
                <a16:creationId xmlns:a16="http://schemas.microsoft.com/office/drawing/2014/main" id="{9BAF43FE-84DE-8AC9-6E18-2932BDDD5A5F}"/>
              </a:ext>
            </a:extLst>
          </p:cNvPr>
          <p:cNvSpPr/>
          <p:nvPr/>
        </p:nvSpPr>
        <p:spPr>
          <a:xfrm>
            <a:off x="1476451" y="1357272"/>
            <a:ext cx="9239099" cy="862384"/>
          </a:xfrm>
          <a:prstGeom prst="roundRect">
            <a:avLst/>
          </a:prstGeom>
          <a:solidFill>
            <a:schemeClr val="bg1"/>
          </a:solidFill>
          <a:ln w="6350">
            <a:solidFill>
              <a:srgbClr val="0B315E"/>
            </a:solidFill>
            <a:tailEnd type="ova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554" tIns="54554" rIns="54554" bIns="54554" rtlCol="0" anchor="ctr"/>
          <a:lstStyle/>
          <a:p>
            <a:pPr algn="ctr" defTabSz="913304">
              <a:defRPr/>
            </a:pPr>
            <a:r>
              <a:rPr lang="en-US" sz="1600" b="1">
                <a:solidFill>
                  <a:srgbClr val="000000"/>
                </a:solidFill>
                <a:latin typeface="CVS Health Sans"/>
              </a:rPr>
              <a:t>Objective: </a:t>
            </a:r>
            <a:r>
              <a:rPr lang="en-US" sz="1600">
                <a:solidFill>
                  <a:srgbClr val="000000"/>
                </a:solidFill>
                <a:latin typeface="CVS Health Sans"/>
              </a:rPr>
              <a:t>Reduce CVS risk profile by </a:t>
            </a:r>
            <a:r>
              <a:rPr lang="en-US" sz="1600" b="1">
                <a:solidFill>
                  <a:srgbClr val="000000"/>
                </a:solidFill>
                <a:latin typeface="CVS Health Sans"/>
              </a:rPr>
              <a:t>enhancing visibility and bolstering protection </a:t>
            </a:r>
            <a:r>
              <a:rPr lang="en-US" sz="1600">
                <a:solidFill>
                  <a:srgbClr val="000000"/>
                </a:solidFill>
                <a:latin typeface="CVS Health Sans"/>
              </a:rPr>
              <a:t>capabilities within a Zero Trust framework</a:t>
            </a:r>
            <a:endParaRPr lang="en-US" sz="1600">
              <a:solidFill>
                <a:srgbClr val="000000"/>
              </a:solidFill>
              <a:latin typeface="CVS Health Sans"/>
              <a:ea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ACBAA37A-DFF9-13E6-C03A-4EAA7BDC7AF5}"/>
              </a:ext>
            </a:extLst>
          </p:cNvPr>
          <p:cNvGrpSpPr/>
          <p:nvPr/>
        </p:nvGrpSpPr>
        <p:grpSpPr>
          <a:xfrm>
            <a:off x="1100036" y="1443124"/>
            <a:ext cx="690680" cy="690680"/>
            <a:chOff x="1245447" y="1170385"/>
            <a:chExt cx="393427" cy="393427"/>
          </a:xfrm>
          <a:effectLst>
            <a:outerShdw blurRad="50800" dist="38100" dir="2700000" algn="tl" rotWithShape="0">
              <a:prstClr val="black">
                <a:alpha val="40000"/>
              </a:prstClr>
            </a:outerShdw>
          </a:effectLst>
        </p:grpSpPr>
        <p:sp>
          <p:nvSpPr>
            <p:cNvPr id="12" name="Oval 11">
              <a:extLst>
                <a:ext uri="{FF2B5EF4-FFF2-40B4-BE49-F238E27FC236}">
                  <a16:creationId xmlns:a16="http://schemas.microsoft.com/office/drawing/2014/main" id="{82B071D1-4A96-5520-5472-24318588757F}"/>
                </a:ext>
              </a:extLst>
            </p:cNvPr>
            <p:cNvSpPr/>
            <p:nvPr/>
          </p:nvSpPr>
          <p:spPr bwMode="gray">
            <a:xfrm>
              <a:off x="1245447" y="1170385"/>
              <a:ext cx="393427" cy="393427"/>
            </a:xfrm>
            <a:prstGeom prst="ellipse">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endParaRPr lang="en-US" sz="1500" b="1">
                <a:solidFill>
                  <a:srgbClr val="FFFFFF"/>
                </a:solidFill>
                <a:latin typeface="CVS Health Sans"/>
              </a:endParaRPr>
            </a:p>
          </p:txBody>
        </p:sp>
        <p:pic>
          <p:nvPicPr>
            <p:cNvPr id="13" name="Graphic 12">
              <a:extLst>
                <a:ext uri="{FF2B5EF4-FFF2-40B4-BE49-F238E27FC236}">
                  <a16:creationId xmlns:a16="http://schemas.microsoft.com/office/drawing/2014/main" id="{4C25BB80-F048-1847-5BDC-9A06C035440E}"/>
                </a:ext>
              </a:extLst>
            </p:cNvPr>
            <p:cNvPicPr>
              <a:picLocks/>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775" y="1253713"/>
              <a:ext cx="226771" cy="226771"/>
            </a:xfrm>
            <a:prstGeom prst="rect">
              <a:avLst/>
            </a:prstGeom>
          </p:spPr>
        </p:pic>
      </p:grpSp>
      <p:sp>
        <p:nvSpPr>
          <p:cNvPr id="17" name="Rectangle: Rounded Corners 16">
            <a:extLst>
              <a:ext uri="{FF2B5EF4-FFF2-40B4-BE49-F238E27FC236}">
                <a16:creationId xmlns:a16="http://schemas.microsoft.com/office/drawing/2014/main" id="{8DC2381B-BA3C-8733-4407-AFC10EE38F46}"/>
              </a:ext>
            </a:extLst>
          </p:cNvPr>
          <p:cNvSpPr/>
          <p:nvPr/>
        </p:nvSpPr>
        <p:spPr bwMode="gray">
          <a:xfrm>
            <a:off x="1758153" y="2649990"/>
            <a:ext cx="2224836" cy="885575"/>
          </a:xfrm>
          <a:prstGeom prst="roundRect">
            <a:avLst/>
          </a:prstGeom>
          <a:solidFill>
            <a:srgbClr val="563D82"/>
          </a:solidFill>
          <a:ln w="28575">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304">
              <a:spcAft>
                <a:spcPts val="600"/>
              </a:spcAft>
              <a:defRPr/>
            </a:pPr>
            <a:r>
              <a:rPr lang="en-US" sz="1200" b="1">
                <a:solidFill>
                  <a:srgbClr val="FFFFFF"/>
                </a:solidFill>
                <a:latin typeface="CVS Health Sans"/>
                <a:ea typeface="Calibri"/>
                <a:cs typeface="Calibri"/>
              </a:rPr>
              <a:t>Rationalize on-prem proxy solution to Palo Alto, avoid McAfee renewal</a:t>
            </a:r>
          </a:p>
        </p:txBody>
      </p:sp>
      <p:sp>
        <p:nvSpPr>
          <p:cNvPr id="18" name="Rectangle: Rounded Corners 17">
            <a:extLst>
              <a:ext uri="{FF2B5EF4-FFF2-40B4-BE49-F238E27FC236}">
                <a16:creationId xmlns:a16="http://schemas.microsoft.com/office/drawing/2014/main" id="{2126B044-2054-E5BB-E8ED-D9C040EC866E}"/>
              </a:ext>
            </a:extLst>
          </p:cNvPr>
          <p:cNvSpPr/>
          <p:nvPr/>
        </p:nvSpPr>
        <p:spPr bwMode="gray">
          <a:xfrm>
            <a:off x="1758153" y="3713329"/>
            <a:ext cx="2224836" cy="885575"/>
          </a:xfrm>
          <a:prstGeom prst="roundRect">
            <a:avLst/>
          </a:prstGeom>
          <a:solidFill>
            <a:srgbClr val="563D82"/>
          </a:solidFill>
          <a:ln w="28575">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304">
              <a:spcAft>
                <a:spcPts val="600"/>
              </a:spcAft>
              <a:defRPr/>
            </a:pPr>
            <a:r>
              <a:rPr lang="en-US" sz="1200" b="1">
                <a:solidFill>
                  <a:srgbClr val="FFFFFF"/>
                </a:solidFill>
                <a:latin typeface="CVS Health Sans"/>
                <a:ea typeface="Calibri"/>
                <a:cs typeface="Calibri"/>
              </a:rPr>
              <a:t>Deploy 3rd Party Landing Zone version 1 in West Colo, onboard 5 parties for pilot </a:t>
            </a:r>
          </a:p>
        </p:txBody>
      </p:sp>
      <p:sp>
        <p:nvSpPr>
          <p:cNvPr id="19" name="Rectangle: Rounded Corners 18">
            <a:extLst>
              <a:ext uri="{FF2B5EF4-FFF2-40B4-BE49-F238E27FC236}">
                <a16:creationId xmlns:a16="http://schemas.microsoft.com/office/drawing/2014/main" id="{43A7D0CB-4AAE-2978-21AF-16CB1216E7F8}"/>
              </a:ext>
            </a:extLst>
          </p:cNvPr>
          <p:cNvSpPr/>
          <p:nvPr/>
        </p:nvSpPr>
        <p:spPr bwMode="gray">
          <a:xfrm>
            <a:off x="4966656" y="3713329"/>
            <a:ext cx="2224836" cy="885575"/>
          </a:xfrm>
          <a:prstGeom prst="roundRect">
            <a:avLst/>
          </a:prstGeom>
          <a:solidFill>
            <a:srgbClr val="563D82"/>
          </a:solidFill>
          <a:ln w="28575">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304">
              <a:spcAft>
                <a:spcPts val="600"/>
              </a:spcAft>
              <a:defRPr/>
            </a:pPr>
            <a:r>
              <a:rPr lang="en-US" sz="1200" b="1">
                <a:solidFill>
                  <a:srgbClr val="FFFFFF"/>
                </a:solidFill>
                <a:latin typeface="CVS Health Sans"/>
                <a:ea typeface="Calibri"/>
                <a:cs typeface="Calibri"/>
              </a:rPr>
              <a:t>Execute 2026 Firewall strategy (</a:t>
            </a:r>
            <a:r>
              <a:rPr lang="en-US" sz="1200" b="1">
                <a:solidFill>
                  <a:srgbClr val="FFFFFF"/>
                </a:solidFill>
                <a:latin typeface="CVS Health Sans"/>
                <a:ea typeface="+mn-lt"/>
                <a:cs typeface="+mn-lt"/>
              </a:rPr>
              <a:t>reducing the total firewall footprint by 15%)</a:t>
            </a:r>
            <a:r>
              <a:rPr lang="en-US" sz="1200" b="1">
                <a:solidFill>
                  <a:srgbClr val="FFFFFF"/>
                </a:solidFill>
                <a:latin typeface="CVS Health Sans"/>
                <a:ea typeface="Calibri"/>
                <a:cs typeface="Calibri"/>
              </a:rPr>
              <a:t>  </a:t>
            </a:r>
          </a:p>
        </p:txBody>
      </p:sp>
      <p:sp>
        <p:nvSpPr>
          <p:cNvPr id="20" name="Rectangle: Rounded Corners 19">
            <a:extLst>
              <a:ext uri="{FF2B5EF4-FFF2-40B4-BE49-F238E27FC236}">
                <a16:creationId xmlns:a16="http://schemas.microsoft.com/office/drawing/2014/main" id="{3D138CE7-8B87-4EA3-6B55-F605FFDC62C7}"/>
              </a:ext>
            </a:extLst>
          </p:cNvPr>
          <p:cNvSpPr/>
          <p:nvPr/>
        </p:nvSpPr>
        <p:spPr bwMode="gray">
          <a:xfrm>
            <a:off x="4966656" y="2649990"/>
            <a:ext cx="2224836" cy="885575"/>
          </a:xfrm>
          <a:prstGeom prst="roundRect">
            <a:avLst/>
          </a:prstGeom>
          <a:solidFill>
            <a:srgbClr val="563D82"/>
          </a:solidFill>
          <a:ln w="28575">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3304">
              <a:spcAft>
                <a:spcPts val="600"/>
              </a:spcAft>
              <a:defRPr/>
            </a:pPr>
            <a:r>
              <a:rPr lang="en-US" sz="1200" b="1">
                <a:solidFill>
                  <a:srgbClr val="FFFFFF"/>
                </a:solidFill>
                <a:latin typeface="CVS Health Sans"/>
                <a:ea typeface="+mn-lt"/>
                <a:cs typeface="+mn-lt"/>
              </a:rPr>
              <a:t>Continue hardening endpoint firewall policies to prevent unauthorized access</a:t>
            </a:r>
            <a:endParaRPr lang="en-US" sz="1200" b="1">
              <a:solidFill>
                <a:srgbClr val="FFFFFF"/>
              </a:solidFill>
              <a:latin typeface="CVS Health Sans"/>
              <a:ea typeface="Calibri"/>
              <a:cs typeface="Calibri"/>
            </a:endParaRPr>
          </a:p>
        </p:txBody>
      </p:sp>
      <p:sp>
        <p:nvSpPr>
          <p:cNvPr id="21" name="Rectangle 20">
            <a:extLst>
              <a:ext uri="{FF2B5EF4-FFF2-40B4-BE49-F238E27FC236}">
                <a16:creationId xmlns:a16="http://schemas.microsoft.com/office/drawing/2014/main" id="{EA136E5B-7118-405B-BE67-E21F5D424432}"/>
              </a:ext>
            </a:extLst>
          </p:cNvPr>
          <p:cNvSpPr/>
          <p:nvPr/>
        </p:nvSpPr>
        <p:spPr>
          <a:xfrm>
            <a:off x="2035177" y="2319267"/>
            <a:ext cx="1267316" cy="2154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456926">
              <a:defRPr/>
            </a:pPr>
            <a:r>
              <a:rPr lang="en-US" sz="1400" b="1">
                <a:solidFill>
                  <a:srgbClr val="000000"/>
                </a:solidFill>
                <a:latin typeface="CVS Health Sans"/>
              </a:rPr>
              <a:t>Key Results:</a:t>
            </a:r>
          </a:p>
        </p:txBody>
      </p:sp>
      <p:sp>
        <p:nvSpPr>
          <p:cNvPr id="5" name="TextBox 4">
            <a:extLst>
              <a:ext uri="{FF2B5EF4-FFF2-40B4-BE49-F238E27FC236}">
                <a16:creationId xmlns:a16="http://schemas.microsoft.com/office/drawing/2014/main" id="{90EFFADC-5A76-0773-169E-F80944CDB56C}"/>
              </a:ext>
            </a:extLst>
          </p:cNvPr>
          <p:cNvSpPr txBox="1"/>
          <p:nvPr/>
        </p:nvSpPr>
        <p:spPr>
          <a:xfrm>
            <a:off x="1438093" y="6167228"/>
            <a:ext cx="9704291" cy="523220"/>
          </a:xfrm>
          <a:prstGeom prst="rect">
            <a:avLst/>
          </a:prstGeom>
          <a:noFill/>
        </p:spPr>
        <p:txBody>
          <a:bodyPr wrap="square">
            <a:spAutoFit/>
          </a:bodyPr>
          <a:lstStyle/>
          <a:p>
            <a:pPr algn="ctr"/>
            <a:r>
              <a:rPr lang="en-US" sz="1400" b="1"/>
              <a:t>Above are key results currently identified within the Zero Trust program. What additional key results should be included to provide a holistic view of Zero Trust progress?</a:t>
            </a:r>
          </a:p>
        </p:txBody>
      </p:sp>
      <p:sp>
        <p:nvSpPr>
          <p:cNvPr id="8" name="Rectangle: Rounded Corners 7">
            <a:extLst>
              <a:ext uri="{FF2B5EF4-FFF2-40B4-BE49-F238E27FC236}">
                <a16:creationId xmlns:a16="http://schemas.microsoft.com/office/drawing/2014/main" id="{B1C8131A-4A58-15CF-027B-00531F8E7404}"/>
              </a:ext>
            </a:extLst>
          </p:cNvPr>
          <p:cNvSpPr/>
          <p:nvPr/>
        </p:nvSpPr>
        <p:spPr bwMode="gray">
          <a:xfrm>
            <a:off x="11766085" y="2320968"/>
            <a:ext cx="2224836" cy="885575"/>
          </a:xfrm>
          <a:prstGeom prst="roundRect">
            <a:avLst/>
          </a:prstGeom>
          <a:solidFill>
            <a:srgbClr val="0A4B8C"/>
          </a:solidFill>
          <a:ln w="28575">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200" b="1">
                <a:latin typeface="+mj-lt"/>
                <a:ea typeface="Calibri"/>
                <a:cs typeface="Calibri"/>
              </a:rPr>
              <a:t>Complete transition to zero-trust with unified identity management</a:t>
            </a:r>
          </a:p>
        </p:txBody>
      </p:sp>
      <p:sp>
        <p:nvSpPr>
          <p:cNvPr id="9" name="Rectangle: Rounded Corners 8">
            <a:extLst>
              <a:ext uri="{FF2B5EF4-FFF2-40B4-BE49-F238E27FC236}">
                <a16:creationId xmlns:a16="http://schemas.microsoft.com/office/drawing/2014/main" id="{EF7A6E49-B4F6-D8FF-0B81-56683D70583E}"/>
              </a:ext>
            </a:extLst>
          </p:cNvPr>
          <p:cNvSpPr/>
          <p:nvPr/>
        </p:nvSpPr>
        <p:spPr bwMode="gray">
          <a:xfrm>
            <a:off x="11766085" y="3384307"/>
            <a:ext cx="2224836" cy="885575"/>
          </a:xfrm>
          <a:prstGeom prst="roundRect">
            <a:avLst/>
          </a:prstGeom>
          <a:solidFill>
            <a:srgbClr val="0A4B8C"/>
          </a:solidFill>
          <a:ln w="28575">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200" b="1">
                <a:latin typeface="+mj-lt"/>
                <a:ea typeface="Calibri"/>
                <a:cs typeface="Calibri"/>
              </a:rPr>
              <a:t>Deploy cloud-native security controls</a:t>
            </a:r>
          </a:p>
        </p:txBody>
      </p:sp>
      <p:sp>
        <p:nvSpPr>
          <p:cNvPr id="14" name="Rectangle: Rounded Corners 13">
            <a:extLst>
              <a:ext uri="{FF2B5EF4-FFF2-40B4-BE49-F238E27FC236}">
                <a16:creationId xmlns:a16="http://schemas.microsoft.com/office/drawing/2014/main" id="{BFAB54F1-42ED-7E82-D266-8925F4615590}"/>
              </a:ext>
            </a:extLst>
          </p:cNvPr>
          <p:cNvSpPr/>
          <p:nvPr/>
        </p:nvSpPr>
        <p:spPr bwMode="gray">
          <a:xfrm>
            <a:off x="11766085" y="4447647"/>
            <a:ext cx="2224836" cy="885575"/>
          </a:xfrm>
          <a:prstGeom prst="roundRect">
            <a:avLst/>
          </a:prstGeom>
          <a:solidFill>
            <a:srgbClr val="0A4B8C"/>
          </a:solidFill>
          <a:ln w="28575">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200" b="1">
                <a:latin typeface="+mj-lt"/>
                <a:ea typeface="Calibri"/>
                <a:cs typeface="Calibri"/>
              </a:rPr>
              <a:t>Enable proactive threat detection aligned with patient data protection requirements</a:t>
            </a:r>
          </a:p>
        </p:txBody>
      </p:sp>
      <p:grpSp>
        <p:nvGrpSpPr>
          <p:cNvPr id="28" name="Group 27">
            <a:extLst>
              <a:ext uri="{FF2B5EF4-FFF2-40B4-BE49-F238E27FC236}">
                <a16:creationId xmlns:a16="http://schemas.microsoft.com/office/drawing/2014/main" id="{6D6ADD31-BACA-444C-9226-F75D8120793A}"/>
              </a:ext>
            </a:extLst>
          </p:cNvPr>
          <p:cNvGrpSpPr/>
          <p:nvPr/>
        </p:nvGrpSpPr>
        <p:grpSpPr>
          <a:xfrm>
            <a:off x="1911848" y="4950656"/>
            <a:ext cx="4906202" cy="640469"/>
            <a:chOff x="500352" y="5364300"/>
            <a:chExt cx="2790303" cy="1360978"/>
          </a:xfrm>
        </p:grpSpPr>
        <p:grpSp>
          <p:nvGrpSpPr>
            <p:cNvPr id="27" name="Group 26">
              <a:extLst>
                <a:ext uri="{FF2B5EF4-FFF2-40B4-BE49-F238E27FC236}">
                  <a16:creationId xmlns:a16="http://schemas.microsoft.com/office/drawing/2014/main" id="{FEFB67EF-5CCE-9994-495B-393FEFD2BF0E}"/>
                </a:ext>
              </a:extLst>
            </p:cNvPr>
            <p:cNvGrpSpPr/>
            <p:nvPr/>
          </p:nvGrpSpPr>
          <p:grpSpPr>
            <a:xfrm>
              <a:off x="500352" y="5364300"/>
              <a:ext cx="2790303" cy="1360978"/>
              <a:chOff x="498764" y="5364300"/>
              <a:chExt cx="2790303" cy="1360978"/>
            </a:xfrm>
          </p:grpSpPr>
          <p:sp>
            <p:nvSpPr>
              <p:cNvPr id="25" name="Rectangle 24">
                <a:extLst>
                  <a:ext uri="{FF2B5EF4-FFF2-40B4-BE49-F238E27FC236}">
                    <a16:creationId xmlns:a16="http://schemas.microsoft.com/office/drawing/2014/main" id="{55A50753-F60C-81E2-5894-F758AD5B072C}"/>
                  </a:ext>
                </a:extLst>
              </p:cNvPr>
              <p:cNvSpPr/>
              <p:nvPr/>
            </p:nvSpPr>
            <p:spPr bwMode="gray">
              <a:xfrm>
                <a:off x="498764" y="5364300"/>
                <a:ext cx="2790303" cy="1360978"/>
              </a:xfrm>
              <a:prstGeom prst="rect">
                <a:avLst/>
              </a:prstGeom>
              <a:solidFill>
                <a:schemeClr val="bg1"/>
              </a:solidFill>
              <a:ln>
                <a:solidFill>
                  <a:schemeClr val="tx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100" b="1">
                  <a:solidFill>
                    <a:srgbClr val="FFFFFF"/>
                  </a:solidFill>
                  <a:latin typeface="CVS Health Sans"/>
                </a:endParaRPr>
              </a:p>
            </p:txBody>
          </p:sp>
          <p:sp>
            <p:nvSpPr>
              <p:cNvPr id="23" name="Rectangle 22">
                <a:extLst>
                  <a:ext uri="{FF2B5EF4-FFF2-40B4-BE49-F238E27FC236}">
                    <a16:creationId xmlns:a16="http://schemas.microsoft.com/office/drawing/2014/main" id="{E12DBE80-DD06-2EF2-189F-C659149EBB6B}"/>
                  </a:ext>
                </a:extLst>
              </p:cNvPr>
              <p:cNvSpPr/>
              <p:nvPr/>
            </p:nvSpPr>
            <p:spPr bwMode="gray">
              <a:xfrm>
                <a:off x="544484" y="6177241"/>
                <a:ext cx="1086480" cy="427561"/>
              </a:xfrm>
              <a:prstGeom prst="rect">
                <a:avLst/>
              </a:prstGeom>
              <a:solidFill>
                <a:srgbClr val="563D8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100" b="1">
                    <a:solidFill>
                      <a:srgbClr val="FFFFFF"/>
                    </a:solidFill>
                    <a:latin typeface="CVS Health Sans"/>
                  </a:rPr>
                  <a:t>SecEng contribution</a:t>
                </a:r>
              </a:p>
            </p:txBody>
          </p:sp>
          <p:sp>
            <p:nvSpPr>
              <p:cNvPr id="24" name="Rectangle 23">
                <a:extLst>
                  <a:ext uri="{FF2B5EF4-FFF2-40B4-BE49-F238E27FC236}">
                    <a16:creationId xmlns:a16="http://schemas.microsoft.com/office/drawing/2014/main" id="{496B5ADB-111B-6BA9-8258-62BFFAA0D583}"/>
                  </a:ext>
                </a:extLst>
              </p:cNvPr>
              <p:cNvSpPr/>
              <p:nvPr/>
            </p:nvSpPr>
            <p:spPr bwMode="gray">
              <a:xfrm>
                <a:off x="544589" y="5593431"/>
                <a:ext cx="1086480" cy="427561"/>
              </a:xfrm>
              <a:prstGeom prst="rect">
                <a:avLst/>
              </a:prstGeom>
              <a:solidFill>
                <a:srgbClr val="00787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100" b="1">
                    <a:solidFill>
                      <a:srgbClr val="FFFFFF"/>
                    </a:solidFill>
                    <a:latin typeface="CVS Health Sans"/>
                  </a:rPr>
                  <a:t>SecOps contribution</a:t>
                </a:r>
              </a:p>
            </p:txBody>
          </p:sp>
        </p:grpSp>
        <p:sp>
          <p:nvSpPr>
            <p:cNvPr id="16" name="Rectangle 15">
              <a:extLst>
                <a:ext uri="{FF2B5EF4-FFF2-40B4-BE49-F238E27FC236}">
                  <a16:creationId xmlns:a16="http://schemas.microsoft.com/office/drawing/2014/main" id="{DA61139E-FD97-1426-5B83-438C48FA03AD}"/>
                </a:ext>
              </a:extLst>
            </p:cNvPr>
            <p:cNvSpPr/>
            <p:nvPr/>
          </p:nvSpPr>
          <p:spPr bwMode="gray">
            <a:xfrm>
              <a:off x="1678271" y="5593431"/>
              <a:ext cx="1554480" cy="764346"/>
            </a:xfrm>
            <a:prstGeom prst="rect">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100" b="1">
                  <a:solidFill>
                    <a:srgbClr val="FFFFFF"/>
                  </a:solidFill>
                  <a:latin typeface="CVS Health Sans"/>
                </a:rPr>
                <a:t>2025 Strategic Touchpoint – ZT Sec Architecture KRs</a:t>
              </a:r>
            </a:p>
          </p:txBody>
        </p:sp>
      </p:grpSp>
      <p:sp>
        <p:nvSpPr>
          <p:cNvPr id="30" name="Rectangle 29">
            <a:extLst>
              <a:ext uri="{FF2B5EF4-FFF2-40B4-BE49-F238E27FC236}">
                <a16:creationId xmlns:a16="http://schemas.microsoft.com/office/drawing/2014/main" id="{78BFA29F-0551-8300-77F4-5F81AFF7D638}"/>
              </a:ext>
            </a:extLst>
          </p:cNvPr>
          <p:cNvSpPr/>
          <p:nvPr/>
        </p:nvSpPr>
        <p:spPr bwMode="gray">
          <a:xfrm>
            <a:off x="9253415" y="0"/>
            <a:ext cx="2938585" cy="523220"/>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500" b="1">
                <a:solidFill>
                  <a:schemeClr val="bg1"/>
                </a:solidFill>
              </a:rPr>
              <a:t>OKR view to be enhanced</a:t>
            </a:r>
          </a:p>
        </p:txBody>
      </p:sp>
      <p:sp>
        <p:nvSpPr>
          <p:cNvPr id="31" name="Rectangle 30">
            <a:extLst>
              <a:ext uri="{FF2B5EF4-FFF2-40B4-BE49-F238E27FC236}">
                <a16:creationId xmlns:a16="http://schemas.microsoft.com/office/drawing/2014/main" id="{755428C7-D5D1-4F48-59DB-0E5746475787}"/>
              </a:ext>
            </a:extLst>
          </p:cNvPr>
          <p:cNvSpPr/>
          <p:nvPr/>
        </p:nvSpPr>
        <p:spPr bwMode="gray">
          <a:xfrm>
            <a:off x="-971550" y="5058484"/>
            <a:ext cx="2071586" cy="961326"/>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-add key for on track, at risk, off track</a:t>
            </a:r>
          </a:p>
        </p:txBody>
      </p:sp>
    </p:spTree>
    <p:extLst>
      <p:ext uri="{BB962C8B-B14F-4D97-AF65-F5344CB8AC3E}">
        <p14:creationId xmlns:p14="http://schemas.microsoft.com/office/powerpoint/2010/main" val="3666641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9E1EF-8670-8CE7-1FCD-2CD917A6F32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54E57A7-D529-076E-9B56-6819C4149341}"/>
              </a:ext>
            </a:extLst>
          </p:cNvPr>
          <p:cNvSpPr txBox="1"/>
          <p:nvPr/>
        </p:nvSpPr>
        <p:spPr>
          <a:xfrm>
            <a:off x="569913" y="1771650"/>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01</a:t>
            </a:r>
          </a:p>
        </p:txBody>
      </p:sp>
      <p:sp>
        <p:nvSpPr>
          <p:cNvPr id="6" name="TextBox 5">
            <a:extLst>
              <a:ext uri="{FF2B5EF4-FFF2-40B4-BE49-F238E27FC236}">
                <a16:creationId xmlns:a16="http://schemas.microsoft.com/office/drawing/2014/main" id="{6DBFD002-3CDC-9E4E-915C-A747B35EFFB3}"/>
              </a:ext>
            </a:extLst>
          </p:cNvPr>
          <p:cNvSpPr txBox="1"/>
          <p:nvPr/>
        </p:nvSpPr>
        <p:spPr>
          <a:xfrm>
            <a:off x="569913" y="2628177"/>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02</a:t>
            </a:r>
          </a:p>
        </p:txBody>
      </p:sp>
      <p:sp>
        <p:nvSpPr>
          <p:cNvPr id="7" name="TextBox 6">
            <a:extLst>
              <a:ext uri="{FF2B5EF4-FFF2-40B4-BE49-F238E27FC236}">
                <a16:creationId xmlns:a16="http://schemas.microsoft.com/office/drawing/2014/main" id="{C0786477-4696-8E78-0184-FF3D21D86177}"/>
              </a:ext>
            </a:extLst>
          </p:cNvPr>
          <p:cNvSpPr txBox="1"/>
          <p:nvPr/>
        </p:nvSpPr>
        <p:spPr>
          <a:xfrm>
            <a:off x="569913" y="3484704"/>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03</a:t>
            </a:r>
          </a:p>
        </p:txBody>
      </p:sp>
      <p:sp>
        <p:nvSpPr>
          <p:cNvPr id="8" name="TextBox 7">
            <a:extLst>
              <a:ext uri="{FF2B5EF4-FFF2-40B4-BE49-F238E27FC236}">
                <a16:creationId xmlns:a16="http://schemas.microsoft.com/office/drawing/2014/main" id="{B8279998-1D46-473E-2D0B-73E2B4544C5F}"/>
              </a:ext>
            </a:extLst>
          </p:cNvPr>
          <p:cNvSpPr txBox="1"/>
          <p:nvPr/>
        </p:nvSpPr>
        <p:spPr>
          <a:xfrm>
            <a:off x="569913" y="4341231"/>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04</a:t>
            </a:r>
          </a:p>
        </p:txBody>
      </p:sp>
      <p:sp>
        <p:nvSpPr>
          <p:cNvPr id="9" name="TextBox 8">
            <a:extLst>
              <a:ext uri="{FF2B5EF4-FFF2-40B4-BE49-F238E27FC236}">
                <a16:creationId xmlns:a16="http://schemas.microsoft.com/office/drawing/2014/main" id="{70364F8F-C92A-236C-9EEE-DB5AE39923D0}"/>
              </a:ext>
            </a:extLst>
          </p:cNvPr>
          <p:cNvSpPr txBox="1"/>
          <p:nvPr/>
        </p:nvSpPr>
        <p:spPr>
          <a:xfrm>
            <a:off x="1636713" y="1879371"/>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marL="0" marR="0" lvl="0" indent="0" algn="l" defTabSz="457200" rtl="0" eaLnBrk="1" fontAlgn="ctr" latinLnBrk="0" hangingPunct="1">
              <a:lnSpc>
                <a:spcPct val="100000"/>
              </a:lnSpc>
              <a:spcBef>
                <a:spcPts val="0"/>
              </a:spcBef>
              <a:spcAft>
                <a:spcPts val="1800"/>
              </a:spcAft>
              <a:buClrTx/>
              <a:buSzTx/>
              <a:buFontTx/>
              <a:buNone/>
              <a:tabLst/>
              <a:defRPr/>
            </a:pPr>
            <a:r>
              <a:rPr lang="en-US">
                <a:solidFill>
                  <a:srgbClr val="3F3F3F"/>
                </a:solidFill>
                <a:latin typeface="CVS Health Sans"/>
                <a:ea typeface="Calibri"/>
                <a:cs typeface="Calibri"/>
              </a:rPr>
              <a:t>Zero Trust Overview</a:t>
            </a:r>
            <a:endParaRPr kumimoji="0" lang="en-US" sz="1800" b="0" i="0" u="none" strike="noStrike" kern="1200" cap="none" spc="0" normalizeH="0" baseline="0" noProof="0">
              <a:ln>
                <a:noFill/>
              </a:ln>
              <a:solidFill>
                <a:srgbClr val="3F3F3F"/>
              </a:solidFill>
              <a:effectLst/>
              <a:uLnTx/>
              <a:uFillTx/>
              <a:latin typeface="CVS Health Sans"/>
              <a:ea typeface="Calibri"/>
              <a:cs typeface="Calibri"/>
            </a:endParaRPr>
          </a:p>
        </p:txBody>
      </p:sp>
      <p:sp>
        <p:nvSpPr>
          <p:cNvPr id="10" name="TextBox 9">
            <a:extLst>
              <a:ext uri="{FF2B5EF4-FFF2-40B4-BE49-F238E27FC236}">
                <a16:creationId xmlns:a16="http://schemas.microsoft.com/office/drawing/2014/main" id="{3A630A24-0ED4-1108-6889-080C47825BF7}"/>
              </a:ext>
            </a:extLst>
          </p:cNvPr>
          <p:cNvSpPr txBox="1"/>
          <p:nvPr/>
        </p:nvSpPr>
        <p:spPr>
          <a:xfrm>
            <a:off x="1636713" y="2735898"/>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marL="0" marR="0" lvl="0" indent="0" algn="l" defTabSz="457200" rtl="0" eaLnBrk="1" fontAlgn="ctr"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3F3F3F"/>
                </a:solidFill>
                <a:effectLst/>
                <a:uLnTx/>
                <a:uFillTx/>
                <a:latin typeface="CVS Health Sans"/>
                <a:ea typeface="Calibri"/>
                <a:cs typeface="Calibri"/>
              </a:rPr>
              <a:t>Zero Trust Framework (CISA)</a:t>
            </a:r>
          </a:p>
        </p:txBody>
      </p:sp>
      <p:sp>
        <p:nvSpPr>
          <p:cNvPr id="11" name="TextBox 10">
            <a:extLst>
              <a:ext uri="{FF2B5EF4-FFF2-40B4-BE49-F238E27FC236}">
                <a16:creationId xmlns:a16="http://schemas.microsoft.com/office/drawing/2014/main" id="{736419EC-3D38-37BC-7EDF-3252E63BEC02}"/>
              </a:ext>
            </a:extLst>
          </p:cNvPr>
          <p:cNvSpPr txBox="1"/>
          <p:nvPr/>
        </p:nvSpPr>
        <p:spPr>
          <a:xfrm>
            <a:off x="1636713" y="3592425"/>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marL="0" marR="0" lvl="0" indent="0" algn="l" defTabSz="457200" rtl="0" eaLnBrk="1" fontAlgn="ctr"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3F3F3F"/>
                </a:solidFill>
                <a:effectLst/>
                <a:uLnTx/>
                <a:uFillTx/>
                <a:latin typeface="CVS Health Sans"/>
                <a:ea typeface="Calibri"/>
                <a:cs typeface="Calibri"/>
              </a:rPr>
              <a:t>Project Inventory</a:t>
            </a:r>
          </a:p>
        </p:txBody>
      </p:sp>
      <p:sp>
        <p:nvSpPr>
          <p:cNvPr id="12" name="TextBox 11">
            <a:extLst>
              <a:ext uri="{FF2B5EF4-FFF2-40B4-BE49-F238E27FC236}">
                <a16:creationId xmlns:a16="http://schemas.microsoft.com/office/drawing/2014/main" id="{73FCB40F-64C7-03BB-6EF5-1E6CFA207571}"/>
              </a:ext>
            </a:extLst>
          </p:cNvPr>
          <p:cNvSpPr txBox="1"/>
          <p:nvPr/>
        </p:nvSpPr>
        <p:spPr>
          <a:xfrm>
            <a:off x="1636713" y="4448952"/>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marL="0" marR="0" lvl="0" indent="0" algn="l" defTabSz="457200" rtl="0" eaLnBrk="1" fontAlgn="ctr"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3F3F3F"/>
                </a:solidFill>
                <a:effectLst/>
                <a:uLnTx/>
                <a:uFillTx/>
                <a:latin typeface="CVS Health Sans"/>
                <a:ea typeface="Calibri"/>
                <a:cs typeface="Calibri"/>
              </a:rPr>
              <a:t>Key Results</a:t>
            </a:r>
          </a:p>
        </p:txBody>
      </p:sp>
      <p:sp>
        <p:nvSpPr>
          <p:cNvPr id="13" name="TextBox 12">
            <a:extLst>
              <a:ext uri="{FF2B5EF4-FFF2-40B4-BE49-F238E27FC236}">
                <a16:creationId xmlns:a16="http://schemas.microsoft.com/office/drawing/2014/main" id="{23ED32C0-C611-27BF-83A9-D9B786C13320}"/>
              </a:ext>
            </a:extLst>
          </p:cNvPr>
          <p:cNvSpPr txBox="1"/>
          <p:nvPr/>
        </p:nvSpPr>
        <p:spPr>
          <a:xfrm>
            <a:off x="569913" y="5197758"/>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05</a:t>
            </a:r>
          </a:p>
        </p:txBody>
      </p:sp>
      <p:sp>
        <p:nvSpPr>
          <p:cNvPr id="14" name="TextBox 13">
            <a:extLst>
              <a:ext uri="{FF2B5EF4-FFF2-40B4-BE49-F238E27FC236}">
                <a16:creationId xmlns:a16="http://schemas.microsoft.com/office/drawing/2014/main" id="{A015BE25-CDF4-82C1-5BFF-CD9A58F1FBD6}"/>
              </a:ext>
            </a:extLst>
          </p:cNvPr>
          <p:cNvSpPr txBox="1"/>
          <p:nvPr/>
        </p:nvSpPr>
        <p:spPr>
          <a:xfrm>
            <a:off x="1636713" y="5305479"/>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marL="0" marR="0" lvl="0" indent="0" algn="l" defTabSz="457200" rtl="0" eaLnBrk="1" fontAlgn="ctr"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3F3F3F"/>
                </a:solidFill>
                <a:effectLst/>
                <a:uLnTx/>
                <a:uFillTx/>
                <a:latin typeface="CVS Health Sans"/>
                <a:ea typeface="Calibri"/>
                <a:cs typeface="Calibri"/>
              </a:rPr>
              <a:t>Dependencies</a:t>
            </a:r>
          </a:p>
        </p:txBody>
      </p:sp>
      <p:sp>
        <p:nvSpPr>
          <p:cNvPr id="15" name="TextBox 14">
            <a:extLst>
              <a:ext uri="{FF2B5EF4-FFF2-40B4-BE49-F238E27FC236}">
                <a16:creationId xmlns:a16="http://schemas.microsoft.com/office/drawing/2014/main" id="{EE466CA3-547E-0EC4-A720-51D3B17F011D}"/>
              </a:ext>
            </a:extLst>
          </p:cNvPr>
          <p:cNvSpPr txBox="1"/>
          <p:nvPr/>
        </p:nvSpPr>
        <p:spPr>
          <a:xfrm>
            <a:off x="6329689" y="1771650"/>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06</a:t>
            </a:r>
          </a:p>
        </p:txBody>
      </p:sp>
      <p:sp>
        <p:nvSpPr>
          <p:cNvPr id="16" name="TextBox 15">
            <a:extLst>
              <a:ext uri="{FF2B5EF4-FFF2-40B4-BE49-F238E27FC236}">
                <a16:creationId xmlns:a16="http://schemas.microsoft.com/office/drawing/2014/main" id="{EFF59E37-5DFD-3451-3002-2FFB9E9E8389}"/>
              </a:ext>
            </a:extLst>
          </p:cNvPr>
          <p:cNvSpPr txBox="1"/>
          <p:nvPr/>
        </p:nvSpPr>
        <p:spPr>
          <a:xfrm>
            <a:off x="6329689" y="2628177"/>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07</a:t>
            </a:r>
          </a:p>
        </p:txBody>
      </p:sp>
      <p:sp>
        <p:nvSpPr>
          <p:cNvPr id="17" name="TextBox 16">
            <a:extLst>
              <a:ext uri="{FF2B5EF4-FFF2-40B4-BE49-F238E27FC236}">
                <a16:creationId xmlns:a16="http://schemas.microsoft.com/office/drawing/2014/main" id="{028099D4-59C0-8F8A-439D-AEB357F888AF}"/>
              </a:ext>
            </a:extLst>
          </p:cNvPr>
          <p:cNvSpPr txBox="1"/>
          <p:nvPr/>
        </p:nvSpPr>
        <p:spPr>
          <a:xfrm>
            <a:off x="6329689" y="3484704"/>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08</a:t>
            </a:r>
          </a:p>
        </p:txBody>
      </p:sp>
      <p:sp>
        <p:nvSpPr>
          <p:cNvPr id="18" name="TextBox 17">
            <a:extLst>
              <a:ext uri="{FF2B5EF4-FFF2-40B4-BE49-F238E27FC236}">
                <a16:creationId xmlns:a16="http://schemas.microsoft.com/office/drawing/2014/main" id="{1B24FD35-586E-5F4C-A5FC-D42E6A18399E}"/>
              </a:ext>
            </a:extLst>
          </p:cNvPr>
          <p:cNvSpPr txBox="1"/>
          <p:nvPr/>
        </p:nvSpPr>
        <p:spPr>
          <a:xfrm>
            <a:off x="6329689" y="4341231"/>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09</a:t>
            </a:r>
          </a:p>
        </p:txBody>
      </p:sp>
      <p:sp>
        <p:nvSpPr>
          <p:cNvPr id="19" name="TextBox 18">
            <a:extLst>
              <a:ext uri="{FF2B5EF4-FFF2-40B4-BE49-F238E27FC236}">
                <a16:creationId xmlns:a16="http://schemas.microsoft.com/office/drawing/2014/main" id="{56F7D3FB-A3B1-B9FC-2FD1-CE71D29CF022}"/>
              </a:ext>
            </a:extLst>
          </p:cNvPr>
          <p:cNvSpPr txBox="1"/>
          <p:nvPr/>
        </p:nvSpPr>
        <p:spPr>
          <a:xfrm>
            <a:off x="7396489" y="1879371"/>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marL="0" marR="0" lvl="0" indent="0" algn="l" defTabSz="457200" rtl="0" eaLnBrk="1" fontAlgn="ctr"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3F3F3F"/>
                </a:solidFill>
                <a:effectLst/>
                <a:uLnTx/>
                <a:uFillTx/>
                <a:latin typeface="CVS Health Sans"/>
                <a:ea typeface="Calibri"/>
                <a:cs typeface="Calibri"/>
              </a:rPr>
              <a:t>Next Steps</a:t>
            </a:r>
          </a:p>
        </p:txBody>
      </p:sp>
      <p:sp>
        <p:nvSpPr>
          <p:cNvPr id="20" name="TextBox 19">
            <a:extLst>
              <a:ext uri="{FF2B5EF4-FFF2-40B4-BE49-F238E27FC236}">
                <a16:creationId xmlns:a16="http://schemas.microsoft.com/office/drawing/2014/main" id="{BE4E90C9-C4F4-BFA6-9EC5-6535A5FEFA2A}"/>
              </a:ext>
            </a:extLst>
          </p:cNvPr>
          <p:cNvSpPr txBox="1"/>
          <p:nvPr/>
        </p:nvSpPr>
        <p:spPr>
          <a:xfrm>
            <a:off x="7396489" y="2735898"/>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lvl="0" defTabSz="457200" fontAlgn="ctr">
              <a:spcAft>
                <a:spcPts val="1800"/>
              </a:spcAft>
              <a:defRPr/>
            </a:pPr>
            <a:r>
              <a:rPr lang="en-US">
                <a:solidFill>
                  <a:srgbClr val="3F3F3F"/>
                </a:solidFill>
                <a:ea typeface="Calibri"/>
                <a:cs typeface="Calibri"/>
              </a:rPr>
              <a:t>Placeholder</a:t>
            </a:r>
            <a:endParaRPr kumimoji="0" lang="en-US" sz="1800" i="0" u="none" strike="noStrike" kern="1200" cap="none" spc="0" normalizeH="0" baseline="0" noProof="0">
              <a:ln>
                <a:noFill/>
              </a:ln>
              <a:solidFill>
                <a:srgbClr val="3F3F3F"/>
              </a:solidFill>
              <a:effectLst/>
              <a:uLnTx/>
              <a:uFillTx/>
              <a:latin typeface="CVS Health Sans"/>
              <a:ea typeface="Calibri"/>
              <a:cs typeface="Calibri"/>
            </a:endParaRPr>
          </a:p>
        </p:txBody>
      </p:sp>
      <p:sp>
        <p:nvSpPr>
          <p:cNvPr id="21" name="TextBox 20">
            <a:extLst>
              <a:ext uri="{FF2B5EF4-FFF2-40B4-BE49-F238E27FC236}">
                <a16:creationId xmlns:a16="http://schemas.microsoft.com/office/drawing/2014/main" id="{71ADA19B-7A89-3F05-5B78-A52881CA7FF3}"/>
              </a:ext>
            </a:extLst>
          </p:cNvPr>
          <p:cNvSpPr txBox="1"/>
          <p:nvPr/>
        </p:nvSpPr>
        <p:spPr>
          <a:xfrm>
            <a:off x="7396489" y="3592425"/>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lvl="0" defTabSz="457200" fontAlgn="ctr">
              <a:spcAft>
                <a:spcPts val="1800"/>
              </a:spcAft>
              <a:defRPr/>
            </a:pPr>
            <a:r>
              <a:rPr lang="en-US">
                <a:solidFill>
                  <a:srgbClr val="3F3F3F"/>
                </a:solidFill>
                <a:ea typeface="Calibri"/>
                <a:cs typeface="Calibri"/>
              </a:rPr>
              <a:t>Placeholder</a:t>
            </a:r>
            <a:endParaRPr kumimoji="0" lang="en-US" sz="1800" b="0" i="0" u="none" strike="noStrike" kern="1200" cap="none" spc="0" normalizeH="0" baseline="0" noProof="0">
              <a:ln>
                <a:noFill/>
              </a:ln>
              <a:solidFill>
                <a:srgbClr val="3F3F3F"/>
              </a:solidFill>
              <a:effectLst/>
              <a:uLnTx/>
              <a:uFillTx/>
              <a:latin typeface="CVS Health Sans"/>
              <a:ea typeface="Calibri"/>
              <a:cs typeface="Calibri"/>
            </a:endParaRPr>
          </a:p>
        </p:txBody>
      </p:sp>
      <p:sp>
        <p:nvSpPr>
          <p:cNvPr id="22" name="TextBox 21">
            <a:extLst>
              <a:ext uri="{FF2B5EF4-FFF2-40B4-BE49-F238E27FC236}">
                <a16:creationId xmlns:a16="http://schemas.microsoft.com/office/drawing/2014/main" id="{D3F4543A-7A84-A6B3-83DA-A3633C32EB42}"/>
              </a:ext>
            </a:extLst>
          </p:cNvPr>
          <p:cNvSpPr txBox="1"/>
          <p:nvPr/>
        </p:nvSpPr>
        <p:spPr>
          <a:xfrm>
            <a:off x="7396489" y="4448952"/>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lvl="0" defTabSz="457200" fontAlgn="ctr">
              <a:spcAft>
                <a:spcPts val="1800"/>
              </a:spcAft>
              <a:defRPr/>
            </a:pPr>
            <a:r>
              <a:rPr lang="en-US">
                <a:solidFill>
                  <a:srgbClr val="3F3F3F"/>
                </a:solidFill>
                <a:ea typeface="Calibri"/>
                <a:cs typeface="Calibri"/>
              </a:rPr>
              <a:t>Placeholder</a:t>
            </a:r>
            <a:endParaRPr kumimoji="0" lang="en-US" sz="1800" b="0" i="0" u="none" strike="noStrike" kern="1200" cap="none" spc="0" normalizeH="0" baseline="0" noProof="0">
              <a:ln>
                <a:noFill/>
              </a:ln>
              <a:solidFill>
                <a:srgbClr val="3F3F3F"/>
              </a:solidFill>
              <a:effectLst/>
              <a:uLnTx/>
              <a:uFillTx/>
              <a:latin typeface="CVS Health Sans"/>
              <a:ea typeface="Calibri"/>
              <a:cs typeface="Calibri"/>
            </a:endParaRPr>
          </a:p>
        </p:txBody>
      </p:sp>
      <p:sp>
        <p:nvSpPr>
          <p:cNvPr id="23" name="TextBox 22">
            <a:extLst>
              <a:ext uri="{FF2B5EF4-FFF2-40B4-BE49-F238E27FC236}">
                <a16:creationId xmlns:a16="http://schemas.microsoft.com/office/drawing/2014/main" id="{3C8CFBC0-021C-321B-058A-1AA7D76230D4}"/>
              </a:ext>
            </a:extLst>
          </p:cNvPr>
          <p:cNvSpPr txBox="1"/>
          <p:nvPr/>
        </p:nvSpPr>
        <p:spPr>
          <a:xfrm>
            <a:off x="6329689" y="5197758"/>
            <a:ext cx="967158" cy="584775"/>
          </a:xfrm>
          <a:prstGeom prst="rect">
            <a:avLst/>
          </a:prstGeom>
          <a:solidFill>
            <a:schemeClr val="bg1"/>
          </a:solidFill>
        </p:spPr>
        <p:txBody>
          <a:bodyPr wrap="square" lIns="91440" tIns="45720" rIns="91440" bIns="45720" rtlCol="0" anchor="ctr">
            <a:spAutoFit/>
          </a:bodyPr>
          <a:lstStyle/>
          <a:p>
            <a:pPr marL="0" marR="0" lvl="0" indent="0" algn="ctr" defTabSz="457200" rtl="0" eaLnBrk="1" fontAlgn="ctr" latinLnBrk="0" hangingPunct="1">
              <a:lnSpc>
                <a:spcPct val="100000"/>
              </a:lnSpc>
              <a:spcBef>
                <a:spcPts val="0"/>
              </a:spcBef>
              <a:spcAft>
                <a:spcPts val="1800"/>
              </a:spcAft>
              <a:buClrTx/>
              <a:buSzTx/>
              <a:buFontTx/>
              <a:buNone/>
              <a:tabLst/>
              <a:defRPr/>
            </a:pPr>
            <a:r>
              <a:rPr kumimoji="0" lang="en-US" sz="3200" b="1" i="0" u="none" strike="noStrike" kern="1200" cap="none" spc="0" normalizeH="0" baseline="0" noProof="0">
                <a:ln>
                  <a:noFill/>
                </a:ln>
                <a:solidFill>
                  <a:srgbClr val="0A4B8C"/>
                </a:solidFill>
                <a:effectLst/>
                <a:uLnTx/>
                <a:uFillTx/>
                <a:latin typeface="CVS Health Sans"/>
                <a:ea typeface="Calibri"/>
                <a:cs typeface="Calibri"/>
              </a:rPr>
              <a:t>10</a:t>
            </a:r>
          </a:p>
        </p:txBody>
      </p:sp>
      <p:sp>
        <p:nvSpPr>
          <p:cNvPr id="24" name="TextBox 23">
            <a:extLst>
              <a:ext uri="{FF2B5EF4-FFF2-40B4-BE49-F238E27FC236}">
                <a16:creationId xmlns:a16="http://schemas.microsoft.com/office/drawing/2014/main" id="{39638E31-B26F-D8A0-BD19-E5E1142B73F2}"/>
              </a:ext>
            </a:extLst>
          </p:cNvPr>
          <p:cNvSpPr txBox="1"/>
          <p:nvPr/>
        </p:nvSpPr>
        <p:spPr>
          <a:xfrm>
            <a:off x="7396489" y="5305479"/>
            <a:ext cx="3723848" cy="369332"/>
          </a:xfrm>
          <a:prstGeom prst="rect">
            <a:avLst/>
          </a:prstGeom>
          <a:gradFill flip="none" rotWithShape="1">
            <a:gsLst>
              <a:gs pos="0">
                <a:schemeClr val="bg1">
                  <a:lumMod val="95000"/>
                </a:schemeClr>
              </a:gs>
              <a:gs pos="100000">
                <a:schemeClr val="bg1"/>
              </a:gs>
            </a:gsLst>
            <a:lin ang="0" scaled="1"/>
            <a:tileRect/>
          </a:gradFill>
        </p:spPr>
        <p:txBody>
          <a:bodyPr wrap="square" lIns="91440" tIns="45720" rIns="91440" bIns="45720" rtlCol="0" anchor="ctr">
            <a:spAutoFit/>
          </a:bodyPr>
          <a:lstStyle/>
          <a:p>
            <a:pPr lvl="0" defTabSz="457200" fontAlgn="ctr">
              <a:spcAft>
                <a:spcPts val="1800"/>
              </a:spcAft>
              <a:defRPr/>
            </a:pPr>
            <a:r>
              <a:rPr lang="en-US">
                <a:solidFill>
                  <a:srgbClr val="3F3F3F"/>
                </a:solidFill>
                <a:ea typeface="Calibri"/>
                <a:cs typeface="Calibri"/>
              </a:rPr>
              <a:t>Placeholder</a:t>
            </a:r>
            <a:endParaRPr kumimoji="0" lang="en-US" sz="1800" b="0" i="0" u="none" strike="noStrike" kern="1200" cap="none" spc="0" normalizeH="0" baseline="0" noProof="0">
              <a:ln>
                <a:noFill/>
              </a:ln>
              <a:solidFill>
                <a:srgbClr val="3F3F3F"/>
              </a:solidFill>
              <a:effectLst/>
              <a:uLnTx/>
              <a:uFillTx/>
              <a:latin typeface="CVS Health Sans"/>
              <a:ea typeface="Calibri"/>
              <a:cs typeface="Calibri"/>
            </a:endParaRPr>
          </a:p>
        </p:txBody>
      </p:sp>
      <p:sp>
        <p:nvSpPr>
          <p:cNvPr id="25" name="Title 1">
            <a:extLst>
              <a:ext uri="{FF2B5EF4-FFF2-40B4-BE49-F238E27FC236}">
                <a16:creationId xmlns:a16="http://schemas.microsoft.com/office/drawing/2014/main" id="{B9539672-FA8F-6477-33BA-57FDAA4A1278}"/>
              </a:ext>
            </a:extLst>
          </p:cNvPr>
          <p:cNvSpPr>
            <a:spLocks noGrp="1"/>
          </p:cNvSpPr>
          <p:nvPr>
            <p:ph type="title"/>
          </p:nvPr>
        </p:nvSpPr>
        <p:spPr>
          <a:xfrm>
            <a:off x="775951" y="838190"/>
            <a:ext cx="10609961" cy="458175"/>
          </a:xfrm>
        </p:spPr>
        <p:txBody>
          <a:bodyPr/>
          <a:lstStyle/>
          <a:p>
            <a:r>
              <a:rPr lang="en-US"/>
              <a:t>Contents</a:t>
            </a:r>
          </a:p>
        </p:txBody>
      </p:sp>
    </p:spTree>
    <p:extLst>
      <p:ext uri="{BB962C8B-B14F-4D97-AF65-F5344CB8AC3E}">
        <p14:creationId xmlns:p14="http://schemas.microsoft.com/office/powerpoint/2010/main" val="618858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AE17B-22A8-2332-E0E4-C4A53783B9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39245-37D2-1F42-AEFD-42D70E08A829}"/>
              </a:ext>
            </a:extLst>
          </p:cNvPr>
          <p:cNvSpPr>
            <a:spLocks noGrp="1"/>
          </p:cNvSpPr>
          <p:nvPr>
            <p:ph type="title"/>
          </p:nvPr>
        </p:nvSpPr>
        <p:spPr>
          <a:xfrm>
            <a:off x="775952" y="838190"/>
            <a:ext cx="4753600" cy="444348"/>
          </a:xfrm>
        </p:spPr>
        <p:txBody>
          <a:bodyPr/>
          <a:lstStyle/>
          <a:p>
            <a:r>
              <a:rPr lang="en-US"/>
              <a:t>Dependencies</a:t>
            </a:r>
          </a:p>
        </p:txBody>
      </p:sp>
      <p:graphicFrame>
        <p:nvGraphicFramePr>
          <p:cNvPr id="4" name="Table 3">
            <a:extLst>
              <a:ext uri="{FF2B5EF4-FFF2-40B4-BE49-F238E27FC236}">
                <a16:creationId xmlns:a16="http://schemas.microsoft.com/office/drawing/2014/main" id="{76271672-626F-A38E-6186-F8401437A536}"/>
              </a:ext>
            </a:extLst>
          </p:cNvPr>
          <p:cNvGraphicFramePr>
            <a:graphicFrameLocks noGrp="1"/>
          </p:cNvGraphicFramePr>
          <p:nvPr/>
        </p:nvGraphicFramePr>
        <p:xfrm>
          <a:off x="550416" y="1455692"/>
          <a:ext cx="11123720" cy="4389120"/>
        </p:xfrm>
        <a:graphic>
          <a:graphicData uri="http://schemas.openxmlformats.org/drawingml/2006/table">
            <a:tbl>
              <a:tblPr/>
              <a:tblGrid>
                <a:gridCol w="1390465">
                  <a:extLst>
                    <a:ext uri="{9D8B030D-6E8A-4147-A177-3AD203B41FA5}">
                      <a16:colId xmlns:a16="http://schemas.microsoft.com/office/drawing/2014/main" val="493621910"/>
                    </a:ext>
                  </a:extLst>
                </a:gridCol>
                <a:gridCol w="1263958">
                  <a:extLst>
                    <a:ext uri="{9D8B030D-6E8A-4147-A177-3AD203B41FA5}">
                      <a16:colId xmlns:a16="http://schemas.microsoft.com/office/drawing/2014/main" val="3070212110"/>
                    </a:ext>
                  </a:extLst>
                </a:gridCol>
                <a:gridCol w="1516972">
                  <a:extLst>
                    <a:ext uri="{9D8B030D-6E8A-4147-A177-3AD203B41FA5}">
                      <a16:colId xmlns:a16="http://schemas.microsoft.com/office/drawing/2014/main" val="3470767559"/>
                    </a:ext>
                  </a:extLst>
                </a:gridCol>
                <a:gridCol w="1390465">
                  <a:extLst>
                    <a:ext uri="{9D8B030D-6E8A-4147-A177-3AD203B41FA5}">
                      <a16:colId xmlns:a16="http://schemas.microsoft.com/office/drawing/2014/main" val="2801512366"/>
                    </a:ext>
                  </a:extLst>
                </a:gridCol>
                <a:gridCol w="1390465">
                  <a:extLst>
                    <a:ext uri="{9D8B030D-6E8A-4147-A177-3AD203B41FA5}">
                      <a16:colId xmlns:a16="http://schemas.microsoft.com/office/drawing/2014/main" val="198363031"/>
                    </a:ext>
                  </a:extLst>
                </a:gridCol>
                <a:gridCol w="1390465">
                  <a:extLst>
                    <a:ext uri="{9D8B030D-6E8A-4147-A177-3AD203B41FA5}">
                      <a16:colId xmlns:a16="http://schemas.microsoft.com/office/drawing/2014/main" val="2901469456"/>
                    </a:ext>
                  </a:extLst>
                </a:gridCol>
                <a:gridCol w="1390465">
                  <a:extLst>
                    <a:ext uri="{9D8B030D-6E8A-4147-A177-3AD203B41FA5}">
                      <a16:colId xmlns:a16="http://schemas.microsoft.com/office/drawing/2014/main" val="3631931610"/>
                    </a:ext>
                  </a:extLst>
                </a:gridCol>
                <a:gridCol w="1390465">
                  <a:extLst>
                    <a:ext uri="{9D8B030D-6E8A-4147-A177-3AD203B41FA5}">
                      <a16:colId xmlns:a16="http://schemas.microsoft.com/office/drawing/2014/main" val="1839575942"/>
                    </a:ext>
                  </a:extLst>
                </a:gridCol>
              </a:tblGrid>
              <a:tr h="560644">
                <a:tc>
                  <a:txBody>
                    <a:bodyPr/>
                    <a:lstStyle/>
                    <a:p>
                      <a:r>
                        <a:rPr lang="en-US" sz="1100" b="1">
                          <a:solidFill>
                            <a:schemeClr val="bg1"/>
                          </a:solidFill>
                          <a:effectLst/>
                        </a:rPr>
                        <a:t>Project</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Dependent On </a:t>
                      </a:r>
                    </a:p>
                    <a:p>
                      <a:r>
                        <a:rPr lang="en-US" sz="1100" b="1">
                          <a:solidFill>
                            <a:schemeClr val="bg1"/>
                          </a:solidFill>
                          <a:effectLst/>
                        </a:rPr>
                        <a:t>(Program / Project)</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Dependency Description</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What Is Needed</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Owner (Requesting)</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Owner (Providing)</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Impact if Not Met</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tc>
                  <a:txBody>
                    <a:bodyPr/>
                    <a:lstStyle/>
                    <a:p>
                      <a:r>
                        <a:rPr lang="en-US" sz="1100" b="1">
                          <a:solidFill>
                            <a:schemeClr val="bg1"/>
                          </a:solidFill>
                          <a:effectLst/>
                        </a:rPr>
                        <a:t>Status</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0A4B8C"/>
                    </a:solidFill>
                  </a:tcPr>
                </a:tc>
                <a:extLst>
                  <a:ext uri="{0D108BD9-81ED-4DB2-BD59-A6C34878D82A}">
                    <a16:rowId xmlns:a16="http://schemas.microsoft.com/office/drawing/2014/main" val="3711970281"/>
                  </a:ext>
                </a:extLst>
              </a:tr>
              <a:tr h="0">
                <a:tc>
                  <a:txBody>
                    <a:bodyPr/>
                    <a:lstStyle/>
                    <a:p>
                      <a:r>
                        <a:rPr lang="en-US" sz="900" i="1">
                          <a:effectLst/>
                        </a:rPr>
                        <a:t>Name of the Zero Trust project or initiative that has the dependency.</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The program, team, or project this initiative relies on to move forward.</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One‑sentence summary of the dependency (what the relationship is and why it exists).</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Description of what is required (e.g., input, approval, data, decision, support).</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Team or role responsible for requesting and tracking this dependency.</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Team or role expected to provide the dependency.</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Brief description of what happens if the dependency is not fulfilled (e.g., delay, blocker, reduced scope).</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a:txBody>
                    <a:bodyPr/>
                    <a:lstStyle/>
                    <a:p>
                      <a:r>
                        <a:rPr lang="en-US" sz="900" i="1">
                          <a:effectLst/>
                        </a:rPr>
                        <a:t>Current state of the dependency (e.g., Open, In Progress, Blocked, Completed).</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750758769"/>
                  </a:ext>
                </a:extLst>
              </a:tr>
              <a:tr h="240276">
                <a:tc>
                  <a:txBody>
                    <a:bodyPr/>
                    <a:lstStyle/>
                    <a:p>
                      <a:r>
                        <a:rPr lang="en-US" sz="1200" b="1" i="1">
                          <a:effectLst/>
                        </a:rPr>
                        <a:t>Firewall Refresh</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1769659762"/>
                  </a:ext>
                </a:extLst>
              </a:tr>
              <a:tr h="400460">
                <a:tc>
                  <a:txBody>
                    <a:bodyPr/>
                    <a:lstStyle/>
                    <a:p>
                      <a:r>
                        <a:rPr lang="en-US" sz="1200" b="1" i="1">
                          <a:effectLst/>
                        </a:rPr>
                        <a:t>3</a:t>
                      </a:r>
                      <a:r>
                        <a:rPr lang="en-US" sz="1200" b="1" i="1" baseline="30000">
                          <a:effectLst/>
                        </a:rPr>
                        <a:t>rd</a:t>
                      </a:r>
                      <a:r>
                        <a:rPr lang="en-US" sz="1200" b="1" i="1">
                          <a:effectLst/>
                        </a:rPr>
                        <a:t> Party Landing Zone</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3794973989"/>
                  </a:ext>
                </a:extLst>
              </a:tr>
              <a:tr h="400460">
                <a:tc>
                  <a:txBody>
                    <a:bodyPr/>
                    <a:lstStyle/>
                    <a:p>
                      <a:r>
                        <a:rPr lang="en-US" sz="1200" b="1" i="1">
                          <a:effectLst/>
                        </a:rPr>
                        <a:t>Forescout NAC Platform</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1041672288"/>
                  </a:ext>
                </a:extLst>
              </a:tr>
              <a:tr h="400460">
                <a:tc>
                  <a:txBody>
                    <a:bodyPr/>
                    <a:lstStyle/>
                    <a:p>
                      <a:r>
                        <a:rPr lang="en-US" sz="1200" b="1" i="1">
                          <a:effectLst/>
                        </a:rPr>
                        <a:t>Network Micro-Segmentation</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1305890451"/>
                  </a:ext>
                </a:extLst>
              </a:tr>
              <a:tr h="560644">
                <a:tc>
                  <a:txBody>
                    <a:bodyPr/>
                    <a:lstStyle/>
                    <a:p>
                      <a:r>
                        <a:rPr lang="en-US" sz="1200" b="1" i="1">
                          <a:effectLst/>
                        </a:rPr>
                        <a:t>Data Center Egress Security Modernization</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33701447"/>
                  </a:ext>
                </a:extLst>
              </a:tr>
              <a:tr h="400460">
                <a:tc>
                  <a:txBody>
                    <a:bodyPr/>
                    <a:lstStyle/>
                    <a:p>
                      <a:r>
                        <a:rPr lang="en-US" sz="1200" b="1" i="1">
                          <a:effectLst/>
                        </a:rPr>
                        <a:t>CSP Egress Expansion</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2117448564"/>
                  </a:ext>
                </a:extLst>
              </a:tr>
              <a:tr h="240276">
                <a:tc>
                  <a:txBody>
                    <a:bodyPr/>
                    <a:lstStyle/>
                    <a:p>
                      <a:r>
                        <a:rPr lang="en-US" sz="1200" b="1" i="1">
                          <a:effectLst/>
                        </a:rPr>
                        <a:t>ZPA</a:t>
                      </a: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tc>
                  <a:txBody>
                    <a:bodyPr/>
                    <a:lstStyle/>
                    <a:p>
                      <a:endParaRPr lang="en-US" sz="1200" i="1">
                        <a:effectLst/>
                      </a:endParaRPr>
                    </a:p>
                  </a:txBody>
                  <a:tcPr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solidFill>
                  </a:tcPr>
                </a:tc>
                <a:extLst>
                  <a:ext uri="{0D108BD9-81ED-4DB2-BD59-A6C34878D82A}">
                    <a16:rowId xmlns:a16="http://schemas.microsoft.com/office/drawing/2014/main" val="586852549"/>
                  </a:ext>
                </a:extLst>
              </a:tr>
            </a:tbl>
          </a:graphicData>
        </a:graphic>
      </p:graphicFrame>
      <p:sp>
        <p:nvSpPr>
          <p:cNvPr id="7" name="TextBox 6">
            <a:extLst>
              <a:ext uri="{FF2B5EF4-FFF2-40B4-BE49-F238E27FC236}">
                <a16:creationId xmlns:a16="http://schemas.microsoft.com/office/drawing/2014/main" id="{0347716C-E06B-5467-A36C-DF8818DFF7E0}"/>
              </a:ext>
            </a:extLst>
          </p:cNvPr>
          <p:cNvSpPr txBox="1"/>
          <p:nvPr/>
        </p:nvSpPr>
        <p:spPr>
          <a:xfrm>
            <a:off x="2913615" y="6232974"/>
            <a:ext cx="6238240" cy="498213"/>
          </a:xfrm>
          <a:prstGeom prst="rect">
            <a:avLst/>
          </a:prstGeom>
          <a:noFill/>
        </p:spPr>
        <p:txBody>
          <a:bodyPr wrap="square">
            <a:spAutoFit/>
          </a:bodyPr>
          <a:lstStyle/>
          <a:p>
            <a:pPr algn="ctr" fontAlgn="t">
              <a:lnSpc>
                <a:spcPts val="1500"/>
              </a:lnSpc>
              <a:buNone/>
            </a:pPr>
            <a:r>
              <a:rPr lang="en-US" b="1" i="0">
                <a:effectLst/>
                <a:latin typeface="+mj-lt"/>
              </a:rPr>
              <a:t>Clear dependency visibility reduces risk and enables effective Zero Trust execution.</a:t>
            </a:r>
            <a:endParaRPr lang="en-US" b="0" i="0">
              <a:effectLst/>
              <a:latin typeface="+mj-lt"/>
            </a:endParaRPr>
          </a:p>
        </p:txBody>
      </p:sp>
      <p:sp>
        <p:nvSpPr>
          <p:cNvPr id="11" name="Rectangle 10">
            <a:extLst>
              <a:ext uri="{FF2B5EF4-FFF2-40B4-BE49-F238E27FC236}">
                <a16:creationId xmlns:a16="http://schemas.microsoft.com/office/drawing/2014/main" id="{C67F8321-F9EA-C1D7-B166-EC0ABC91A7B2}"/>
              </a:ext>
            </a:extLst>
          </p:cNvPr>
          <p:cNvSpPr/>
          <p:nvPr/>
        </p:nvSpPr>
        <p:spPr bwMode="gray">
          <a:xfrm>
            <a:off x="7617041" y="0"/>
            <a:ext cx="4574959" cy="838190"/>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500" b="1">
                <a:solidFill>
                  <a:schemeClr val="bg1"/>
                </a:solidFill>
              </a:rPr>
              <a:t>Dependencies view to be enhanced</a:t>
            </a:r>
          </a:p>
        </p:txBody>
      </p:sp>
    </p:spTree>
    <p:extLst>
      <p:ext uri="{BB962C8B-B14F-4D97-AF65-F5344CB8AC3E}">
        <p14:creationId xmlns:p14="http://schemas.microsoft.com/office/powerpoint/2010/main" val="3021527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958F9-BFAC-AF45-FAB2-3A5DA7F33D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F5DE87-90CF-DB3E-69FE-1FC9A55482A6}"/>
              </a:ext>
            </a:extLst>
          </p:cNvPr>
          <p:cNvSpPr>
            <a:spLocks noGrp="1"/>
          </p:cNvSpPr>
          <p:nvPr>
            <p:ph type="title"/>
          </p:nvPr>
        </p:nvSpPr>
        <p:spPr/>
        <p:txBody>
          <a:bodyPr/>
          <a:lstStyle/>
          <a:p>
            <a:r>
              <a:rPr lang="en-US">
                <a:solidFill>
                  <a:srgbClr val="0B315E"/>
                </a:solidFill>
                <a:latin typeface="Calibri" panose="020F0502020204030204" pitchFamily="34" charset="0"/>
                <a:ea typeface="Calibri" panose="020F0502020204030204" pitchFamily="34" charset="0"/>
                <a:cs typeface="Calibri" panose="020F0502020204030204" pitchFamily="34" charset="0"/>
              </a:rPr>
              <a:t>Zero Trust Overview</a:t>
            </a:r>
            <a:endParaRPr lang="en-US" b="0">
              <a:solidFill>
                <a:srgbClr val="0B315E"/>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1438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3A9B87E-C5B0-5231-3B07-6C311B2CC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065EC9-2CA6-B482-D292-E8D8BE5A9405}"/>
              </a:ext>
            </a:extLst>
          </p:cNvPr>
          <p:cNvSpPr>
            <a:spLocks noGrp="1"/>
          </p:cNvSpPr>
          <p:nvPr>
            <p:ph type="title"/>
          </p:nvPr>
        </p:nvSpPr>
        <p:spPr>
          <a:xfrm>
            <a:off x="775952" y="838190"/>
            <a:ext cx="6485418" cy="444348"/>
          </a:xfrm>
        </p:spPr>
        <p:txBody>
          <a:bodyPr/>
          <a:lstStyle/>
          <a:p>
            <a:r>
              <a:rPr lang="en-US"/>
              <a:t>Zero Trust Capability Coverage*</a:t>
            </a:r>
          </a:p>
        </p:txBody>
      </p:sp>
      <p:graphicFrame>
        <p:nvGraphicFramePr>
          <p:cNvPr id="8" name="Table 7">
            <a:extLst>
              <a:ext uri="{FF2B5EF4-FFF2-40B4-BE49-F238E27FC236}">
                <a16:creationId xmlns:a16="http://schemas.microsoft.com/office/drawing/2014/main" id="{6E06DAA8-B790-BA51-F201-84E2F9877A0E}"/>
              </a:ext>
            </a:extLst>
          </p:cNvPr>
          <p:cNvGraphicFramePr>
            <a:graphicFrameLocks noGrp="1"/>
          </p:cNvGraphicFramePr>
          <p:nvPr/>
        </p:nvGraphicFramePr>
        <p:xfrm>
          <a:off x="683232" y="1282538"/>
          <a:ext cx="10732816" cy="3667309"/>
        </p:xfrm>
        <a:graphic>
          <a:graphicData uri="http://schemas.openxmlformats.org/drawingml/2006/table">
            <a:tbl>
              <a:tblPr firstRow="1" bandRow="1"/>
              <a:tblGrid>
                <a:gridCol w="1341602">
                  <a:extLst>
                    <a:ext uri="{9D8B030D-6E8A-4147-A177-3AD203B41FA5}">
                      <a16:colId xmlns:a16="http://schemas.microsoft.com/office/drawing/2014/main" val="2946703248"/>
                    </a:ext>
                  </a:extLst>
                </a:gridCol>
                <a:gridCol w="1341602">
                  <a:extLst>
                    <a:ext uri="{9D8B030D-6E8A-4147-A177-3AD203B41FA5}">
                      <a16:colId xmlns:a16="http://schemas.microsoft.com/office/drawing/2014/main" val="2144268247"/>
                    </a:ext>
                  </a:extLst>
                </a:gridCol>
                <a:gridCol w="1341602">
                  <a:extLst>
                    <a:ext uri="{9D8B030D-6E8A-4147-A177-3AD203B41FA5}">
                      <a16:colId xmlns:a16="http://schemas.microsoft.com/office/drawing/2014/main" val="2845347907"/>
                    </a:ext>
                  </a:extLst>
                </a:gridCol>
                <a:gridCol w="1341602">
                  <a:extLst>
                    <a:ext uri="{9D8B030D-6E8A-4147-A177-3AD203B41FA5}">
                      <a16:colId xmlns:a16="http://schemas.microsoft.com/office/drawing/2014/main" val="453933135"/>
                    </a:ext>
                  </a:extLst>
                </a:gridCol>
                <a:gridCol w="1341602">
                  <a:extLst>
                    <a:ext uri="{9D8B030D-6E8A-4147-A177-3AD203B41FA5}">
                      <a16:colId xmlns:a16="http://schemas.microsoft.com/office/drawing/2014/main" val="738834259"/>
                    </a:ext>
                  </a:extLst>
                </a:gridCol>
                <a:gridCol w="1341602">
                  <a:extLst>
                    <a:ext uri="{9D8B030D-6E8A-4147-A177-3AD203B41FA5}">
                      <a16:colId xmlns:a16="http://schemas.microsoft.com/office/drawing/2014/main" val="1300932125"/>
                    </a:ext>
                  </a:extLst>
                </a:gridCol>
                <a:gridCol w="1341602">
                  <a:extLst>
                    <a:ext uri="{9D8B030D-6E8A-4147-A177-3AD203B41FA5}">
                      <a16:colId xmlns:a16="http://schemas.microsoft.com/office/drawing/2014/main" val="1013529992"/>
                    </a:ext>
                  </a:extLst>
                </a:gridCol>
                <a:gridCol w="1341602">
                  <a:extLst>
                    <a:ext uri="{9D8B030D-6E8A-4147-A177-3AD203B41FA5}">
                      <a16:colId xmlns:a16="http://schemas.microsoft.com/office/drawing/2014/main" val="616946949"/>
                    </a:ext>
                  </a:extLst>
                </a:gridCol>
              </a:tblGrid>
              <a:tr h="310686">
                <a:tc>
                  <a:txBody>
                    <a:bodyPr/>
                    <a:lstStyle/>
                    <a:p>
                      <a:pPr algn="ctr"/>
                      <a:r>
                        <a:rPr lang="en-US" sz="1200">
                          <a:solidFill>
                            <a:schemeClr val="bg1"/>
                          </a:solidFill>
                        </a:rPr>
                        <a:t>Projects</a:t>
                      </a:r>
                    </a:p>
                  </a:txBody>
                  <a:tcPr marL="77280" marR="77280" marT="38640" marB="38640">
                    <a:lnB w="28575" cap="flat" cmpd="sng" algn="ctr">
                      <a:noFill/>
                      <a:prstDash val="sysDot"/>
                      <a:round/>
                      <a:headEnd type="none" w="med" len="med"/>
                      <a:tailEnd type="none" w="med" len="med"/>
                    </a:lnB>
                    <a:solidFill>
                      <a:schemeClr val="bg1"/>
                    </a:solidFill>
                  </a:tcPr>
                </a:tc>
                <a:tc>
                  <a:txBody>
                    <a:bodyPr/>
                    <a:lstStyle/>
                    <a:p>
                      <a:pPr algn="ctr"/>
                      <a:r>
                        <a:rPr lang="en-US" sz="1100">
                          <a:solidFill>
                            <a:schemeClr val="bg1"/>
                          </a:solidFill>
                        </a:rPr>
                        <a:t>Identity</a:t>
                      </a:r>
                    </a:p>
                  </a:txBody>
                  <a:tcPr marL="77280" marR="77280" marT="38640" marB="38640">
                    <a:solidFill>
                      <a:srgbClr val="0A4B8C"/>
                    </a:solidFill>
                  </a:tcPr>
                </a:tc>
                <a:tc>
                  <a:txBody>
                    <a:bodyPr/>
                    <a:lstStyle/>
                    <a:p>
                      <a:pPr algn="ctr"/>
                      <a:r>
                        <a:rPr lang="en-US" sz="1100">
                          <a:solidFill>
                            <a:schemeClr val="bg1"/>
                          </a:solidFill>
                        </a:rPr>
                        <a:t>Device</a:t>
                      </a:r>
                    </a:p>
                  </a:txBody>
                  <a:tcPr marL="77280" marR="77280" marT="38640" marB="38640">
                    <a:solidFill>
                      <a:srgbClr val="0A4B8C"/>
                    </a:solidFill>
                  </a:tcPr>
                </a:tc>
                <a:tc>
                  <a:txBody>
                    <a:bodyPr/>
                    <a:lstStyle/>
                    <a:p>
                      <a:pPr algn="ctr"/>
                      <a:r>
                        <a:rPr lang="en-US" sz="1100">
                          <a:solidFill>
                            <a:schemeClr val="bg1"/>
                          </a:solidFill>
                        </a:rPr>
                        <a:t>Network</a:t>
                      </a:r>
                    </a:p>
                  </a:txBody>
                  <a:tcPr marL="77280" marR="77280" marT="38640" marB="38640">
                    <a:solidFill>
                      <a:srgbClr val="0A4B8C"/>
                    </a:solidFill>
                  </a:tcPr>
                </a:tc>
                <a:tc>
                  <a:txBody>
                    <a:bodyPr/>
                    <a:lstStyle/>
                    <a:p>
                      <a:pPr algn="ctr"/>
                      <a:r>
                        <a:rPr lang="en-US" sz="1100">
                          <a:solidFill>
                            <a:schemeClr val="bg1"/>
                          </a:solidFill>
                        </a:rPr>
                        <a:t>Applications &amp; Workloads</a:t>
                      </a:r>
                    </a:p>
                  </a:txBody>
                  <a:tcPr marL="77280" marR="77280" marT="38640" marB="38640">
                    <a:solidFill>
                      <a:srgbClr val="0A4B8C"/>
                    </a:solidFill>
                  </a:tcPr>
                </a:tc>
                <a:tc>
                  <a:txBody>
                    <a:bodyPr/>
                    <a:lstStyle/>
                    <a:p>
                      <a:pPr algn="ctr"/>
                      <a:r>
                        <a:rPr lang="en-US" sz="1100">
                          <a:solidFill>
                            <a:schemeClr val="bg1"/>
                          </a:solidFill>
                        </a:rPr>
                        <a:t>Data</a:t>
                      </a:r>
                    </a:p>
                  </a:txBody>
                  <a:tcPr marL="77280" marR="77280" marT="38640" marB="38640">
                    <a:solidFill>
                      <a:srgbClr val="0A4B8C"/>
                    </a:solidFill>
                  </a:tcPr>
                </a:tc>
                <a:tc>
                  <a:txBody>
                    <a:bodyPr/>
                    <a:lstStyle/>
                    <a:p>
                      <a:pPr algn="ctr"/>
                      <a:r>
                        <a:rPr lang="en-US" sz="1100">
                          <a:solidFill>
                            <a:schemeClr val="bg1"/>
                          </a:solidFill>
                        </a:rPr>
                        <a:t>Visibility &amp; Analytics</a:t>
                      </a:r>
                    </a:p>
                  </a:txBody>
                  <a:tcPr marL="77280" marR="77280" marT="38640" marB="38640">
                    <a:solidFill>
                      <a:srgbClr val="0A4B8C"/>
                    </a:solidFill>
                  </a:tcPr>
                </a:tc>
                <a:tc>
                  <a:txBody>
                    <a:bodyPr/>
                    <a:lstStyle/>
                    <a:p>
                      <a:pPr algn="ctr"/>
                      <a:r>
                        <a:rPr lang="en-US" sz="1100">
                          <a:solidFill>
                            <a:schemeClr val="bg1"/>
                          </a:solidFill>
                        </a:rPr>
                        <a:t>Governance &amp; Automation</a:t>
                      </a:r>
                    </a:p>
                  </a:txBody>
                  <a:tcPr marL="77280" marR="77280" marT="38640" marB="38640">
                    <a:solidFill>
                      <a:srgbClr val="0A4B8C"/>
                    </a:solidFill>
                  </a:tcPr>
                </a:tc>
                <a:extLst>
                  <a:ext uri="{0D108BD9-81ED-4DB2-BD59-A6C34878D82A}">
                    <a16:rowId xmlns:a16="http://schemas.microsoft.com/office/drawing/2014/main" val="1111333269"/>
                  </a:ext>
                </a:extLst>
              </a:tr>
              <a:tr h="333640">
                <a:tc>
                  <a:txBody>
                    <a:bodyPr/>
                    <a:lstStyle/>
                    <a:p>
                      <a:pPr algn="ctr"/>
                      <a:r>
                        <a:rPr lang="en-US" sz="800" b="1" i="1">
                          <a:solidFill>
                            <a:schemeClr val="tx1"/>
                          </a:solidFill>
                        </a:rPr>
                        <a:t>Projects</a:t>
                      </a:r>
                    </a:p>
                  </a:txBody>
                  <a:tcPr marL="77280" marR="77280" marT="38640" marB="38640" anchor="b">
                    <a:lnT w="28575" cap="flat" cmpd="sng" algn="ctr">
                      <a:noFill/>
                      <a:prstDash val="sysDot"/>
                      <a:round/>
                      <a:headEnd type="none" w="med" len="med"/>
                      <a:tailEnd type="none" w="med" len="med"/>
                    </a:lnT>
                    <a:solidFill>
                      <a:schemeClr val="bg1"/>
                    </a:solidFill>
                  </a:tcPr>
                </a:tc>
                <a:tc>
                  <a:txBody>
                    <a:bodyPr/>
                    <a:lstStyle/>
                    <a:p>
                      <a:pPr algn="ctr"/>
                      <a:r>
                        <a:rPr lang="en-US" sz="800" i="1">
                          <a:solidFill>
                            <a:schemeClr val="tx1"/>
                          </a:solidFill>
                        </a:rPr>
                        <a:t>Strong identity verification, MFA, least privilege</a:t>
                      </a:r>
                    </a:p>
                  </a:txBody>
                  <a:tcPr marL="77280" marR="77280" marT="38640" marB="38640">
                    <a:solidFill>
                      <a:schemeClr val="bg1">
                        <a:lumMod val="95000"/>
                      </a:schemeClr>
                    </a:solidFill>
                  </a:tcPr>
                </a:tc>
                <a:tc>
                  <a:txBody>
                    <a:bodyPr/>
                    <a:lstStyle/>
                    <a:p>
                      <a:pPr algn="ctr"/>
                      <a:r>
                        <a:rPr lang="en-US" sz="800">
                          <a:solidFill>
                            <a:schemeClr val="tx1"/>
                          </a:solidFill>
                        </a:rPr>
                        <a:t>Device trust, posture validation, endpoint security</a:t>
                      </a:r>
                    </a:p>
                  </a:txBody>
                  <a:tcPr marL="77280" marR="77280" marT="38640" marB="38640">
                    <a:solidFill>
                      <a:schemeClr val="bg1">
                        <a:lumMod val="95000"/>
                      </a:schemeClr>
                    </a:solidFill>
                  </a:tcPr>
                </a:tc>
                <a:tc>
                  <a:txBody>
                    <a:bodyPr/>
                    <a:lstStyle/>
                    <a:p>
                      <a:pPr algn="ctr"/>
                      <a:r>
                        <a:rPr lang="en-US" sz="800">
                          <a:solidFill>
                            <a:schemeClr val="tx1"/>
                          </a:solidFill>
                        </a:rPr>
                        <a:t>Segmentation, secure access, no implicit trust</a:t>
                      </a:r>
                    </a:p>
                  </a:txBody>
                  <a:tcPr marL="77280" marR="77280" marT="38640" marB="38640">
                    <a:solidFill>
                      <a:schemeClr val="bg1">
                        <a:lumMod val="95000"/>
                      </a:schemeClr>
                    </a:solidFill>
                  </a:tcPr>
                </a:tc>
                <a:tc>
                  <a:txBody>
                    <a:bodyPr/>
                    <a:lstStyle/>
                    <a:p>
                      <a:pPr algn="ctr"/>
                      <a:r>
                        <a:rPr lang="en-US" sz="800">
                          <a:solidFill>
                            <a:schemeClr val="tx1"/>
                          </a:solidFill>
                        </a:rPr>
                        <a:t>App authentication, workload identity</a:t>
                      </a:r>
                    </a:p>
                  </a:txBody>
                  <a:tcPr marL="77280" marR="77280" marT="38640" marB="38640">
                    <a:solidFill>
                      <a:schemeClr val="bg1">
                        <a:lumMod val="95000"/>
                      </a:schemeClr>
                    </a:solidFill>
                  </a:tcPr>
                </a:tc>
                <a:tc>
                  <a:txBody>
                    <a:bodyPr/>
                    <a:lstStyle/>
                    <a:p>
                      <a:pPr algn="ctr"/>
                      <a:r>
                        <a:rPr lang="en-US" sz="800">
                          <a:solidFill>
                            <a:schemeClr val="tx1"/>
                          </a:solidFill>
                        </a:rPr>
                        <a:t>Classification, protection, and loss prevention</a:t>
                      </a:r>
                    </a:p>
                  </a:txBody>
                  <a:tcPr marL="77280" marR="77280" marT="38640" marB="38640">
                    <a:solidFill>
                      <a:schemeClr val="bg1">
                        <a:lumMod val="95000"/>
                      </a:schemeClr>
                    </a:solidFill>
                  </a:tcPr>
                </a:tc>
                <a:tc>
                  <a:txBody>
                    <a:bodyPr/>
                    <a:lstStyle/>
                    <a:p>
                      <a:pPr algn="ctr"/>
                      <a:r>
                        <a:rPr lang="en-US" sz="800">
                          <a:solidFill>
                            <a:schemeClr val="tx1"/>
                          </a:solidFill>
                        </a:rPr>
                        <a:t>Telemetry, logging, continuous verification</a:t>
                      </a:r>
                    </a:p>
                  </a:txBody>
                  <a:tcPr marL="77280" marR="77280" marT="38640" marB="38640">
                    <a:solidFill>
                      <a:schemeClr val="bg1">
                        <a:lumMod val="95000"/>
                      </a:schemeClr>
                    </a:solidFill>
                  </a:tcPr>
                </a:tc>
                <a:tc>
                  <a:txBody>
                    <a:bodyPr/>
                    <a:lstStyle/>
                    <a:p>
                      <a:pPr algn="ctr"/>
                      <a:r>
                        <a:rPr lang="en-US" sz="800">
                          <a:solidFill>
                            <a:schemeClr val="tx1"/>
                          </a:solidFill>
                        </a:rPr>
                        <a:t>Policy, standards, and enforcement</a:t>
                      </a:r>
                    </a:p>
                  </a:txBody>
                  <a:tcPr marL="77280" marR="77280" marT="38640" marB="38640">
                    <a:solidFill>
                      <a:schemeClr val="bg1">
                        <a:lumMod val="95000"/>
                      </a:schemeClr>
                    </a:solidFill>
                  </a:tcPr>
                </a:tc>
                <a:extLst>
                  <a:ext uri="{0D108BD9-81ED-4DB2-BD59-A6C34878D82A}">
                    <a16:rowId xmlns:a16="http://schemas.microsoft.com/office/drawing/2014/main" val="1207590222"/>
                  </a:ext>
                </a:extLst>
              </a:tr>
              <a:tr h="368070">
                <a:tc>
                  <a:txBody>
                    <a:bodyPr/>
                    <a:lstStyle/>
                    <a:p>
                      <a:r>
                        <a:rPr lang="en-US" sz="1000" b="1">
                          <a:solidFill>
                            <a:schemeClr val="bg1"/>
                          </a:solidFill>
                        </a:rPr>
                        <a:t>Firewall Refresh</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Modernized perimeter; HA; PCI support</a:t>
                      </a:r>
                    </a:p>
                  </a:txBody>
                  <a:tcPr marL="77280" marR="77280" marT="38640" marB="38640">
                    <a:solidFill>
                      <a:srgbClr val="00787E"/>
                    </a:solidFill>
                  </a:tcPr>
                </a:tc>
                <a:tc>
                  <a:txBody>
                    <a:bodyPr/>
                    <a:lstStyle/>
                    <a:p>
                      <a:pPr algn="ctr"/>
                      <a:r>
                        <a:rPr lang="en-US" sz="900" i="1">
                          <a:solidFill>
                            <a:schemeClr val="bg1"/>
                          </a:solidFill>
                        </a:rPr>
                        <a:t>App‑ID / L7 policy capability</a:t>
                      </a:r>
                    </a:p>
                  </a:txBody>
                  <a:tcPr marL="77280" marR="77280" marT="38640" marB="38640">
                    <a:solidFill>
                      <a:srgbClr val="00787E"/>
                    </a:solidFill>
                  </a:tcPr>
                </a:tc>
                <a:tc>
                  <a:txBody>
                    <a:bodyPr/>
                    <a:lstStyle/>
                    <a:p>
                      <a:pPr algn="ctr"/>
                      <a:r>
                        <a:rPr lang="en-US" sz="900" i="1">
                          <a:solidFill>
                            <a:schemeClr val="bg1"/>
                          </a:solidFill>
                        </a:rPr>
                        <a:t>URL/file filtering (policy‑based)</a:t>
                      </a:r>
                    </a:p>
                  </a:txBody>
                  <a:tcPr marL="77280" marR="77280" marT="38640" marB="38640">
                    <a:solidFill>
                      <a:srgbClr val="00787E"/>
                    </a:solidFill>
                  </a:tcPr>
                </a:tc>
                <a:tc>
                  <a:txBody>
                    <a:bodyPr/>
                    <a:lstStyle/>
                    <a:p>
                      <a:pPr algn="ctr"/>
                      <a:r>
                        <a:rPr lang="en-US" sz="900" i="1">
                          <a:solidFill>
                            <a:schemeClr val="bg1"/>
                          </a:solidFill>
                        </a:rPr>
                        <a:t>Improved logging &amp; threat visibility</a:t>
                      </a:r>
                    </a:p>
                  </a:txBody>
                  <a:tcPr marL="77280" marR="77280" marT="38640" marB="38640">
                    <a:solidFill>
                      <a:srgbClr val="00787E"/>
                    </a:solidFill>
                  </a:tcPr>
                </a:tc>
                <a:tc>
                  <a:txBody>
                    <a:bodyPr/>
                    <a:lstStyle/>
                    <a:p>
                      <a:pPr algn="ctr"/>
                      <a:r>
                        <a:rPr lang="en-US" sz="900" i="1">
                          <a:solidFill>
                            <a:schemeClr val="bg1"/>
                          </a:solidFill>
                        </a:rPr>
                        <a:t>Standard rule base; audit/PCI alignment</a:t>
                      </a:r>
                    </a:p>
                  </a:txBody>
                  <a:tcPr marL="77280" marR="77280" marT="38640" marB="38640">
                    <a:solidFill>
                      <a:srgbClr val="00787E"/>
                    </a:solidFill>
                  </a:tcPr>
                </a:tc>
                <a:extLst>
                  <a:ext uri="{0D108BD9-81ED-4DB2-BD59-A6C34878D82A}">
                    <a16:rowId xmlns:a16="http://schemas.microsoft.com/office/drawing/2014/main" val="2411798161"/>
                  </a:ext>
                </a:extLst>
              </a:tr>
              <a:tr h="471361">
                <a:tc>
                  <a:txBody>
                    <a:bodyPr/>
                    <a:lstStyle/>
                    <a:p>
                      <a:r>
                        <a:rPr lang="en-US" sz="1000" b="1">
                          <a:solidFill>
                            <a:schemeClr val="bg1"/>
                          </a:solidFill>
                        </a:rPr>
                        <a:t>3</a:t>
                      </a:r>
                      <a:r>
                        <a:rPr lang="en-US" sz="1000" b="1" baseline="30000">
                          <a:solidFill>
                            <a:schemeClr val="bg1"/>
                          </a:solidFill>
                        </a:rPr>
                        <a:t>rd</a:t>
                      </a:r>
                      <a:r>
                        <a:rPr lang="en-US" sz="1000" b="1">
                          <a:solidFill>
                            <a:schemeClr val="bg1"/>
                          </a:solidFill>
                        </a:rPr>
                        <a:t> Party Landing Zone</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Standardized 3P connectivity; controlled ingress/egress</a:t>
                      </a:r>
                    </a:p>
                  </a:txBody>
                  <a:tcPr marL="77280" marR="77280" marT="38640" marB="38640">
                    <a:solidFill>
                      <a:srgbClr val="00787E"/>
                    </a:solidFill>
                  </a:tcPr>
                </a:tc>
                <a:tc>
                  <a:txBody>
                    <a:bodyPr/>
                    <a:lstStyle/>
                    <a:p>
                      <a:pPr algn="ctr"/>
                      <a:r>
                        <a:rPr lang="en-US" sz="900" i="1">
                          <a:solidFill>
                            <a:schemeClr val="bg1"/>
                          </a:solidFill>
                        </a:rPr>
                        <a:t>Pre‑configured onboarding patterns</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Better oversight of 3P connections</a:t>
                      </a:r>
                    </a:p>
                  </a:txBody>
                  <a:tcPr marL="77280" marR="77280" marT="38640" marB="38640">
                    <a:solidFill>
                      <a:srgbClr val="00787E"/>
                    </a:solidFill>
                  </a:tcPr>
                </a:tc>
                <a:tc>
                  <a:txBody>
                    <a:bodyPr/>
                    <a:lstStyle/>
                    <a:p>
                      <a:pPr algn="ctr"/>
                      <a:r>
                        <a:rPr lang="en-US" sz="900" i="1">
                          <a:solidFill>
                            <a:schemeClr val="bg1"/>
                          </a:solidFill>
                        </a:rPr>
                        <a:t>Policy standards; compliance guardrails</a:t>
                      </a:r>
                    </a:p>
                  </a:txBody>
                  <a:tcPr marL="77280" marR="77280" marT="38640" marB="38640">
                    <a:solidFill>
                      <a:srgbClr val="00787E"/>
                    </a:solidFill>
                  </a:tcPr>
                </a:tc>
                <a:extLst>
                  <a:ext uri="{0D108BD9-81ED-4DB2-BD59-A6C34878D82A}">
                    <a16:rowId xmlns:a16="http://schemas.microsoft.com/office/drawing/2014/main" val="449265326"/>
                  </a:ext>
                </a:extLst>
              </a:tr>
              <a:tr h="517268">
                <a:tc>
                  <a:txBody>
                    <a:bodyPr/>
                    <a:lstStyle/>
                    <a:p>
                      <a:r>
                        <a:rPr lang="en-US" sz="1000" b="1">
                          <a:solidFill>
                            <a:schemeClr val="bg1"/>
                          </a:solidFill>
                        </a:rPr>
                        <a:t>Forescout Network Access Control (NAC) Platform</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Posture check; compliant‑only access</a:t>
                      </a:r>
                    </a:p>
                  </a:txBody>
                  <a:tcPr marL="77280" marR="77280" marT="38640" marB="38640">
                    <a:solidFill>
                      <a:srgbClr val="00787E"/>
                    </a:solidFill>
                  </a:tcPr>
                </a:tc>
                <a:tc>
                  <a:txBody>
                    <a:bodyPr/>
                    <a:lstStyle/>
                    <a:p>
                      <a:pPr algn="ctr"/>
                      <a:r>
                        <a:rPr lang="en-US" sz="900" i="1">
                          <a:solidFill>
                            <a:schemeClr val="bg1"/>
                          </a:solidFill>
                        </a:rPr>
                        <a:t>Enforce access at connect time</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Device discovery; network visibility</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extLst>
                  <a:ext uri="{0D108BD9-81ED-4DB2-BD59-A6C34878D82A}">
                    <a16:rowId xmlns:a16="http://schemas.microsoft.com/office/drawing/2014/main" val="1184274319"/>
                  </a:ext>
                </a:extLst>
              </a:tr>
              <a:tr h="397569">
                <a:tc>
                  <a:txBody>
                    <a:bodyPr/>
                    <a:lstStyle/>
                    <a:p>
                      <a:r>
                        <a:rPr lang="en-US" sz="1000" b="1">
                          <a:solidFill>
                            <a:schemeClr val="bg1"/>
                          </a:solidFill>
                        </a:rPr>
                        <a:t>Network Micro Segmentation</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endParaRPr lang="en-US" sz="1300" i="1">
                        <a:solidFill>
                          <a:schemeClr val="tx1"/>
                        </a:solidFill>
                      </a:endParaRPr>
                    </a:p>
                  </a:txBody>
                  <a:tcPr marL="77280" marR="77280" marT="38640" marB="38640">
                    <a:solidFill>
                      <a:schemeClr val="bg1"/>
                    </a:solidFill>
                  </a:tcPr>
                </a:tc>
                <a:tc>
                  <a:txBody>
                    <a:bodyPr/>
                    <a:lstStyle/>
                    <a:p>
                      <a:r>
                        <a:rPr lang="en-US" sz="900" i="1">
                          <a:solidFill>
                            <a:schemeClr val="bg1"/>
                          </a:solidFill>
                        </a:rPr>
                        <a:t>East‑west isolation; limit lateral movement</a:t>
                      </a:r>
                    </a:p>
                  </a:txBody>
                  <a:tcPr marL="77280" marR="77280" marT="38640" marB="38640">
                    <a:solidFill>
                      <a:srgbClr val="00787E"/>
                    </a:solidFill>
                  </a:tcPr>
                </a:tc>
                <a:tc>
                  <a:txBody>
                    <a:bodyPr/>
                    <a:lstStyle/>
                    <a:p>
                      <a:r>
                        <a:rPr lang="en-US" sz="900" i="1">
                          <a:solidFill>
                            <a:schemeClr val="bg1"/>
                          </a:solidFill>
                        </a:rPr>
                        <a:t>Segments aligned to apps/flows</a:t>
                      </a:r>
                    </a:p>
                  </a:txBody>
                  <a:tcPr marL="77280" marR="77280" marT="38640" marB="38640">
                    <a:solidFill>
                      <a:srgbClr val="00787E"/>
                    </a:solidFill>
                  </a:tcPr>
                </a:tc>
                <a:tc>
                  <a:txBody>
                    <a:bodyPr/>
                    <a:lstStyle/>
                    <a:p>
                      <a:r>
                        <a:rPr lang="en-US" sz="900" i="1">
                          <a:solidFill>
                            <a:schemeClr val="bg1"/>
                          </a:solidFill>
                        </a:rPr>
                        <a:t>Protect sensitive zones (via isolation)</a:t>
                      </a:r>
                    </a:p>
                  </a:txBody>
                  <a:tcPr marL="77280" marR="77280" marT="38640" marB="38640">
                    <a:solidFill>
                      <a:srgbClr val="00787E"/>
                    </a:solidFill>
                  </a:tcPr>
                </a:tc>
                <a:tc>
                  <a:txBody>
                    <a:bodyPr/>
                    <a:lstStyle/>
                    <a:p>
                      <a:r>
                        <a:rPr lang="en-US" sz="900" i="1">
                          <a:solidFill>
                            <a:schemeClr val="bg1"/>
                          </a:solidFill>
                        </a:rPr>
                        <a:t>Assessment &amp; flow baselining</a:t>
                      </a:r>
                    </a:p>
                  </a:txBody>
                  <a:tcPr marL="77280" marR="77280" marT="38640" marB="38640">
                    <a:solidFill>
                      <a:srgbClr val="00787E"/>
                    </a:solidFill>
                  </a:tcPr>
                </a:tc>
                <a:tc>
                  <a:txBody>
                    <a:bodyPr/>
                    <a:lstStyle/>
                    <a:p>
                      <a:r>
                        <a:rPr lang="en-US" sz="900" i="1">
                          <a:solidFill>
                            <a:schemeClr val="bg1"/>
                          </a:solidFill>
                        </a:rPr>
                        <a:t>Segmentation standards; alignment to regulations</a:t>
                      </a:r>
                    </a:p>
                  </a:txBody>
                  <a:tcPr marL="77280" marR="77280" marT="38640" marB="38640">
                    <a:solidFill>
                      <a:srgbClr val="00787E"/>
                    </a:solidFill>
                  </a:tcPr>
                </a:tc>
                <a:extLst>
                  <a:ext uri="{0D108BD9-81ED-4DB2-BD59-A6C34878D82A}">
                    <a16:rowId xmlns:a16="http://schemas.microsoft.com/office/drawing/2014/main" val="3943629709"/>
                  </a:ext>
                </a:extLst>
              </a:tr>
              <a:tr h="368070">
                <a:tc>
                  <a:txBody>
                    <a:bodyPr/>
                    <a:lstStyle/>
                    <a:p>
                      <a:r>
                        <a:rPr lang="en-US" sz="1000" b="1" strike="sngStrike">
                          <a:solidFill>
                            <a:schemeClr val="bg1"/>
                          </a:solidFill>
                        </a:rPr>
                        <a:t>McAfee Proxy Replacement</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Cloud web proxy; egress control; DC coverage</a:t>
                      </a:r>
                    </a:p>
                  </a:txBody>
                  <a:tcPr marL="77280" marR="77280" marT="38640" marB="38640">
                    <a:solidFill>
                      <a:srgbClr val="00787E"/>
                    </a:solidFill>
                  </a:tcPr>
                </a:tc>
                <a:tc>
                  <a:txBody>
                    <a:bodyPr/>
                    <a:lstStyle/>
                    <a:p>
                      <a:pPr algn="ctr"/>
                      <a:r>
                        <a:rPr lang="nl-NL" sz="900" i="1">
                          <a:solidFill>
                            <a:schemeClr val="bg1"/>
                          </a:solidFill>
                        </a:rPr>
                        <a:t>HTTP/S inspection via ZIA</a:t>
                      </a:r>
                      <a:endParaRPr lang="en-US" sz="900" i="1">
                        <a:solidFill>
                          <a:schemeClr val="bg1"/>
                        </a:solidFill>
                      </a:endParaRPr>
                    </a:p>
                  </a:txBody>
                  <a:tcPr marL="77280" marR="77280" marT="38640" marB="38640">
                    <a:solidFill>
                      <a:srgbClr val="00787E"/>
                    </a:solidFill>
                  </a:tcPr>
                </a:tc>
                <a:tc>
                  <a:txBody>
                    <a:bodyPr/>
                    <a:lstStyle/>
                    <a:p>
                      <a:pPr algn="ctr"/>
                      <a:r>
                        <a:rPr lang="en-US" sz="900" i="1">
                          <a:solidFill>
                            <a:schemeClr val="bg1"/>
                          </a:solidFill>
                        </a:rPr>
                        <a:t>Web DLP enforcement (stated replacement)</a:t>
                      </a:r>
                    </a:p>
                  </a:txBody>
                  <a:tcPr marL="77280" marR="77280" marT="38640" marB="38640">
                    <a:solidFill>
                      <a:srgbClr val="00787E"/>
                    </a:solidFill>
                  </a:tcPr>
                </a:tc>
                <a:tc>
                  <a:txBody>
                    <a:bodyPr/>
                    <a:lstStyle/>
                    <a:p>
                      <a:pPr algn="ctr"/>
                      <a:r>
                        <a:rPr lang="en-US" sz="900" i="1">
                          <a:solidFill>
                            <a:schemeClr val="bg1"/>
                          </a:solidFill>
                        </a:rPr>
                        <a:t>Centralized inspection &amp; logging</a:t>
                      </a:r>
                    </a:p>
                  </a:txBody>
                  <a:tcPr marL="77280" marR="77280" marT="38640" marB="38640">
                    <a:solidFill>
                      <a:srgbClr val="00787E"/>
                    </a:solidFill>
                  </a:tcPr>
                </a:tc>
                <a:tc>
                  <a:txBody>
                    <a:bodyPr/>
                    <a:lstStyle/>
                    <a:p>
                      <a:pPr algn="ctr"/>
                      <a:r>
                        <a:rPr lang="en-US" sz="900" i="1">
                          <a:solidFill>
                            <a:schemeClr val="bg1"/>
                          </a:solidFill>
                        </a:rPr>
                        <a:t>Unified policies; standardized routing</a:t>
                      </a:r>
                    </a:p>
                  </a:txBody>
                  <a:tcPr marL="77280" marR="77280" marT="38640" marB="38640">
                    <a:solidFill>
                      <a:srgbClr val="00787E"/>
                    </a:solidFill>
                  </a:tcPr>
                </a:tc>
                <a:extLst>
                  <a:ext uri="{0D108BD9-81ED-4DB2-BD59-A6C34878D82A}">
                    <a16:rowId xmlns:a16="http://schemas.microsoft.com/office/drawing/2014/main" val="1087689854"/>
                  </a:ext>
                </a:extLst>
              </a:tr>
              <a:tr h="368070">
                <a:tc>
                  <a:txBody>
                    <a:bodyPr/>
                    <a:lstStyle/>
                    <a:p>
                      <a:r>
                        <a:rPr lang="en-US" sz="1000" b="1">
                          <a:solidFill>
                            <a:schemeClr val="bg1"/>
                          </a:solidFill>
                        </a:rPr>
                        <a:t>CSP Egress Expansion</a:t>
                      </a:r>
                    </a:p>
                  </a:txBody>
                  <a:tcPr marL="77280" marR="77280" marT="38640" marB="38640">
                    <a:solidFill>
                      <a:srgbClr val="267AC0"/>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Egress cutover to Zscaler for Non‑Prod/Prod</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Outbound traffic telemetry (via Zscaler)</a:t>
                      </a:r>
                    </a:p>
                  </a:txBody>
                  <a:tcPr marL="77280" marR="77280" marT="38640" marB="38640">
                    <a:solidFill>
                      <a:srgbClr val="00787E"/>
                    </a:solidFill>
                  </a:tcPr>
                </a:tc>
                <a:tc>
                  <a:txBody>
                    <a:bodyPr/>
                    <a:lstStyle/>
                    <a:p>
                      <a:pPr algn="ctr"/>
                      <a:r>
                        <a:rPr lang="en-US" sz="900" i="1">
                          <a:solidFill>
                            <a:schemeClr val="bg1"/>
                          </a:solidFill>
                        </a:rPr>
                        <a:t>Consistent egress architecture; controls</a:t>
                      </a:r>
                    </a:p>
                  </a:txBody>
                  <a:tcPr marL="77280" marR="77280" marT="38640" marB="38640">
                    <a:solidFill>
                      <a:srgbClr val="00787E"/>
                    </a:solidFill>
                  </a:tcPr>
                </a:tc>
                <a:extLst>
                  <a:ext uri="{0D108BD9-81ED-4DB2-BD59-A6C34878D82A}">
                    <a16:rowId xmlns:a16="http://schemas.microsoft.com/office/drawing/2014/main" val="3976154212"/>
                  </a:ext>
                </a:extLst>
              </a:tr>
              <a:tr h="287733">
                <a:tc>
                  <a:txBody>
                    <a:bodyPr/>
                    <a:lstStyle/>
                    <a:p>
                      <a:r>
                        <a:rPr lang="en-US" sz="1000" b="1">
                          <a:solidFill>
                            <a:schemeClr val="bg1"/>
                          </a:solidFill>
                        </a:rPr>
                        <a:t>Zscaler Zero Trust Access (ZPA)</a:t>
                      </a:r>
                    </a:p>
                  </a:txBody>
                  <a:tcPr marL="77280" marR="77280" marT="38640" marB="38640">
                    <a:solidFill>
                      <a:srgbClr val="267AC0"/>
                    </a:solidFill>
                  </a:tcPr>
                </a:tc>
                <a:tc>
                  <a:txBody>
                    <a:bodyPr/>
                    <a:lstStyle/>
                    <a:p>
                      <a:pPr algn="ctr"/>
                      <a:r>
                        <a:rPr lang="en-US" sz="900" i="1">
                          <a:solidFill>
                            <a:schemeClr val="bg1"/>
                          </a:solidFill>
                        </a:rPr>
                        <a:t>ID‑aware app access</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endParaRPr lang="en-US" sz="900" i="1">
                        <a:solidFill>
                          <a:schemeClr val="bg1"/>
                        </a:solidFill>
                      </a:endParaRPr>
                    </a:p>
                  </a:txBody>
                  <a:tcPr marL="77280" marR="77280" marT="38640" marB="38640">
                    <a:solidFill>
                      <a:srgbClr val="00787E"/>
                    </a:solidFill>
                  </a:tcPr>
                </a:tc>
                <a:tc>
                  <a:txBody>
                    <a:bodyPr/>
                    <a:lstStyle/>
                    <a:p>
                      <a:pPr algn="ctr"/>
                      <a:r>
                        <a:rPr lang="en-US" sz="900" i="1">
                          <a:solidFill>
                            <a:schemeClr val="bg1"/>
                          </a:solidFill>
                        </a:rPr>
                        <a:t>Direct app connectivity (ZPA)</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chemeClr val="bg1"/>
                    </a:solidFill>
                  </a:tcPr>
                </a:tc>
                <a:tc>
                  <a:txBody>
                    <a:bodyPr/>
                    <a:lstStyle/>
                    <a:p>
                      <a:pPr algn="ctr"/>
                      <a:r>
                        <a:rPr lang="en-US" sz="900" i="1">
                          <a:solidFill>
                            <a:schemeClr val="bg1"/>
                          </a:solidFill>
                        </a:rPr>
                        <a:t>Access logging per app/session</a:t>
                      </a:r>
                    </a:p>
                  </a:txBody>
                  <a:tcPr marL="77280" marR="77280" marT="38640" marB="38640">
                    <a:solidFill>
                      <a:srgbClr val="00787E"/>
                    </a:solidFill>
                  </a:tcPr>
                </a:tc>
                <a:tc>
                  <a:txBody>
                    <a:bodyPr/>
                    <a:lstStyle/>
                    <a:p>
                      <a:pPr algn="ctr"/>
                      <a:endParaRPr lang="en-US" sz="900" i="1">
                        <a:solidFill>
                          <a:schemeClr val="bg1"/>
                        </a:solidFill>
                      </a:endParaRPr>
                    </a:p>
                  </a:txBody>
                  <a:tcPr marL="77280" marR="77280" marT="38640" marB="38640">
                    <a:solidFill>
                      <a:srgbClr val="00787E"/>
                    </a:solidFill>
                  </a:tcPr>
                </a:tc>
                <a:extLst>
                  <a:ext uri="{0D108BD9-81ED-4DB2-BD59-A6C34878D82A}">
                    <a16:rowId xmlns:a16="http://schemas.microsoft.com/office/drawing/2014/main" val="2199188852"/>
                  </a:ext>
                </a:extLst>
              </a:tr>
            </a:tbl>
          </a:graphicData>
        </a:graphic>
      </p:graphicFrame>
      <p:sp>
        <p:nvSpPr>
          <p:cNvPr id="13" name="TextBox 12">
            <a:extLst>
              <a:ext uri="{FF2B5EF4-FFF2-40B4-BE49-F238E27FC236}">
                <a16:creationId xmlns:a16="http://schemas.microsoft.com/office/drawing/2014/main" id="{9ADB43C4-63D3-D307-3B31-BFB65FD34ED3}"/>
              </a:ext>
            </a:extLst>
          </p:cNvPr>
          <p:cNvSpPr txBox="1"/>
          <p:nvPr/>
        </p:nvSpPr>
        <p:spPr>
          <a:xfrm>
            <a:off x="2002933" y="6192879"/>
            <a:ext cx="7815462" cy="553998"/>
          </a:xfrm>
          <a:prstGeom prst="rect">
            <a:avLst/>
          </a:prstGeom>
          <a:noFill/>
        </p:spPr>
        <p:txBody>
          <a:bodyPr wrap="square">
            <a:spAutoFit/>
          </a:bodyPr>
          <a:lstStyle/>
          <a:p>
            <a:pPr algn="ctr" defTabSz="457200"/>
            <a:r>
              <a:rPr lang="en-US" sz="1500" b="1">
                <a:solidFill>
                  <a:srgbClr val="3F3F3F"/>
                </a:solidFill>
                <a:latin typeface="CVS Health Sans"/>
              </a:rPr>
              <a:t>Shows how current initiatives collectively strengthen our Zero Trust security posture and how much of the framework has been implemented.</a:t>
            </a:r>
          </a:p>
        </p:txBody>
      </p:sp>
      <p:sp>
        <p:nvSpPr>
          <p:cNvPr id="16" name="Rectangle 15">
            <a:extLst>
              <a:ext uri="{FF2B5EF4-FFF2-40B4-BE49-F238E27FC236}">
                <a16:creationId xmlns:a16="http://schemas.microsoft.com/office/drawing/2014/main" id="{EE3840DF-AEF7-B708-DF33-B7BA64362480}"/>
              </a:ext>
            </a:extLst>
          </p:cNvPr>
          <p:cNvSpPr/>
          <p:nvPr/>
        </p:nvSpPr>
        <p:spPr bwMode="gray">
          <a:xfrm>
            <a:off x="683233" y="5802282"/>
            <a:ext cx="5810597" cy="340721"/>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200" u="sng">
                <a:solidFill>
                  <a:srgbClr val="000000"/>
                </a:solidFill>
                <a:latin typeface="CVS Health Sans"/>
              </a:rPr>
              <a:t>*Note: </a:t>
            </a:r>
            <a:r>
              <a:rPr lang="en-US" sz="1200">
                <a:solidFill>
                  <a:srgbClr val="000000"/>
                </a:solidFill>
                <a:latin typeface="CVS Health Sans"/>
              </a:rPr>
              <a:t>Mappings are based on project descriptions; validation may be required.</a:t>
            </a:r>
          </a:p>
        </p:txBody>
      </p:sp>
      <p:sp>
        <p:nvSpPr>
          <p:cNvPr id="3" name="Rectangle 2">
            <a:extLst>
              <a:ext uri="{FF2B5EF4-FFF2-40B4-BE49-F238E27FC236}">
                <a16:creationId xmlns:a16="http://schemas.microsoft.com/office/drawing/2014/main" id="{033CC6AC-43E0-813A-AE78-FAFA62333187}"/>
              </a:ext>
            </a:extLst>
          </p:cNvPr>
          <p:cNvSpPr/>
          <p:nvPr/>
        </p:nvSpPr>
        <p:spPr bwMode="gray">
          <a:xfrm>
            <a:off x="8633254" y="0"/>
            <a:ext cx="3558746" cy="469557"/>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Use CISA Zero Trust Model</a:t>
            </a:r>
          </a:p>
        </p:txBody>
      </p:sp>
    </p:spTree>
    <p:extLst>
      <p:ext uri="{BB962C8B-B14F-4D97-AF65-F5344CB8AC3E}">
        <p14:creationId xmlns:p14="http://schemas.microsoft.com/office/powerpoint/2010/main" val="3373646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876DB7-14B7-96E5-4110-C0841E1913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CE427B-624C-1366-2C96-A184C40E53B6}"/>
              </a:ext>
            </a:extLst>
          </p:cNvPr>
          <p:cNvSpPr>
            <a:spLocks noGrp="1"/>
          </p:cNvSpPr>
          <p:nvPr>
            <p:ph type="title"/>
          </p:nvPr>
        </p:nvSpPr>
        <p:spPr>
          <a:xfrm>
            <a:off x="775952" y="838190"/>
            <a:ext cx="7713653" cy="444348"/>
          </a:xfrm>
        </p:spPr>
        <p:txBody>
          <a:bodyPr/>
          <a:lstStyle/>
          <a:p>
            <a:r>
              <a:rPr lang="en-US"/>
              <a:t>Zero Trust Program Execution Model</a:t>
            </a:r>
          </a:p>
        </p:txBody>
      </p:sp>
      <p:graphicFrame>
        <p:nvGraphicFramePr>
          <p:cNvPr id="8" name="Table 7">
            <a:extLst>
              <a:ext uri="{FF2B5EF4-FFF2-40B4-BE49-F238E27FC236}">
                <a16:creationId xmlns:a16="http://schemas.microsoft.com/office/drawing/2014/main" id="{65C2DEC3-B55E-3C42-9EB7-DB03072B8811}"/>
              </a:ext>
            </a:extLst>
          </p:cNvPr>
          <p:cNvGraphicFramePr>
            <a:graphicFrameLocks noGrp="1"/>
          </p:cNvGraphicFramePr>
          <p:nvPr>
            <p:extLst>
              <p:ext uri="{D42A27DB-BD31-4B8C-83A1-F6EECF244321}">
                <p14:modId xmlns:p14="http://schemas.microsoft.com/office/powerpoint/2010/main" val="2708646173"/>
              </p:ext>
            </p:extLst>
          </p:nvPr>
        </p:nvGraphicFramePr>
        <p:xfrm>
          <a:off x="775951" y="1282538"/>
          <a:ext cx="10973688" cy="4444097"/>
        </p:xfrm>
        <a:graphic>
          <a:graphicData uri="http://schemas.openxmlformats.org/drawingml/2006/table">
            <a:tbl>
              <a:tblPr firstRow="1" bandRow="1"/>
              <a:tblGrid>
                <a:gridCol w="1828948">
                  <a:extLst>
                    <a:ext uri="{9D8B030D-6E8A-4147-A177-3AD203B41FA5}">
                      <a16:colId xmlns:a16="http://schemas.microsoft.com/office/drawing/2014/main" val="2946703248"/>
                    </a:ext>
                  </a:extLst>
                </a:gridCol>
                <a:gridCol w="1828948">
                  <a:extLst>
                    <a:ext uri="{9D8B030D-6E8A-4147-A177-3AD203B41FA5}">
                      <a16:colId xmlns:a16="http://schemas.microsoft.com/office/drawing/2014/main" val="2144268247"/>
                    </a:ext>
                  </a:extLst>
                </a:gridCol>
                <a:gridCol w="1828948">
                  <a:extLst>
                    <a:ext uri="{9D8B030D-6E8A-4147-A177-3AD203B41FA5}">
                      <a16:colId xmlns:a16="http://schemas.microsoft.com/office/drawing/2014/main" val="2845347907"/>
                    </a:ext>
                  </a:extLst>
                </a:gridCol>
                <a:gridCol w="1828948">
                  <a:extLst>
                    <a:ext uri="{9D8B030D-6E8A-4147-A177-3AD203B41FA5}">
                      <a16:colId xmlns:a16="http://schemas.microsoft.com/office/drawing/2014/main" val="453933135"/>
                    </a:ext>
                  </a:extLst>
                </a:gridCol>
                <a:gridCol w="1828948">
                  <a:extLst>
                    <a:ext uri="{9D8B030D-6E8A-4147-A177-3AD203B41FA5}">
                      <a16:colId xmlns:a16="http://schemas.microsoft.com/office/drawing/2014/main" val="738834259"/>
                    </a:ext>
                  </a:extLst>
                </a:gridCol>
                <a:gridCol w="1828948">
                  <a:extLst>
                    <a:ext uri="{9D8B030D-6E8A-4147-A177-3AD203B41FA5}">
                      <a16:colId xmlns:a16="http://schemas.microsoft.com/office/drawing/2014/main" val="1300932125"/>
                    </a:ext>
                  </a:extLst>
                </a:gridCol>
              </a:tblGrid>
              <a:tr h="406009">
                <a:tc>
                  <a:txBody>
                    <a:bodyPr/>
                    <a:lstStyle/>
                    <a:p>
                      <a:pPr algn="ctr"/>
                      <a:r>
                        <a:rPr lang="en-US" sz="1400">
                          <a:solidFill>
                            <a:schemeClr val="bg1"/>
                          </a:solidFill>
                        </a:rPr>
                        <a:t>Projects</a:t>
                      </a:r>
                    </a:p>
                  </a:txBody>
                  <a:tcPr marL="88918" marR="88918" marT="44459" marB="44459">
                    <a:lnB w="28575" cap="flat" cmpd="sng" algn="ctr">
                      <a:noFill/>
                      <a:prstDash val="sysDot"/>
                      <a:round/>
                      <a:headEnd type="none" w="med" len="med"/>
                      <a:tailEnd type="none" w="med" len="med"/>
                    </a:lnB>
                    <a:solidFill>
                      <a:schemeClr val="bg1"/>
                    </a:solidFill>
                  </a:tcPr>
                </a:tc>
                <a:tc>
                  <a:txBody>
                    <a:bodyPr/>
                    <a:lstStyle/>
                    <a:p>
                      <a:pPr algn="ctr"/>
                      <a:r>
                        <a:rPr lang="en-US" sz="1300">
                          <a:solidFill>
                            <a:schemeClr val="bg1"/>
                          </a:solidFill>
                        </a:rPr>
                        <a:t>Strategy &amp; Architecture</a:t>
                      </a:r>
                    </a:p>
                  </a:txBody>
                  <a:tcPr marL="88918" marR="88918" marT="44459" marB="44459">
                    <a:solidFill>
                      <a:srgbClr val="0A4B8C"/>
                    </a:solidFill>
                  </a:tcPr>
                </a:tc>
                <a:tc>
                  <a:txBody>
                    <a:bodyPr/>
                    <a:lstStyle/>
                    <a:p>
                      <a:pPr algn="ctr"/>
                      <a:r>
                        <a:rPr lang="en-US" sz="1300">
                          <a:solidFill>
                            <a:schemeClr val="bg1"/>
                          </a:solidFill>
                        </a:rPr>
                        <a:t>Tech Enablement</a:t>
                      </a:r>
                    </a:p>
                  </a:txBody>
                  <a:tcPr marL="88918" marR="88918" marT="44459" marB="44459">
                    <a:solidFill>
                      <a:srgbClr val="0A4B8C"/>
                    </a:solidFill>
                  </a:tcPr>
                </a:tc>
                <a:tc>
                  <a:txBody>
                    <a:bodyPr/>
                    <a:lstStyle/>
                    <a:p>
                      <a:pPr algn="ctr"/>
                      <a:r>
                        <a:rPr lang="en-US" sz="1300">
                          <a:solidFill>
                            <a:schemeClr val="bg1"/>
                          </a:solidFill>
                        </a:rPr>
                        <a:t>Policy &amp; Governance</a:t>
                      </a:r>
                    </a:p>
                  </a:txBody>
                  <a:tcPr marL="88918" marR="88918" marT="44459" marB="44459">
                    <a:solidFill>
                      <a:srgbClr val="0A4B8C"/>
                    </a:solidFill>
                  </a:tcPr>
                </a:tc>
                <a:tc>
                  <a:txBody>
                    <a:bodyPr/>
                    <a:lstStyle/>
                    <a:p>
                      <a:pPr algn="ctr"/>
                      <a:r>
                        <a:rPr lang="en-US" sz="1300">
                          <a:solidFill>
                            <a:schemeClr val="bg1"/>
                          </a:solidFill>
                        </a:rPr>
                        <a:t>Operations &amp; Monitoring</a:t>
                      </a:r>
                    </a:p>
                  </a:txBody>
                  <a:tcPr marL="88918" marR="88918" marT="44459" marB="44459">
                    <a:solidFill>
                      <a:srgbClr val="0A4B8C"/>
                    </a:solidFill>
                  </a:tcPr>
                </a:tc>
                <a:tc>
                  <a:txBody>
                    <a:bodyPr/>
                    <a:lstStyle/>
                    <a:p>
                      <a:pPr algn="ctr"/>
                      <a:r>
                        <a:rPr lang="en-US" sz="1300">
                          <a:solidFill>
                            <a:schemeClr val="bg1"/>
                          </a:solidFill>
                        </a:rPr>
                        <a:t>Change, Adoption, &amp; Training</a:t>
                      </a:r>
                    </a:p>
                  </a:txBody>
                  <a:tcPr marL="88918" marR="88918" marT="44459" marB="44459">
                    <a:solidFill>
                      <a:srgbClr val="0A4B8C"/>
                    </a:solidFill>
                  </a:tcPr>
                </a:tc>
                <a:extLst>
                  <a:ext uri="{0D108BD9-81ED-4DB2-BD59-A6C34878D82A}">
                    <a16:rowId xmlns:a16="http://schemas.microsoft.com/office/drawing/2014/main" val="1111333269"/>
                  </a:ext>
                </a:extLst>
              </a:tr>
              <a:tr h="712099">
                <a:tc>
                  <a:txBody>
                    <a:bodyPr/>
                    <a:lstStyle/>
                    <a:p>
                      <a:pPr algn="ctr"/>
                      <a:endParaRPr lang="en-US" sz="1000" b="0" i="1">
                        <a:solidFill>
                          <a:schemeClr val="tx1"/>
                        </a:solidFill>
                      </a:endParaRPr>
                    </a:p>
                  </a:txBody>
                  <a:tcPr marL="88918" marR="88918" marT="44459" marB="44459">
                    <a:lnT w="28575" cap="flat" cmpd="sng" algn="ctr">
                      <a:noFill/>
                      <a:prstDash val="sysDot"/>
                      <a:round/>
                      <a:headEnd type="none" w="med" len="med"/>
                      <a:tailEnd type="none" w="med" len="med"/>
                    </a:lnT>
                    <a:solidFill>
                      <a:schemeClr val="bg1"/>
                    </a:solidFill>
                  </a:tcPr>
                </a:tc>
                <a:tc>
                  <a:txBody>
                    <a:bodyPr/>
                    <a:lstStyle/>
                    <a:p>
                      <a:pPr algn="ctr"/>
                      <a:r>
                        <a:rPr lang="en-US" sz="1000" i="1">
                          <a:solidFill>
                            <a:schemeClr val="tx1"/>
                          </a:solidFill>
                        </a:rPr>
                        <a:t>Defines the target state, standards, and design patterns that guide how Zero Trust is implemented across the organization.</a:t>
                      </a:r>
                    </a:p>
                  </a:txBody>
                  <a:tcPr marL="88918" marR="88918" marT="44459" marB="44459">
                    <a:solidFill>
                      <a:schemeClr val="bg1">
                        <a:lumMod val="95000"/>
                      </a:schemeClr>
                    </a:solidFill>
                  </a:tcPr>
                </a:tc>
                <a:tc>
                  <a:txBody>
                    <a:bodyPr/>
                    <a:lstStyle/>
                    <a:p>
                      <a:pPr algn="ctr"/>
                      <a:r>
                        <a:rPr lang="en-US" sz="1000" i="1">
                          <a:solidFill>
                            <a:schemeClr val="tx1"/>
                          </a:solidFill>
                        </a:rPr>
                        <a:t>Delivers the tools, platforms, and infrastructure required to implement Zero Trust capabilities.</a:t>
                      </a:r>
                    </a:p>
                  </a:txBody>
                  <a:tcPr marL="88918" marR="88918" marT="44459" marB="44459">
                    <a:solidFill>
                      <a:schemeClr val="bg1">
                        <a:lumMod val="95000"/>
                      </a:schemeClr>
                    </a:solidFill>
                  </a:tcPr>
                </a:tc>
                <a:tc>
                  <a:txBody>
                    <a:bodyPr/>
                    <a:lstStyle/>
                    <a:p>
                      <a:pPr algn="ctr"/>
                      <a:r>
                        <a:rPr lang="en-US" sz="1000" i="1">
                          <a:solidFill>
                            <a:schemeClr val="tx1"/>
                          </a:solidFill>
                        </a:rPr>
                        <a:t>Establishes the policies, controls, and oversight needed to ensure consistent and compliant application of Zero Trust.</a:t>
                      </a:r>
                    </a:p>
                  </a:txBody>
                  <a:tcPr marL="88918" marR="88918" marT="44459" marB="44459">
                    <a:solidFill>
                      <a:schemeClr val="bg1">
                        <a:lumMod val="95000"/>
                      </a:schemeClr>
                    </a:solidFill>
                  </a:tcPr>
                </a:tc>
                <a:tc>
                  <a:txBody>
                    <a:bodyPr/>
                    <a:lstStyle/>
                    <a:p>
                      <a:pPr algn="ctr"/>
                      <a:r>
                        <a:rPr lang="en-US" sz="1000" i="1">
                          <a:solidFill>
                            <a:schemeClr val="tx1"/>
                          </a:solidFill>
                        </a:rPr>
                        <a:t>Ensures Zero Trust controls are operated, monitored, and maintained to support reliability, visibility, and response.</a:t>
                      </a:r>
                    </a:p>
                  </a:txBody>
                  <a:tcPr marL="88918" marR="88918" marT="44459" marB="44459">
                    <a:solidFill>
                      <a:schemeClr val="bg1">
                        <a:lumMod val="95000"/>
                      </a:schemeClr>
                    </a:solidFill>
                  </a:tcPr>
                </a:tc>
                <a:tc>
                  <a:txBody>
                    <a:bodyPr/>
                    <a:lstStyle/>
                    <a:p>
                      <a:pPr algn="ctr"/>
                      <a:r>
                        <a:rPr lang="en-US" sz="1000" i="1">
                          <a:solidFill>
                            <a:schemeClr val="tx1"/>
                          </a:solidFill>
                        </a:rPr>
                        <a:t>Drives user and operational adoption of Zero Trust through communication, training, and change management.</a:t>
                      </a:r>
                    </a:p>
                  </a:txBody>
                  <a:tcPr marL="88918" marR="88918" marT="44459" marB="44459">
                    <a:solidFill>
                      <a:schemeClr val="bg1">
                        <a:lumMod val="95000"/>
                      </a:schemeClr>
                    </a:solidFill>
                  </a:tcPr>
                </a:tc>
                <a:extLst>
                  <a:ext uri="{0D108BD9-81ED-4DB2-BD59-A6C34878D82A}">
                    <a16:rowId xmlns:a16="http://schemas.microsoft.com/office/drawing/2014/main" val="1207590222"/>
                  </a:ext>
                </a:extLst>
              </a:tr>
              <a:tr h="459135">
                <a:tc>
                  <a:txBody>
                    <a:bodyPr/>
                    <a:lstStyle/>
                    <a:p>
                      <a:r>
                        <a:rPr lang="en-US" sz="1000" b="1">
                          <a:solidFill>
                            <a:schemeClr val="bg1"/>
                          </a:solidFill>
                        </a:rPr>
                        <a:t>Firewall Refresh </a:t>
                      </a:r>
                    </a:p>
                    <a:p>
                      <a:r>
                        <a:rPr lang="en-US" sz="1000" b="0" i="1">
                          <a:solidFill>
                            <a:schemeClr val="bg1"/>
                          </a:solidFill>
                        </a:rPr>
                        <a:t>SecEng</a:t>
                      </a:r>
                    </a:p>
                  </a:txBody>
                  <a:tcPr marL="88918" marR="88918" marT="44459" marB="44459">
                    <a:solidFill>
                      <a:srgbClr val="267AC0"/>
                    </a:solidFill>
                  </a:tcPr>
                </a:tc>
                <a:tc>
                  <a:txBody>
                    <a:bodyPr/>
                    <a:lstStyle/>
                    <a:p>
                      <a:r>
                        <a:rPr lang="en-US" sz="1000">
                          <a:effectLst/>
                        </a:rPr>
                        <a:t>—</a:t>
                      </a:r>
                    </a:p>
                  </a:txBody>
                  <a:tcPr anchor="ctr">
                    <a:solidFill>
                      <a:schemeClr val="bg1"/>
                    </a:solidFill>
                  </a:tcPr>
                </a:tc>
                <a:tc>
                  <a:txBody>
                    <a:bodyPr/>
                    <a:lstStyle/>
                    <a:p>
                      <a:r>
                        <a:rPr lang="en-US" sz="1000">
                          <a:solidFill>
                            <a:schemeClr val="bg1"/>
                          </a:solidFill>
                          <a:effectLst/>
                        </a:rPr>
                        <a:t>Next‑gen firewall modernization; HA build‑out</a:t>
                      </a:r>
                    </a:p>
                  </a:txBody>
                  <a:tcPr anchor="ctr">
                    <a:solidFill>
                      <a:srgbClr val="00787E"/>
                    </a:solidFill>
                  </a:tcPr>
                </a:tc>
                <a:tc>
                  <a:txBody>
                    <a:bodyPr/>
                    <a:lstStyle/>
                    <a:p>
                      <a:r>
                        <a:rPr lang="en-US" sz="1000">
                          <a:solidFill>
                            <a:schemeClr val="bg1"/>
                          </a:solidFill>
                          <a:effectLst/>
                        </a:rPr>
                        <a:t>PCI &amp; audit compliance enforcement</a:t>
                      </a:r>
                    </a:p>
                  </a:txBody>
                  <a:tcPr anchor="ctr">
                    <a:solidFill>
                      <a:srgbClr val="00787E"/>
                    </a:solidFill>
                  </a:tcPr>
                </a:tc>
                <a:tc>
                  <a:txBody>
                    <a:bodyPr/>
                    <a:lstStyle/>
                    <a:p>
                      <a:r>
                        <a:rPr lang="en-US" sz="1000">
                          <a:solidFill>
                            <a:schemeClr val="bg1"/>
                          </a:solidFill>
                          <a:effectLst/>
                        </a:rPr>
                        <a:t>Improved availability; perimeter logging</a:t>
                      </a:r>
                    </a:p>
                  </a:txBody>
                  <a:tcPr anchor="ctr">
                    <a:solidFill>
                      <a:srgbClr val="00787E"/>
                    </a:solidFill>
                  </a:tcPr>
                </a:tc>
                <a:tc>
                  <a:txBody>
                    <a:bodyPr/>
                    <a:lstStyle/>
                    <a:p>
                      <a:endParaRPr lang="en-US" sz="1000">
                        <a:effectLst/>
                      </a:endParaRPr>
                    </a:p>
                  </a:txBody>
                  <a:tcPr anchor="ctr">
                    <a:solidFill>
                      <a:schemeClr val="bg1"/>
                    </a:solidFill>
                  </a:tcPr>
                </a:tc>
                <a:extLst>
                  <a:ext uri="{0D108BD9-81ED-4DB2-BD59-A6C34878D82A}">
                    <a16:rowId xmlns:a16="http://schemas.microsoft.com/office/drawing/2014/main" val="3487753998"/>
                  </a:ext>
                </a:extLst>
              </a:tr>
              <a:tr h="331597">
                <a:tc>
                  <a:txBody>
                    <a:bodyPr/>
                    <a:lstStyle/>
                    <a:p>
                      <a:r>
                        <a:rPr lang="en-US" sz="1000" b="1">
                          <a:solidFill>
                            <a:schemeClr val="bg1"/>
                          </a:solidFill>
                        </a:rPr>
                        <a:t>3</a:t>
                      </a:r>
                      <a:r>
                        <a:rPr lang="en-US" sz="1000" b="1" baseline="30000">
                          <a:solidFill>
                            <a:schemeClr val="bg1"/>
                          </a:solidFill>
                        </a:rPr>
                        <a:t>rd</a:t>
                      </a:r>
                      <a:r>
                        <a:rPr lang="en-US" sz="1000" b="1">
                          <a:solidFill>
                            <a:schemeClr val="bg1"/>
                          </a:solidFill>
                        </a:rPr>
                        <a:t> Party Landing Zone</a:t>
                      </a:r>
                    </a:p>
                    <a:p>
                      <a:r>
                        <a:rPr lang="en-US" sz="1000" b="0" i="1">
                          <a:solidFill>
                            <a:schemeClr val="bg1"/>
                          </a:solidFill>
                        </a:rPr>
                        <a:t>SecEng</a:t>
                      </a:r>
                    </a:p>
                  </a:txBody>
                  <a:tcPr marL="88918" marR="88918" marT="44459" marB="44459">
                    <a:solidFill>
                      <a:srgbClr val="267AC0"/>
                    </a:solidFill>
                  </a:tcPr>
                </a:tc>
                <a:tc>
                  <a:txBody>
                    <a:bodyPr/>
                    <a:lstStyle/>
                    <a:p>
                      <a:r>
                        <a:rPr lang="en-US" sz="1000">
                          <a:solidFill>
                            <a:schemeClr val="bg1"/>
                          </a:solidFill>
                          <a:effectLst/>
                        </a:rPr>
                        <a:t>Standardized 3P connectivity patterns</a:t>
                      </a:r>
                    </a:p>
                  </a:txBody>
                  <a:tcPr anchor="ctr">
                    <a:solidFill>
                      <a:srgbClr val="00787E"/>
                    </a:solidFill>
                  </a:tcPr>
                </a:tc>
                <a:tc>
                  <a:txBody>
                    <a:bodyPr/>
                    <a:lstStyle/>
                    <a:p>
                      <a:r>
                        <a:rPr lang="en-US" sz="1000">
                          <a:solidFill>
                            <a:schemeClr val="bg1"/>
                          </a:solidFill>
                          <a:effectLst/>
                        </a:rPr>
                        <a:t>Pre‑configured landing zone</a:t>
                      </a:r>
                    </a:p>
                  </a:txBody>
                  <a:tcPr anchor="ctr">
                    <a:solidFill>
                      <a:srgbClr val="00787E"/>
                    </a:solidFill>
                  </a:tcPr>
                </a:tc>
                <a:tc>
                  <a:txBody>
                    <a:bodyPr/>
                    <a:lstStyle/>
                    <a:p>
                      <a:r>
                        <a:rPr lang="en-US" sz="1000">
                          <a:solidFill>
                            <a:schemeClr val="bg1"/>
                          </a:solidFill>
                          <a:effectLst/>
                        </a:rPr>
                        <a:t>Consistent policies; compliance guardrails</a:t>
                      </a:r>
                    </a:p>
                  </a:txBody>
                  <a:tcPr anchor="ctr">
                    <a:solidFill>
                      <a:srgbClr val="00787E"/>
                    </a:solidFill>
                  </a:tcPr>
                </a:tc>
                <a:tc>
                  <a:txBody>
                    <a:bodyPr/>
                    <a:lstStyle/>
                    <a:p>
                      <a:r>
                        <a:rPr lang="en-US" sz="1000">
                          <a:solidFill>
                            <a:schemeClr val="bg1"/>
                          </a:solidFill>
                          <a:effectLst/>
                        </a:rPr>
                        <a:t>Managed 3P access paths</a:t>
                      </a:r>
                    </a:p>
                  </a:txBody>
                  <a:tcPr anchor="ctr">
                    <a:solidFill>
                      <a:srgbClr val="00787E"/>
                    </a:solidFill>
                  </a:tcPr>
                </a:tc>
                <a:tc>
                  <a:txBody>
                    <a:bodyPr/>
                    <a:lstStyle/>
                    <a:p>
                      <a:endParaRPr lang="en-US" sz="1000">
                        <a:effectLst/>
                      </a:endParaRPr>
                    </a:p>
                  </a:txBody>
                  <a:tcPr anchor="ctr">
                    <a:solidFill>
                      <a:schemeClr val="bg1"/>
                    </a:solidFill>
                  </a:tcPr>
                </a:tc>
                <a:extLst>
                  <a:ext uri="{0D108BD9-81ED-4DB2-BD59-A6C34878D82A}">
                    <a16:rowId xmlns:a16="http://schemas.microsoft.com/office/drawing/2014/main" val="449265326"/>
                  </a:ext>
                </a:extLst>
              </a:tr>
              <a:tr h="457024">
                <a:tc>
                  <a:txBody>
                    <a:bodyPr/>
                    <a:lstStyle/>
                    <a:p>
                      <a:r>
                        <a:rPr lang="en-US" sz="1000" b="1">
                          <a:solidFill>
                            <a:schemeClr val="bg1"/>
                          </a:solidFill>
                        </a:rPr>
                        <a:t>Forescout Network Access Control (NAC) Platform</a:t>
                      </a:r>
                    </a:p>
                    <a:p>
                      <a:r>
                        <a:rPr lang="en-US" sz="1000" b="0" i="1">
                          <a:solidFill>
                            <a:schemeClr val="bg1"/>
                          </a:solidFill>
                        </a:rPr>
                        <a:t>SecEng</a:t>
                      </a:r>
                    </a:p>
                  </a:txBody>
                  <a:tcPr marL="88918" marR="88918" marT="44459" marB="44459">
                    <a:solidFill>
                      <a:srgbClr val="267AC0"/>
                    </a:solidFill>
                  </a:tcPr>
                </a:tc>
                <a:tc>
                  <a:txBody>
                    <a:bodyPr/>
                    <a:lstStyle/>
                    <a:p>
                      <a:r>
                        <a:rPr lang="en-US" sz="1000">
                          <a:effectLst/>
                        </a:rPr>
                        <a:t>—</a:t>
                      </a:r>
                    </a:p>
                  </a:txBody>
                  <a:tcPr anchor="ctr">
                    <a:solidFill>
                      <a:schemeClr val="bg1"/>
                    </a:solidFill>
                  </a:tcPr>
                </a:tc>
                <a:tc>
                  <a:txBody>
                    <a:bodyPr/>
                    <a:lstStyle/>
                    <a:p>
                      <a:r>
                        <a:rPr lang="en-US" sz="1000">
                          <a:solidFill>
                            <a:schemeClr val="bg1"/>
                          </a:solidFill>
                          <a:effectLst/>
                        </a:rPr>
                        <a:t>NAC platform build‑out</a:t>
                      </a:r>
                    </a:p>
                  </a:txBody>
                  <a:tcPr anchor="ctr">
                    <a:solidFill>
                      <a:srgbClr val="00787E"/>
                    </a:solidFill>
                  </a:tcPr>
                </a:tc>
                <a:tc>
                  <a:txBody>
                    <a:bodyPr/>
                    <a:lstStyle/>
                    <a:p>
                      <a:r>
                        <a:rPr lang="en-US" sz="1000">
                          <a:solidFill>
                            <a:schemeClr val="bg1"/>
                          </a:solidFill>
                          <a:effectLst/>
                        </a:rPr>
                        <a:t>Access policy enforcement; compliance mgmt</a:t>
                      </a:r>
                    </a:p>
                  </a:txBody>
                  <a:tcPr anchor="ctr">
                    <a:solidFill>
                      <a:srgbClr val="00787E"/>
                    </a:solidFill>
                  </a:tcPr>
                </a:tc>
                <a:tc>
                  <a:txBody>
                    <a:bodyPr/>
                    <a:lstStyle/>
                    <a:p>
                      <a:r>
                        <a:rPr lang="en-US" sz="1000">
                          <a:solidFill>
                            <a:schemeClr val="bg1"/>
                          </a:solidFill>
                          <a:effectLst/>
                        </a:rPr>
                        <a:t>Device visibility; access enforcement</a:t>
                      </a:r>
                    </a:p>
                  </a:txBody>
                  <a:tcPr anchor="ctr">
                    <a:solidFill>
                      <a:srgbClr val="00787E"/>
                    </a:solidFill>
                  </a:tcPr>
                </a:tc>
                <a:tc>
                  <a:txBody>
                    <a:bodyPr/>
                    <a:lstStyle/>
                    <a:p>
                      <a:endParaRPr lang="en-US" sz="1000">
                        <a:effectLst/>
                      </a:endParaRPr>
                    </a:p>
                  </a:txBody>
                  <a:tcPr anchor="ctr">
                    <a:solidFill>
                      <a:schemeClr val="bg1"/>
                    </a:solidFill>
                  </a:tcPr>
                </a:tc>
                <a:extLst>
                  <a:ext uri="{0D108BD9-81ED-4DB2-BD59-A6C34878D82A}">
                    <a16:rowId xmlns:a16="http://schemas.microsoft.com/office/drawing/2014/main" val="1184274319"/>
                  </a:ext>
                </a:extLst>
              </a:tr>
              <a:tr h="457024">
                <a:tc>
                  <a:txBody>
                    <a:bodyPr/>
                    <a:lstStyle/>
                    <a:p>
                      <a:r>
                        <a:rPr lang="en-US" sz="1000" b="1">
                          <a:solidFill>
                            <a:schemeClr val="bg1"/>
                          </a:solidFill>
                        </a:rPr>
                        <a:t>Network Micro Segmentation</a:t>
                      </a:r>
                    </a:p>
                    <a:p>
                      <a:r>
                        <a:rPr lang="en-US" sz="1000" b="0" i="1">
                          <a:solidFill>
                            <a:schemeClr val="bg1"/>
                          </a:solidFill>
                        </a:rPr>
                        <a:t>SecEng</a:t>
                      </a:r>
                    </a:p>
                  </a:txBody>
                  <a:tcPr marL="88918" marR="88918" marT="44459" marB="44459">
                    <a:solidFill>
                      <a:srgbClr val="267AC0"/>
                    </a:solidFill>
                  </a:tcPr>
                </a:tc>
                <a:tc>
                  <a:txBody>
                    <a:bodyPr/>
                    <a:lstStyle/>
                    <a:p>
                      <a:r>
                        <a:rPr lang="en-US" sz="1000">
                          <a:solidFill>
                            <a:schemeClr val="bg1"/>
                          </a:solidFill>
                          <a:effectLst/>
                        </a:rPr>
                        <a:t>Segmentation framework &amp; design baseline</a:t>
                      </a:r>
                    </a:p>
                  </a:txBody>
                  <a:tcPr anchor="ctr">
                    <a:solidFill>
                      <a:srgbClr val="00787E"/>
                    </a:solidFill>
                  </a:tcPr>
                </a:tc>
                <a:tc>
                  <a:txBody>
                    <a:bodyPr/>
                    <a:lstStyle/>
                    <a:p>
                      <a:r>
                        <a:rPr lang="en-US" sz="1000">
                          <a:solidFill>
                            <a:schemeClr val="bg1"/>
                          </a:solidFill>
                          <a:effectLst/>
                        </a:rPr>
                        <a:t>Segmentation implementation</a:t>
                      </a:r>
                    </a:p>
                  </a:txBody>
                  <a:tcPr anchor="ctr">
                    <a:solidFill>
                      <a:srgbClr val="00787E"/>
                    </a:solidFill>
                  </a:tcPr>
                </a:tc>
                <a:tc>
                  <a:txBody>
                    <a:bodyPr/>
                    <a:lstStyle/>
                    <a:p>
                      <a:r>
                        <a:rPr lang="en-US" sz="1000">
                          <a:solidFill>
                            <a:schemeClr val="bg1"/>
                          </a:solidFill>
                          <a:effectLst/>
                        </a:rPr>
                        <a:t>Regulatory alignment via isolation</a:t>
                      </a:r>
                    </a:p>
                  </a:txBody>
                  <a:tcPr anchor="ctr">
                    <a:solidFill>
                      <a:srgbClr val="00787E"/>
                    </a:solidFill>
                  </a:tcPr>
                </a:tc>
                <a:tc>
                  <a:txBody>
                    <a:bodyPr/>
                    <a:lstStyle/>
                    <a:p>
                      <a:r>
                        <a:rPr lang="en-US" sz="1000">
                          <a:solidFill>
                            <a:schemeClr val="bg1"/>
                          </a:solidFill>
                          <a:effectLst/>
                        </a:rPr>
                        <a:t>Reduced lateral movement</a:t>
                      </a:r>
                    </a:p>
                  </a:txBody>
                  <a:tcPr anchor="ctr">
                    <a:solidFill>
                      <a:srgbClr val="00787E"/>
                    </a:solidFill>
                  </a:tcPr>
                </a:tc>
                <a:tc>
                  <a:txBody>
                    <a:bodyPr/>
                    <a:lstStyle/>
                    <a:p>
                      <a:endParaRPr lang="en-US" sz="1000">
                        <a:effectLst/>
                      </a:endParaRPr>
                    </a:p>
                  </a:txBody>
                  <a:tcPr anchor="ctr">
                    <a:solidFill>
                      <a:schemeClr val="bg1"/>
                    </a:solidFill>
                  </a:tcPr>
                </a:tc>
                <a:extLst>
                  <a:ext uri="{0D108BD9-81ED-4DB2-BD59-A6C34878D82A}">
                    <a16:rowId xmlns:a16="http://schemas.microsoft.com/office/drawing/2014/main" val="3943629709"/>
                  </a:ext>
                </a:extLst>
              </a:tr>
              <a:tr h="457024">
                <a:tc>
                  <a:txBody>
                    <a:bodyPr/>
                    <a:lstStyle/>
                    <a:p>
                      <a:r>
                        <a:rPr lang="en-US" sz="1000" b="1">
                          <a:solidFill>
                            <a:schemeClr val="bg1"/>
                          </a:solidFill>
                        </a:rPr>
                        <a:t>McAfee Proxy Replacement</a:t>
                      </a:r>
                    </a:p>
                    <a:p>
                      <a:r>
                        <a:rPr lang="en-US" sz="1000" b="0" i="1">
                          <a:solidFill>
                            <a:schemeClr val="bg1"/>
                          </a:solidFill>
                        </a:rPr>
                        <a:t>SecEng</a:t>
                      </a:r>
                    </a:p>
                  </a:txBody>
                  <a:tcPr marL="88918" marR="88918" marT="44459" marB="44459">
                    <a:solidFill>
                      <a:srgbClr val="267AC0"/>
                    </a:solidFill>
                  </a:tcPr>
                </a:tc>
                <a:tc>
                  <a:txBody>
                    <a:bodyPr/>
                    <a:lstStyle/>
                    <a:p>
                      <a:r>
                        <a:rPr lang="en-US" sz="1000">
                          <a:effectLst/>
                        </a:rPr>
                        <a:t>—</a:t>
                      </a:r>
                    </a:p>
                  </a:txBody>
                  <a:tcPr anchor="ctr">
                    <a:solidFill>
                      <a:schemeClr val="bg1"/>
                    </a:solidFill>
                  </a:tcPr>
                </a:tc>
                <a:tc>
                  <a:txBody>
                    <a:bodyPr/>
                    <a:lstStyle/>
                    <a:p>
                      <a:r>
                        <a:rPr lang="en-US" sz="1000">
                          <a:solidFill>
                            <a:schemeClr val="bg1"/>
                          </a:solidFill>
                          <a:effectLst/>
                        </a:rPr>
                        <a:t>Zscaler ZIA deployment; proxy replacement</a:t>
                      </a:r>
                    </a:p>
                  </a:txBody>
                  <a:tcPr anchor="ctr">
                    <a:solidFill>
                      <a:srgbClr val="00787E"/>
                    </a:solidFill>
                  </a:tcPr>
                </a:tc>
                <a:tc>
                  <a:txBody>
                    <a:bodyPr/>
                    <a:lstStyle/>
                    <a:p>
                      <a:r>
                        <a:rPr lang="en-US" sz="1000">
                          <a:solidFill>
                            <a:schemeClr val="bg1"/>
                          </a:solidFill>
                          <a:effectLst/>
                        </a:rPr>
                        <a:t>Unified web/DLP policies</a:t>
                      </a:r>
                    </a:p>
                  </a:txBody>
                  <a:tcPr anchor="ctr">
                    <a:solidFill>
                      <a:srgbClr val="00787E"/>
                    </a:solidFill>
                  </a:tcPr>
                </a:tc>
                <a:tc>
                  <a:txBody>
                    <a:bodyPr/>
                    <a:lstStyle/>
                    <a:p>
                      <a:r>
                        <a:rPr lang="en-US" sz="1000">
                          <a:solidFill>
                            <a:schemeClr val="bg1"/>
                          </a:solidFill>
                          <a:effectLst/>
                        </a:rPr>
                        <a:t>Centralized inspection &amp; logging</a:t>
                      </a:r>
                    </a:p>
                  </a:txBody>
                  <a:tcPr anchor="ctr">
                    <a:solidFill>
                      <a:srgbClr val="00787E"/>
                    </a:solidFill>
                  </a:tcPr>
                </a:tc>
                <a:tc>
                  <a:txBody>
                    <a:bodyPr/>
                    <a:lstStyle/>
                    <a:p>
                      <a:endParaRPr lang="en-US" sz="1000">
                        <a:effectLst/>
                      </a:endParaRPr>
                    </a:p>
                  </a:txBody>
                  <a:tcPr anchor="ctr">
                    <a:solidFill>
                      <a:schemeClr val="bg1"/>
                    </a:solidFill>
                  </a:tcPr>
                </a:tc>
                <a:extLst>
                  <a:ext uri="{0D108BD9-81ED-4DB2-BD59-A6C34878D82A}">
                    <a16:rowId xmlns:a16="http://schemas.microsoft.com/office/drawing/2014/main" val="1087689854"/>
                  </a:ext>
                </a:extLst>
              </a:tr>
              <a:tr h="331597">
                <a:tc>
                  <a:txBody>
                    <a:bodyPr/>
                    <a:lstStyle/>
                    <a:p>
                      <a:r>
                        <a:rPr lang="en-US" sz="1000" b="1">
                          <a:solidFill>
                            <a:schemeClr val="bg1"/>
                          </a:solidFill>
                        </a:rPr>
                        <a:t>CSP Egress Expansion</a:t>
                      </a:r>
                    </a:p>
                    <a:p>
                      <a:r>
                        <a:rPr lang="en-US" sz="1000" b="0" i="1">
                          <a:solidFill>
                            <a:schemeClr val="bg1"/>
                          </a:solidFill>
                        </a:rPr>
                        <a:t>SecEng</a:t>
                      </a:r>
                    </a:p>
                  </a:txBody>
                  <a:tcPr marL="88918" marR="88918" marT="44459" marB="44459">
                    <a:solidFill>
                      <a:srgbClr val="267AC0"/>
                    </a:solidFill>
                  </a:tcPr>
                </a:tc>
                <a:tc>
                  <a:txBody>
                    <a:bodyPr/>
                    <a:lstStyle/>
                    <a:p>
                      <a:r>
                        <a:rPr lang="en-US" sz="1000">
                          <a:effectLst/>
                        </a:rPr>
                        <a:t>—</a:t>
                      </a:r>
                    </a:p>
                  </a:txBody>
                  <a:tcPr anchor="ctr">
                    <a:solidFill>
                      <a:schemeClr val="bg1"/>
                    </a:solidFill>
                  </a:tcPr>
                </a:tc>
                <a:tc>
                  <a:txBody>
                    <a:bodyPr/>
                    <a:lstStyle/>
                    <a:p>
                      <a:r>
                        <a:rPr lang="en-US" sz="1000">
                          <a:solidFill>
                            <a:schemeClr val="bg1"/>
                          </a:solidFill>
                          <a:effectLst/>
                        </a:rPr>
                        <a:t>Egress routing cutover to Zscaler</a:t>
                      </a:r>
                    </a:p>
                  </a:txBody>
                  <a:tcPr anchor="ctr">
                    <a:solidFill>
                      <a:srgbClr val="00787E"/>
                    </a:solidFill>
                  </a:tcPr>
                </a:tc>
                <a:tc>
                  <a:txBody>
                    <a:bodyPr/>
                    <a:lstStyle/>
                    <a:p>
                      <a:r>
                        <a:rPr lang="en-US" sz="1000">
                          <a:solidFill>
                            <a:schemeClr val="bg1"/>
                          </a:solidFill>
                          <a:effectLst/>
                        </a:rPr>
                        <a:t>Standardized cloud egress controls</a:t>
                      </a:r>
                    </a:p>
                  </a:txBody>
                  <a:tcPr anchor="ctr">
                    <a:solidFill>
                      <a:srgbClr val="00787E"/>
                    </a:solidFill>
                  </a:tcPr>
                </a:tc>
                <a:tc>
                  <a:txBody>
                    <a:bodyPr/>
                    <a:lstStyle/>
                    <a:p>
                      <a:r>
                        <a:rPr lang="en-US" sz="1000">
                          <a:solidFill>
                            <a:schemeClr val="bg1"/>
                          </a:solidFill>
                          <a:effectLst/>
                        </a:rPr>
                        <a:t>Outbound traffic monitoring</a:t>
                      </a:r>
                    </a:p>
                  </a:txBody>
                  <a:tcPr anchor="ctr">
                    <a:solidFill>
                      <a:srgbClr val="00787E"/>
                    </a:solidFill>
                  </a:tcPr>
                </a:tc>
                <a:tc>
                  <a:txBody>
                    <a:bodyPr/>
                    <a:lstStyle/>
                    <a:p>
                      <a:endParaRPr lang="en-US" sz="1000">
                        <a:effectLst/>
                      </a:endParaRPr>
                    </a:p>
                  </a:txBody>
                  <a:tcPr anchor="ctr">
                    <a:solidFill>
                      <a:schemeClr val="bg1"/>
                    </a:solidFill>
                  </a:tcPr>
                </a:tc>
                <a:extLst>
                  <a:ext uri="{0D108BD9-81ED-4DB2-BD59-A6C34878D82A}">
                    <a16:rowId xmlns:a16="http://schemas.microsoft.com/office/drawing/2014/main" val="3976154212"/>
                  </a:ext>
                </a:extLst>
              </a:tr>
              <a:tr h="331597">
                <a:tc>
                  <a:txBody>
                    <a:bodyPr/>
                    <a:lstStyle/>
                    <a:p>
                      <a:r>
                        <a:rPr lang="en-US" sz="1000" b="1">
                          <a:solidFill>
                            <a:schemeClr val="bg1"/>
                          </a:solidFill>
                        </a:rPr>
                        <a:t>Zscaler Zero Trust Access</a:t>
                      </a:r>
                    </a:p>
                  </a:txBody>
                  <a:tcPr marL="88918" marR="88918" marT="44459" marB="44459">
                    <a:solidFill>
                      <a:srgbClr val="267AC0"/>
                    </a:solidFill>
                  </a:tcPr>
                </a:tc>
                <a:tc>
                  <a:txBody>
                    <a:bodyPr/>
                    <a:lstStyle/>
                    <a:p>
                      <a:r>
                        <a:rPr lang="en-US" sz="1000">
                          <a:effectLst/>
                        </a:rPr>
                        <a:t>—</a:t>
                      </a:r>
                    </a:p>
                  </a:txBody>
                  <a:tcPr anchor="ctr">
                    <a:solidFill>
                      <a:schemeClr val="bg1"/>
                    </a:solidFill>
                  </a:tcPr>
                </a:tc>
                <a:tc>
                  <a:txBody>
                    <a:bodyPr/>
                    <a:lstStyle/>
                    <a:p>
                      <a:r>
                        <a:rPr lang="en-US" sz="1000">
                          <a:solidFill>
                            <a:schemeClr val="bg1"/>
                          </a:solidFill>
                          <a:effectLst/>
                        </a:rPr>
                        <a:t>ZT access capability enablement</a:t>
                      </a:r>
                    </a:p>
                  </a:txBody>
                  <a:tcPr anchor="ctr">
                    <a:solidFill>
                      <a:srgbClr val="00787E"/>
                    </a:solidFill>
                  </a:tcPr>
                </a:tc>
                <a:tc>
                  <a:txBody>
                    <a:bodyPr/>
                    <a:lstStyle/>
                    <a:p>
                      <a:r>
                        <a:rPr lang="en-US" sz="1000">
                          <a:effectLst/>
                        </a:rPr>
                        <a:t>—</a:t>
                      </a:r>
                    </a:p>
                  </a:txBody>
                  <a:tcPr anchor="ctr">
                    <a:solidFill>
                      <a:schemeClr val="bg1"/>
                    </a:solidFill>
                  </a:tcPr>
                </a:tc>
                <a:tc>
                  <a:txBody>
                    <a:bodyPr/>
                    <a:lstStyle/>
                    <a:p>
                      <a:r>
                        <a:rPr lang="en-US" sz="1000">
                          <a:solidFill>
                            <a:schemeClr val="bg1"/>
                          </a:solidFill>
                          <a:effectLst/>
                        </a:rPr>
                        <a:t>Application access logging</a:t>
                      </a:r>
                    </a:p>
                  </a:txBody>
                  <a:tcPr anchor="ctr">
                    <a:solidFill>
                      <a:srgbClr val="00787E"/>
                    </a:solidFill>
                  </a:tcPr>
                </a:tc>
                <a:tc>
                  <a:txBody>
                    <a:bodyPr/>
                    <a:lstStyle/>
                    <a:p>
                      <a:endParaRPr lang="en-US" sz="1000">
                        <a:effectLst/>
                      </a:endParaRPr>
                    </a:p>
                  </a:txBody>
                  <a:tcPr anchor="ctr">
                    <a:solidFill>
                      <a:schemeClr val="bg1"/>
                    </a:solidFill>
                  </a:tcPr>
                </a:tc>
                <a:extLst>
                  <a:ext uri="{0D108BD9-81ED-4DB2-BD59-A6C34878D82A}">
                    <a16:rowId xmlns:a16="http://schemas.microsoft.com/office/drawing/2014/main" val="2199188852"/>
                  </a:ext>
                </a:extLst>
              </a:tr>
            </a:tbl>
          </a:graphicData>
        </a:graphic>
      </p:graphicFrame>
      <p:sp>
        <p:nvSpPr>
          <p:cNvPr id="3" name="Rectangle 2">
            <a:extLst>
              <a:ext uri="{FF2B5EF4-FFF2-40B4-BE49-F238E27FC236}">
                <a16:creationId xmlns:a16="http://schemas.microsoft.com/office/drawing/2014/main" id="{B6CD387F-E52D-CD7B-605D-17FEEA2A233A}"/>
              </a:ext>
            </a:extLst>
          </p:cNvPr>
          <p:cNvSpPr/>
          <p:nvPr/>
        </p:nvSpPr>
        <p:spPr bwMode="gray">
          <a:xfrm>
            <a:off x="-1217164" y="1636270"/>
            <a:ext cx="1881948" cy="3130826"/>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500" b="1">
                <a:solidFill>
                  <a:srgbClr val="FFFFFF"/>
                </a:solidFill>
                <a:latin typeface="CVS Health Sans"/>
              </a:rPr>
              <a:t>How we are executing and organizing the work?</a:t>
            </a:r>
          </a:p>
          <a:p>
            <a:pPr algn="ctr" defTabSz="457200"/>
            <a:r>
              <a:rPr lang="en-US" sz="1500" b="1">
                <a:solidFill>
                  <a:srgbClr val="FFFFFF"/>
                </a:solidFill>
                <a:latin typeface="CVS Health Sans"/>
              </a:rPr>
              <a:t>Where are we over invested / what capabilities are still emerging?</a:t>
            </a:r>
          </a:p>
        </p:txBody>
      </p:sp>
      <p:sp>
        <p:nvSpPr>
          <p:cNvPr id="4" name="Rectangle 3">
            <a:extLst>
              <a:ext uri="{FF2B5EF4-FFF2-40B4-BE49-F238E27FC236}">
                <a16:creationId xmlns:a16="http://schemas.microsoft.com/office/drawing/2014/main" id="{27EE66FC-DD06-5689-C58A-281836726119}"/>
              </a:ext>
            </a:extLst>
          </p:cNvPr>
          <p:cNvSpPr/>
          <p:nvPr/>
        </p:nvSpPr>
        <p:spPr bwMode="gray">
          <a:xfrm>
            <a:off x="1826941" y="6219988"/>
            <a:ext cx="8871709" cy="44434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500" b="1">
                <a:solidFill>
                  <a:srgbClr val="000000"/>
                </a:solidFill>
                <a:latin typeface="CVS Health Sans"/>
              </a:rPr>
              <a:t>Shows how Zero Trust initiatives are executed and organized, including how work is delivered, governed, and operated across teams.</a:t>
            </a:r>
          </a:p>
        </p:txBody>
      </p:sp>
    </p:spTree>
    <p:extLst>
      <p:ext uri="{BB962C8B-B14F-4D97-AF65-F5344CB8AC3E}">
        <p14:creationId xmlns:p14="http://schemas.microsoft.com/office/powerpoint/2010/main" val="2508781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8616D-8A25-5647-B815-C10F55A410BD}"/>
            </a:ext>
          </a:extLst>
        </p:cNvPr>
        <p:cNvGrpSpPr/>
        <p:nvPr/>
      </p:nvGrpSpPr>
      <p:grpSpPr>
        <a:xfrm>
          <a:off x="0" y="0"/>
          <a:ext cx="0" cy="0"/>
          <a:chOff x="0" y="0"/>
          <a:chExt cx="0" cy="0"/>
        </a:xfrm>
      </p:grpSpPr>
      <p:pic>
        <p:nvPicPr>
          <p:cNvPr id="110" name="Picture 109">
            <a:extLst>
              <a:ext uri="{FF2B5EF4-FFF2-40B4-BE49-F238E27FC236}">
                <a16:creationId xmlns:a16="http://schemas.microsoft.com/office/drawing/2014/main" id="{10BECAD6-1A5E-7567-6602-56DBC3CA554D}"/>
              </a:ext>
            </a:extLst>
          </p:cNvPr>
          <p:cNvPicPr>
            <a:picLocks noChangeAspect="1"/>
          </p:cNvPicPr>
          <p:nvPr/>
        </p:nvPicPr>
        <p:blipFill rotWithShape="1">
          <a:blip r:embed="rId3">
            <a:alphaModFix amt="30000"/>
          </a:blip>
          <a:srcRect t="24780" b="37914"/>
          <a:stretch>
            <a:fillRect/>
          </a:stretch>
        </p:blipFill>
        <p:spPr>
          <a:xfrm>
            <a:off x="1588" y="3447638"/>
            <a:ext cx="12188825" cy="3410363"/>
          </a:xfrm>
          <a:prstGeom prst="rect">
            <a:avLst/>
          </a:prstGeom>
          <a:solidFill>
            <a:schemeClr val="bg1"/>
          </a:solidFill>
        </p:spPr>
      </p:pic>
      <p:sp>
        <p:nvSpPr>
          <p:cNvPr id="79" name="Rectangle 78">
            <a:extLst>
              <a:ext uri="{FF2B5EF4-FFF2-40B4-BE49-F238E27FC236}">
                <a16:creationId xmlns:a16="http://schemas.microsoft.com/office/drawing/2014/main" id="{7CB4D12B-6CF9-F9D7-1DF4-CF59B180EC9B}"/>
              </a:ext>
            </a:extLst>
          </p:cNvPr>
          <p:cNvSpPr/>
          <p:nvPr/>
        </p:nvSpPr>
        <p:spPr bwMode="gray">
          <a:xfrm>
            <a:off x="589783" y="2838889"/>
            <a:ext cx="3467577" cy="1201480"/>
          </a:xfrm>
          <a:prstGeom prst="rect">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457200"/>
            <a:r>
              <a:rPr lang="en-US" sz="1200" kern="1500">
                <a:solidFill>
                  <a:srgbClr val="3F3F3F"/>
                </a:solidFill>
                <a:latin typeface="CVS Health Sans"/>
              </a:rPr>
              <a:t>Modernize firewall infrastructure to ensure high availability support business continuity, maintain audit and PCI compliance. Next Gen Palo Alto Firewalls will safeguard the CVS brand – strengthening Zero Trust perimeter across CVS.</a:t>
            </a:r>
          </a:p>
        </p:txBody>
      </p:sp>
      <p:sp>
        <p:nvSpPr>
          <p:cNvPr id="83" name="Rectangle 82">
            <a:extLst>
              <a:ext uri="{FF2B5EF4-FFF2-40B4-BE49-F238E27FC236}">
                <a16:creationId xmlns:a16="http://schemas.microsoft.com/office/drawing/2014/main" id="{9AFCC3B5-BEE3-8C58-863F-DCE8BC07F9D1}"/>
              </a:ext>
            </a:extLst>
          </p:cNvPr>
          <p:cNvSpPr/>
          <p:nvPr/>
        </p:nvSpPr>
        <p:spPr bwMode="gray">
          <a:xfrm>
            <a:off x="4372846" y="2838889"/>
            <a:ext cx="3467577" cy="1201480"/>
          </a:xfrm>
          <a:prstGeom prst="rect">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457200"/>
            <a:r>
              <a:rPr lang="en-US" sz="1200" kern="1500">
                <a:solidFill>
                  <a:srgbClr val="3F3F3F"/>
                </a:solidFill>
                <a:latin typeface="CVS Health Sans"/>
              </a:rPr>
              <a:t>Design, build and implement  a centralized landing platform for all external parties. This will accomplish isolation, security, and compliance.</a:t>
            </a:r>
          </a:p>
          <a:p>
            <a:pPr defTabSz="457200"/>
            <a:r>
              <a:rPr lang="en-US" sz="1200" kern="1500">
                <a:solidFill>
                  <a:srgbClr val="3F3F3F"/>
                </a:solidFill>
                <a:latin typeface="CVS Health Sans"/>
              </a:rPr>
              <a:t>Deliver a dashboard for simple third-party access and enforce Zero Trust principles. </a:t>
            </a:r>
          </a:p>
        </p:txBody>
      </p:sp>
      <p:sp>
        <p:nvSpPr>
          <p:cNvPr id="86" name="Rectangle 85">
            <a:extLst>
              <a:ext uri="{FF2B5EF4-FFF2-40B4-BE49-F238E27FC236}">
                <a16:creationId xmlns:a16="http://schemas.microsoft.com/office/drawing/2014/main" id="{FC5C0FAF-0250-C92E-8240-FDAE53A77D8C}"/>
              </a:ext>
            </a:extLst>
          </p:cNvPr>
          <p:cNvSpPr/>
          <p:nvPr/>
        </p:nvSpPr>
        <p:spPr bwMode="gray">
          <a:xfrm>
            <a:off x="8155908" y="2838889"/>
            <a:ext cx="3467577" cy="1201480"/>
          </a:xfrm>
          <a:prstGeom prst="rect">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457200"/>
            <a:r>
              <a:rPr lang="en-US" sz="1200" kern="1500">
                <a:solidFill>
                  <a:srgbClr val="3F3F3F"/>
                </a:solidFill>
                <a:latin typeface="CVS Health Sans"/>
              </a:rPr>
              <a:t>Enhance Forescout Network Access Control (NAC) platform to improve network visibility and reduce cyber threats.</a:t>
            </a:r>
          </a:p>
        </p:txBody>
      </p:sp>
      <p:sp>
        <p:nvSpPr>
          <p:cNvPr id="97" name="Rectangle 96">
            <a:extLst>
              <a:ext uri="{FF2B5EF4-FFF2-40B4-BE49-F238E27FC236}">
                <a16:creationId xmlns:a16="http://schemas.microsoft.com/office/drawing/2014/main" id="{850AB252-D844-222B-A7E9-D2E0B86C8D93}"/>
              </a:ext>
            </a:extLst>
          </p:cNvPr>
          <p:cNvSpPr/>
          <p:nvPr/>
        </p:nvSpPr>
        <p:spPr bwMode="gray">
          <a:xfrm>
            <a:off x="589783" y="4912242"/>
            <a:ext cx="3467577" cy="1201480"/>
          </a:xfrm>
          <a:prstGeom prst="rect">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457200"/>
            <a:r>
              <a:rPr lang="en-US" sz="1200" kern="1500">
                <a:solidFill>
                  <a:srgbClr val="3F3F3F"/>
                </a:solidFill>
                <a:latin typeface="CVS Health Sans"/>
              </a:rPr>
              <a:t>Modernize the enterprise proxy solution by transitioning from McAfee proxy and DLP servers to the Palo Alto Networks platform. </a:t>
            </a:r>
          </a:p>
        </p:txBody>
      </p:sp>
      <p:sp>
        <p:nvSpPr>
          <p:cNvPr id="95" name="Rectangle 94">
            <a:extLst>
              <a:ext uri="{FF2B5EF4-FFF2-40B4-BE49-F238E27FC236}">
                <a16:creationId xmlns:a16="http://schemas.microsoft.com/office/drawing/2014/main" id="{4F1F0CA1-49D6-87F4-4F5A-347906A5B6E6}"/>
              </a:ext>
            </a:extLst>
          </p:cNvPr>
          <p:cNvSpPr/>
          <p:nvPr/>
        </p:nvSpPr>
        <p:spPr bwMode="gray">
          <a:xfrm>
            <a:off x="4372846" y="4912242"/>
            <a:ext cx="3467577" cy="1201480"/>
          </a:xfrm>
          <a:prstGeom prst="rect">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457200"/>
            <a:r>
              <a:rPr lang="en-US" sz="1200" kern="1500">
                <a:solidFill>
                  <a:srgbClr val="3F3F3F"/>
                </a:solidFill>
                <a:latin typeface="CVS Health Sans"/>
              </a:rPr>
              <a:t>Micro-Segmentation Implementation Project aims to enhance the security posture of our organization's network infrastructure by deploying a micro-segmentation strategy. </a:t>
            </a:r>
          </a:p>
        </p:txBody>
      </p:sp>
      <p:sp>
        <p:nvSpPr>
          <p:cNvPr id="93" name="Rectangle 92">
            <a:extLst>
              <a:ext uri="{FF2B5EF4-FFF2-40B4-BE49-F238E27FC236}">
                <a16:creationId xmlns:a16="http://schemas.microsoft.com/office/drawing/2014/main" id="{0E11F3AA-535D-81F3-64E3-840CB7613729}"/>
              </a:ext>
            </a:extLst>
          </p:cNvPr>
          <p:cNvSpPr/>
          <p:nvPr/>
        </p:nvSpPr>
        <p:spPr bwMode="gray">
          <a:xfrm>
            <a:off x="8155908" y="4912242"/>
            <a:ext cx="3467577" cy="1201480"/>
          </a:xfrm>
          <a:prstGeom prst="rect">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t" anchorCtr="0"/>
          <a:lstStyle/>
          <a:p>
            <a:pPr defTabSz="457200"/>
            <a:r>
              <a:rPr lang="en-US" sz="1200" kern="1500">
                <a:solidFill>
                  <a:srgbClr val="3F3F3F"/>
                </a:solidFill>
                <a:latin typeface="CVS Health Sans"/>
              </a:rPr>
              <a:t>Centralized and modernize proxy and DLP controls for DC Egress. Zscaler deployed for CSP Egress in 2025, using Zscaler for DC egress will provide consistent data protection controls for DC egress. </a:t>
            </a:r>
          </a:p>
        </p:txBody>
      </p:sp>
      <p:sp>
        <p:nvSpPr>
          <p:cNvPr id="2" name="Title 1">
            <a:extLst>
              <a:ext uri="{FF2B5EF4-FFF2-40B4-BE49-F238E27FC236}">
                <a16:creationId xmlns:a16="http://schemas.microsoft.com/office/drawing/2014/main" id="{7292BF3B-FB0C-693E-950A-9CD0BE8D062E}"/>
              </a:ext>
            </a:extLst>
          </p:cNvPr>
          <p:cNvSpPr>
            <a:spLocks noGrp="1"/>
          </p:cNvSpPr>
          <p:nvPr>
            <p:ph type="title"/>
          </p:nvPr>
        </p:nvSpPr>
        <p:spPr/>
        <p:txBody>
          <a:bodyPr/>
          <a:lstStyle/>
          <a:p>
            <a:r>
              <a:rPr lang="en-US" b="1"/>
              <a:t>Zero Trust Project Inventory (1/2)</a:t>
            </a:r>
          </a:p>
        </p:txBody>
      </p:sp>
      <p:sp>
        <p:nvSpPr>
          <p:cNvPr id="72" name="Rectangle: Rounded Corners 71">
            <a:extLst>
              <a:ext uri="{FF2B5EF4-FFF2-40B4-BE49-F238E27FC236}">
                <a16:creationId xmlns:a16="http://schemas.microsoft.com/office/drawing/2014/main" id="{6C67B65F-8DC0-A0BB-EE41-BA3BE0428C9D}"/>
              </a:ext>
            </a:extLst>
          </p:cNvPr>
          <p:cNvSpPr/>
          <p:nvPr/>
        </p:nvSpPr>
        <p:spPr bwMode="gray">
          <a:xfrm>
            <a:off x="1033324" y="1429459"/>
            <a:ext cx="10590161" cy="551506"/>
          </a:xfrm>
          <a:prstGeom prst="roundRect">
            <a:avLst>
              <a:gd name="adj" fmla="val 13685"/>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b="1">
                <a:solidFill>
                  <a:srgbClr val="FFFFFF"/>
                </a:solidFill>
                <a:latin typeface="CVS Health Sans"/>
              </a:rPr>
              <a:t>SecEng – Infrastructure Security</a:t>
            </a:r>
          </a:p>
        </p:txBody>
      </p:sp>
      <p:sp>
        <p:nvSpPr>
          <p:cNvPr id="70" name="Rectangle: Rounded Corners 69">
            <a:extLst>
              <a:ext uri="{FF2B5EF4-FFF2-40B4-BE49-F238E27FC236}">
                <a16:creationId xmlns:a16="http://schemas.microsoft.com/office/drawing/2014/main" id="{C15A31E8-2CD7-CB53-B953-8A9BD57267BD}"/>
              </a:ext>
            </a:extLst>
          </p:cNvPr>
          <p:cNvSpPr/>
          <p:nvPr/>
        </p:nvSpPr>
        <p:spPr bwMode="gray">
          <a:xfrm>
            <a:off x="589783" y="1367134"/>
            <a:ext cx="676159" cy="676159"/>
          </a:xfrm>
          <a:prstGeom prst="roundRect">
            <a:avLst>
              <a:gd name="adj" fmla="val 11194"/>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78" name="Rectangle: Top Corners Rounded 77">
            <a:extLst>
              <a:ext uri="{FF2B5EF4-FFF2-40B4-BE49-F238E27FC236}">
                <a16:creationId xmlns:a16="http://schemas.microsoft.com/office/drawing/2014/main" id="{60C740FE-AFCC-5C4B-347C-D8A845215802}"/>
              </a:ext>
            </a:extLst>
          </p:cNvPr>
          <p:cNvSpPr/>
          <p:nvPr/>
        </p:nvSpPr>
        <p:spPr bwMode="gray">
          <a:xfrm>
            <a:off x="589783" y="2175575"/>
            <a:ext cx="3467577" cy="663315"/>
          </a:xfrm>
          <a:prstGeom prst="round2SameRect">
            <a:avLst/>
          </a:prstGeom>
          <a:gradFill>
            <a:gsLst>
              <a:gs pos="0">
                <a:srgbClr val="0A4B8C"/>
              </a:gs>
              <a:gs pos="100000">
                <a:srgbClr val="0B315E"/>
              </a:gs>
            </a:gsLst>
            <a:lin ang="10800000" scaled="1"/>
          </a:gra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b="1" kern="1500">
                <a:solidFill>
                  <a:srgbClr val="FFFFFF"/>
                </a:solidFill>
                <a:latin typeface="CVS Health Sans"/>
              </a:rPr>
              <a:t>Firewall Refresh</a:t>
            </a:r>
          </a:p>
        </p:txBody>
      </p:sp>
      <p:sp>
        <p:nvSpPr>
          <p:cNvPr id="82" name="Rectangle: Top Corners Rounded 81">
            <a:extLst>
              <a:ext uri="{FF2B5EF4-FFF2-40B4-BE49-F238E27FC236}">
                <a16:creationId xmlns:a16="http://schemas.microsoft.com/office/drawing/2014/main" id="{A9EF45BD-86F2-0EDF-FDF9-F572918E3708}"/>
              </a:ext>
            </a:extLst>
          </p:cNvPr>
          <p:cNvSpPr/>
          <p:nvPr/>
        </p:nvSpPr>
        <p:spPr bwMode="gray">
          <a:xfrm>
            <a:off x="4372846" y="2175575"/>
            <a:ext cx="3467577" cy="663315"/>
          </a:xfrm>
          <a:prstGeom prst="round2SameRect">
            <a:avLst/>
          </a:prstGeom>
          <a:gradFill>
            <a:gsLst>
              <a:gs pos="0">
                <a:srgbClr val="0A4B8C"/>
              </a:gs>
              <a:gs pos="100000">
                <a:srgbClr val="0B315E"/>
              </a:gs>
            </a:gsLst>
            <a:lin ang="10800000" scaled="1"/>
          </a:gra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b="1" kern="1500">
                <a:solidFill>
                  <a:srgbClr val="FFFFFF"/>
                </a:solidFill>
                <a:latin typeface="CVS Health Sans"/>
              </a:rPr>
              <a:t>3rd Party Landing Zone</a:t>
            </a:r>
          </a:p>
        </p:txBody>
      </p:sp>
      <p:sp>
        <p:nvSpPr>
          <p:cNvPr id="85" name="Rectangle: Top Corners Rounded 84">
            <a:extLst>
              <a:ext uri="{FF2B5EF4-FFF2-40B4-BE49-F238E27FC236}">
                <a16:creationId xmlns:a16="http://schemas.microsoft.com/office/drawing/2014/main" id="{FEB7D03F-88E6-301F-18A5-13502720306B}"/>
              </a:ext>
            </a:extLst>
          </p:cNvPr>
          <p:cNvSpPr/>
          <p:nvPr/>
        </p:nvSpPr>
        <p:spPr bwMode="gray">
          <a:xfrm>
            <a:off x="8155908" y="2175575"/>
            <a:ext cx="3467577" cy="663315"/>
          </a:xfrm>
          <a:prstGeom prst="round2SameRect">
            <a:avLst/>
          </a:prstGeom>
          <a:gradFill>
            <a:gsLst>
              <a:gs pos="0">
                <a:srgbClr val="0A4B8C"/>
              </a:gs>
              <a:gs pos="100000">
                <a:srgbClr val="0B315E"/>
              </a:gs>
            </a:gsLst>
            <a:lin ang="10800000" scaled="1"/>
          </a:gra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063" fontAlgn="ctr">
              <a:defRPr/>
            </a:pPr>
            <a:r>
              <a:rPr lang="en-US" sz="1400" b="1" kern="1500">
                <a:solidFill>
                  <a:srgbClr val="FFFFFF"/>
                </a:solidFill>
                <a:latin typeface="CVS Health Sans"/>
              </a:rPr>
              <a:t>Forescout Network Access </a:t>
            </a:r>
            <a:br>
              <a:rPr lang="en-US" sz="1400" b="1" kern="1500">
                <a:solidFill>
                  <a:srgbClr val="FFFFFF"/>
                </a:solidFill>
                <a:latin typeface="CVS Health Sans"/>
              </a:rPr>
            </a:br>
            <a:r>
              <a:rPr lang="en-US" sz="1400" b="1" kern="1500">
                <a:solidFill>
                  <a:srgbClr val="FFFFFF"/>
                </a:solidFill>
                <a:latin typeface="CVS Health Sans"/>
              </a:rPr>
              <a:t>Control (NAC) Platform</a:t>
            </a:r>
          </a:p>
        </p:txBody>
      </p:sp>
      <p:sp>
        <p:nvSpPr>
          <p:cNvPr id="96" name="Rectangle: Top Corners Rounded 95">
            <a:extLst>
              <a:ext uri="{FF2B5EF4-FFF2-40B4-BE49-F238E27FC236}">
                <a16:creationId xmlns:a16="http://schemas.microsoft.com/office/drawing/2014/main" id="{C0BCB1F7-9F98-1428-3504-4A0094C9AF2C}"/>
              </a:ext>
            </a:extLst>
          </p:cNvPr>
          <p:cNvSpPr/>
          <p:nvPr/>
        </p:nvSpPr>
        <p:spPr bwMode="gray">
          <a:xfrm>
            <a:off x="589783" y="4248928"/>
            <a:ext cx="3467577" cy="663315"/>
          </a:xfrm>
          <a:prstGeom prst="round2SameRect">
            <a:avLst/>
          </a:prstGeom>
          <a:gradFill>
            <a:gsLst>
              <a:gs pos="0">
                <a:srgbClr val="0A4B8C"/>
              </a:gs>
              <a:gs pos="100000">
                <a:srgbClr val="0B315E"/>
              </a:gs>
            </a:gsLst>
            <a:lin ang="10800000" scaled="1"/>
          </a:gra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063" fontAlgn="ctr">
              <a:defRPr/>
            </a:pPr>
            <a:r>
              <a:rPr lang="en-US" sz="1400" b="1" strike="sngStrike" kern="1500">
                <a:solidFill>
                  <a:srgbClr val="FFFFFF"/>
                </a:solidFill>
                <a:latin typeface="CVS Health Sans"/>
              </a:rPr>
              <a:t>McAfee Proxy Replacement</a:t>
            </a:r>
          </a:p>
        </p:txBody>
      </p:sp>
      <p:sp>
        <p:nvSpPr>
          <p:cNvPr id="94" name="Rectangle: Top Corners Rounded 93">
            <a:extLst>
              <a:ext uri="{FF2B5EF4-FFF2-40B4-BE49-F238E27FC236}">
                <a16:creationId xmlns:a16="http://schemas.microsoft.com/office/drawing/2014/main" id="{751D4351-E8C7-76AB-4DD9-3CD2CB65735B}"/>
              </a:ext>
            </a:extLst>
          </p:cNvPr>
          <p:cNvSpPr/>
          <p:nvPr/>
        </p:nvSpPr>
        <p:spPr bwMode="gray">
          <a:xfrm>
            <a:off x="4372846" y="4248928"/>
            <a:ext cx="3467577" cy="663315"/>
          </a:xfrm>
          <a:prstGeom prst="round2SameRect">
            <a:avLst/>
          </a:prstGeom>
          <a:gradFill>
            <a:gsLst>
              <a:gs pos="0">
                <a:srgbClr val="0A4B8C"/>
              </a:gs>
              <a:gs pos="100000">
                <a:srgbClr val="0B315E"/>
              </a:gs>
            </a:gsLst>
            <a:lin ang="10800000" scaled="1"/>
          </a:gra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b="1" kern="1500">
                <a:solidFill>
                  <a:srgbClr val="FFFFFF"/>
                </a:solidFill>
                <a:latin typeface="CVS Health Sans"/>
              </a:rPr>
              <a:t>Network Micro-Segmentation</a:t>
            </a:r>
          </a:p>
        </p:txBody>
      </p:sp>
      <p:sp>
        <p:nvSpPr>
          <p:cNvPr id="92" name="Rectangle: Top Corners Rounded 91">
            <a:extLst>
              <a:ext uri="{FF2B5EF4-FFF2-40B4-BE49-F238E27FC236}">
                <a16:creationId xmlns:a16="http://schemas.microsoft.com/office/drawing/2014/main" id="{22CD487D-0DB9-E905-1849-590580D0F8DF}"/>
              </a:ext>
            </a:extLst>
          </p:cNvPr>
          <p:cNvSpPr/>
          <p:nvPr/>
        </p:nvSpPr>
        <p:spPr bwMode="gray">
          <a:xfrm>
            <a:off x="8155908" y="4248928"/>
            <a:ext cx="3467577" cy="663315"/>
          </a:xfrm>
          <a:prstGeom prst="round2SameRect">
            <a:avLst/>
          </a:prstGeom>
          <a:gradFill>
            <a:gsLst>
              <a:gs pos="0">
                <a:srgbClr val="0A4B8C"/>
              </a:gs>
              <a:gs pos="100000">
                <a:srgbClr val="0B315E"/>
              </a:gs>
            </a:gsLst>
            <a:lin ang="10800000" scaled="1"/>
          </a:gra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b="1" kern="1500">
                <a:solidFill>
                  <a:srgbClr val="FFFFFF"/>
                </a:solidFill>
                <a:latin typeface="CVS Health Sans"/>
              </a:rPr>
              <a:t>Data Center Egress Security Modernization</a:t>
            </a:r>
          </a:p>
        </p:txBody>
      </p:sp>
      <p:sp>
        <p:nvSpPr>
          <p:cNvPr id="104" name="Oval 103">
            <a:extLst>
              <a:ext uri="{FF2B5EF4-FFF2-40B4-BE49-F238E27FC236}">
                <a16:creationId xmlns:a16="http://schemas.microsoft.com/office/drawing/2014/main" id="{76615886-42CD-A845-7781-83EA554671B3}"/>
              </a:ext>
            </a:extLst>
          </p:cNvPr>
          <p:cNvSpPr/>
          <p:nvPr/>
        </p:nvSpPr>
        <p:spPr bwMode="gray">
          <a:xfrm>
            <a:off x="3443866" y="2256695"/>
            <a:ext cx="526472" cy="526472"/>
          </a:xfrm>
          <a:prstGeom prst="ellipse">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05" name="Oval 104">
            <a:extLst>
              <a:ext uri="{FF2B5EF4-FFF2-40B4-BE49-F238E27FC236}">
                <a16:creationId xmlns:a16="http://schemas.microsoft.com/office/drawing/2014/main" id="{88BE14D0-8A72-E16D-BF33-575188CED3DC}"/>
              </a:ext>
            </a:extLst>
          </p:cNvPr>
          <p:cNvSpPr/>
          <p:nvPr/>
        </p:nvSpPr>
        <p:spPr bwMode="gray">
          <a:xfrm>
            <a:off x="7222116" y="2256695"/>
            <a:ext cx="526472" cy="526472"/>
          </a:xfrm>
          <a:prstGeom prst="ellipse">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06" name="Oval 105">
            <a:extLst>
              <a:ext uri="{FF2B5EF4-FFF2-40B4-BE49-F238E27FC236}">
                <a16:creationId xmlns:a16="http://schemas.microsoft.com/office/drawing/2014/main" id="{6392A4F6-0AA1-7276-69A7-A07F7A33BA67}"/>
              </a:ext>
            </a:extLst>
          </p:cNvPr>
          <p:cNvSpPr/>
          <p:nvPr/>
        </p:nvSpPr>
        <p:spPr bwMode="gray">
          <a:xfrm>
            <a:off x="10994016" y="2256695"/>
            <a:ext cx="526472" cy="526472"/>
          </a:xfrm>
          <a:prstGeom prst="ellipse">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07" name="Oval 106">
            <a:extLst>
              <a:ext uri="{FF2B5EF4-FFF2-40B4-BE49-F238E27FC236}">
                <a16:creationId xmlns:a16="http://schemas.microsoft.com/office/drawing/2014/main" id="{5AFDA192-6F4E-1E4D-2588-DCB44D89EFEB}"/>
              </a:ext>
            </a:extLst>
          </p:cNvPr>
          <p:cNvSpPr/>
          <p:nvPr/>
        </p:nvSpPr>
        <p:spPr bwMode="gray">
          <a:xfrm>
            <a:off x="3443866" y="4322563"/>
            <a:ext cx="526472" cy="526472"/>
          </a:xfrm>
          <a:prstGeom prst="ellipse">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08" name="Oval 107">
            <a:extLst>
              <a:ext uri="{FF2B5EF4-FFF2-40B4-BE49-F238E27FC236}">
                <a16:creationId xmlns:a16="http://schemas.microsoft.com/office/drawing/2014/main" id="{266778A5-E4FC-8851-AA7E-DDE5587BF4B8}"/>
              </a:ext>
            </a:extLst>
          </p:cNvPr>
          <p:cNvSpPr/>
          <p:nvPr/>
        </p:nvSpPr>
        <p:spPr bwMode="gray">
          <a:xfrm>
            <a:off x="7222116" y="4322563"/>
            <a:ext cx="526472" cy="526472"/>
          </a:xfrm>
          <a:prstGeom prst="ellipse">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09" name="Oval 108">
            <a:extLst>
              <a:ext uri="{FF2B5EF4-FFF2-40B4-BE49-F238E27FC236}">
                <a16:creationId xmlns:a16="http://schemas.microsoft.com/office/drawing/2014/main" id="{0465C170-3E9E-2C2B-6E14-FABCACE31328}"/>
              </a:ext>
            </a:extLst>
          </p:cNvPr>
          <p:cNvSpPr/>
          <p:nvPr/>
        </p:nvSpPr>
        <p:spPr bwMode="gray">
          <a:xfrm>
            <a:off x="10994016" y="4322563"/>
            <a:ext cx="526472" cy="526472"/>
          </a:xfrm>
          <a:prstGeom prst="ellipse">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grpSp>
        <p:nvGrpSpPr>
          <p:cNvPr id="111" name="Group 110">
            <a:extLst>
              <a:ext uri="{FF2B5EF4-FFF2-40B4-BE49-F238E27FC236}">
                <a16:creationId xmlns:a16="http://schemas.microsoft.com/office/drawing/2014/main" id="{80D682AC-3612-054D-82A4-434F5486ED27}"/>
              </a:ext>
            </a:extLst>
          </p:cNvPr>
          <p:cNvGrpSpPr/>
          <p:nvPr/>
        </p:nvGrpSpPr>
        <p:grpSpPr>
          <a:xfrm>
            <a:off x="756643" y="1518903"/>
            <a:ext cx="342436" cy="372618"/>
            <a:chOff x="1805139" y="5599117"/>
            <a:chExt cx="508584" cy="552188"/>
          </a:xfrm>
          <a:noFill/>
        </p:grpSpPr>
        <p:sp>
          <p:nvSpPr>
            <p:cNvPr id="112" name="Freeform: Shape 111">
              <a:extLst>
                <a:ext uri="{FF2B5EF4-FFF2-40B4-BE49-F238E27FC236}">
                  <a16:creationId xmlns:a16="http://schemas.microsoft.com/office/drawing/2014/main" id="{283B27D4-89CA-C2DD-0C5C-34BB2853B284}"/>
                </a:ext>
              </a:extLst>
            </p:cNvPr>
            <p:cNvSpPr/>
            <p:nvPr/>
          </p:nvSpPr>
          <p:spPr>
            <a:xfrm>
              <a:off x="1805139" y="5599117"/>
              <a:ext cx="508584" cy="552188"/>
            </a:xfrm>
            <a:custGeom>
              <a:avLst/>
              <a:gdLst>
                <a:gd name="connsiteX0" fmla="*/ 508489 w 508584"/>
                <a:gd name="connsiteY0" fmla="*/ 45603 h 552188"/>
                <a:gd name="connsiteX1" fmla="*/ 508489 w 508584"/>
                <a:gd name="connsiteY1" fmla="*/ 241344 h 552188"/>
                <a:gd name="connsiteX2" fmla="*/ 402431 w 508584"/>
                <a:gd name="connsiteY2" fmla="*/ 475739 h 552188"/>
                <a:gd name="connsiteX3" fmla="*/ 254292 w 508584"/>
                <a:gd name="connsiteY3" fmla="*/ 552188 h 552188"/>
                <a:gd name="connsiteX4" fmla="*/ 106058 w 508584"/>
                <a:gd name="connsiteY4" fmla="*/ 475739 h 552188"/>
                <a:gd name="connsiteX5" fmla="*/ 0 w 508584"/>
                <a:gd name="connsiteY5" fmla="*/ 241344 h 552188"/>
                <a:gd name="connsiteX6" fmla="*/ 0 w 508584"/>
                <a:gd name="connsiteY6" fmla="*/ 45603 h 552188"/>
                <a:gd name="connsiteX7" fmla="*/ 254387 w 508584"/>
                <a:gd name="connsiteY7" fmla="*/ 0 h 552188"/>
                <a:gd name="connsiteX8" fmla="*/ 508584 w 508584"/>
                <a:gd name="connsiteY8" fmla="*/ 45603 h 55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84" h="552188">
                  <a:moveTo>
                    <a:pt x="508489" y="45603"/>
                  </a:moveTo>
                  <a:lnTo>
                    <a:pt x="508489" y="241344"/>
                  </a:lnTo>
                  <a:cubicBezTo>
                    <a:pt x="508489" y="331027"/>
                    <a:pt x="471073" y="417949"/>
                    <a:pt x="402431" y="475739"/>
                  </a:cubicBezTo>
                  <a:cubicBezTo>
                    <a:pt x="366253" y="506014"/>
                    <a:pt x="318175" y="533718"/>
                    <a:pt x="254292" y="552188"/>
                  </a:cubicBezTo>
                  <a:cubicBezTo>
                    <a:pt x="190219" y="533718"/>
                    <a:pt x="142141" y="506014"/>
                    <a:pt x="106058" y="475739"/>
                  </a:cubicBezTo>
                  <a:cubicBezTo>
                    <a:pt x="37416" y="418044"/>
                    <a:pt x="0" y="331027"/>
                    <a:pt x="0" y="241344"/>
                  </a:cubicBezTo>
                  <a:lnTo>
                    <a:pt x="0" y="45603"/>
                  </a:lnTo>
                  <a:cubicBezTo>
                    <a:pt x="171845" y="66358"/>
                    <a:pt x="254387" y="0"/>
                    <a:pt x="254387" y="0"/>
                  </a:cubicBezTo>
                  <a:cubicBezTo>
                    <a:pt x="254387" y="0"/>
                    <a:pt x="336739" y="66358"/>
                    <a:pt x="508584" y="45603"/>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nvGrpSpPr>
            <p:cNvPr id="113" name="Graphic 920">
              <a:extLst>
                <a:ext uri="{FF2B5EF4-FFF2-40B4-BE49-F238E27FC236}">
                  <a16:creationId xmlns:a16="http://schemas.microsoft.com/office/drawing/2014/main" id="{11D93BF7-0540-452C-A1BA-872258B22E35}"/>
                </a:ext>
              </a:extLst>
            </p:cNvPr>
            <p:cNvGrpSpPr/>
            <p:nvPr/>
          </p:nvGrpSpPr>
          <p:grpSpPr>
            <a:xfrm>
              <a:off x="1926217" y="5751441"/>
              <a:ext cx="266218" cy="235674"/>
              <a:chOff x="1926217" y="5751441"/>
              <a:chExt cx="266218" cy="235674"/>
            </a:xfrm>
            <a:grpFill/>
          </p:grpSpPr>
          <p:sp>
            <p:nvSpPr>
              <p:cNvPr id="114" name="Freeform: Shape 113">
                <a:extLst>
                  <a:ext uri="{FF2B5EF4-FFF2-40B4-BE49-F238E27FC236}">
                    <a16:creationId xmlns:a16="http://schemas.microsoft.com/office/drawing/2014/main" id="{BF2CA3FD-8660-836A-65C1-ACF3020891E3}"/>
                  </a:ext>
                </a:extLst>
              </p:cNvPr>
              <p:cNvSpPr/>
              <p:nvPr/>
            </p:nvSpPr>
            <p:spPr>
              <a:xfrm>
                <a:off x="1926236" y="5794664"/>
                <a:ext cx="69411" cy="69411"/>
              </a:xfrm>
              <a:custGeom>
                <a:avLst/>
                <a:gdLst>
                  <a:gd name="connsiteX0" fmla="*/ 65124 w 69411"/>
                  <a:gd name="connsiteY0" fmla="*/ 51414 h 69411"/>
                  <a:gd name="connsiteX1" fmla="*/ 17997 w 69411"/>
                  <a:gd name="connsiteY1" fmla="*/ 65123 h 69411"/>
                  <a:gd name="connsiteX2" fmla="*/ 4288 w 69411"/>
                  <a:gd name="connsiteY2" fmla="*/ 17997 h 69411"/>
                  <a:gd name="connsiteX3" fmla="*/ 51414 w 69411"/>
                  <a:gd name="connsiteY3" fmla="*/ 4288 h 69411"/>
                  <a:gd name="connsiteX4" fmla="*/ 65124 w 69411"/>
                  <a:gd name="connsiteY4" fmla="*/ 51414 h 69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11" h="69411">
                    <a:moveTo>
                      <a:pt x="65124" y="51414"/>
                    </a:moveTo>
                    <a:cubicBezTo>
                      <a:pt x="55889" y="68170"/>
                      <a:pt x="34753" y="74358"/>
                      <a:pt x="17997" y="65123"/>
                    </a:cubicBezTo>
                    <a:cubicBezTo>
                      <a:pt x="1241" y="55889"/>
                      <a:pt x="-4947" y="34753"/>
                      <a:pt x="4288" y="17997"/>
                    </a:cubicBezTo>
                    <a:cubicBezTo>
                      <a:pt x="13522" y="1241"/>
                      <a:pt x="34658" y="-4947"/>
                      <a:pt x="51414" y="4288"/>
                    </a:cubicBezTo>
                    <a:cubicBezTo>
                      <a:pt x="68170" y="13522"/>
                      <a:pt x="74358" y="34658"/>
                      <a:pt x="65124" y="51414"/>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15" name="Freeform: Shape 114">
                <a:extLst>
                  <a:ext uri="{FF2B5EF4-FFF2-40B4-BE49-F238E27FC236}">
                    <a16:creationId xmlns:a16="http://schemas.microsoft.com/office/drawing/2014/main" id="{D8072144-F0F4-4B91-9D7C-4B4E37A33087}"/>
                  </a:ext>
                </a:extLst>
              </p:cNvPr>
              <p:cNvSpPr/>
              <p:nvPr/>
            </p:nvSpPr>
            <p:spPr>
              <a:xfrm>
                <a:off x="2123024" y="5751441"/>
                <a:ext cx="69411" cy="69411"/>
              </a:xfrm>
              <a:custGeom>
                <a:avLst/>
                <a:gdLst>
                  <a:gd name="connsiteX0" fmla="*/ 65124 w 69411"/>
                  <a:gd name="connsiteY0" fmla="*/ 51414 h 69411"/>
                  <a:gd name="connsiteX1" fmla="*/ 17997 w 69411"/>
                  <a:gd name="connsiteY1" fmla="*/ 65124 h 69411"/>
                  <a:gd name="connsiteX2" fmla="*/ 4288 w 69411"/>
                  <a:gd name="connsiteY2" fmla="*/ 17997 h 69411"/>
                  <a:gd name="connsiteX3" fmla="*/ 51414 w 69411"/>
                  <a:gd name="connsiteY3" fmla="*/ 4288 h 69411"/>
                  <a:gd name="connsiteX4" fmla="*/ 65124 w 69411"/>
                  <a:gd name="connsiteY4" fmla="*/ 51414 h 69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11" h="69411">
                    <a:moveTo>
                      <a:pt x="65124" y="51414"/>
                    </a:moveTo>
                    <a:cubicBezTo>
                      <a:pt x="55889" y="68170"/>
                      <a:pt x="34753" y="74358"/>
                      <a:pt x="17997" y="65124"/>
                    </a:cubicBezTo>
                    <a:cubicBezTo>
                      <a:pt x="1241" y="55889"/>
                      <a:pt x="-4947" y="34753"/>
                      <a:pt x="4288" y="17997"/>
                    </a:cubicBezTo>
                    <a:cubicBezTo>
                      <a:pt x="13523" y="1241"/>
                      <a:pt x="34658" y="-4947"/>
                      <a:pt x="51414" y="4288"/>
                    </a:cubicBezTo>
                    <a:cubicBezTo>
                      <a:pt x="68170" y="13523"/>
                      <a:pt x="74358" y="34658"/>
                      <a:pt x="65124" y="51414"/>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16" name="Freeform: Shape 115">
                <a:extLst>
                  <a:ext uri="{FF2B5EF4-FFF2-40B4-BE49-F238E27FC236}">
                    <a16:creationId xmlns:a16="http://schemas.microsoft.com/office/drawing/2014/main" id="{9A382B1B-3211-6261-371A-C258731A9DD5}"/>
                  </a:ext>
                </a:extLst>
              </p:cNvPr>
              <p:cNvSpPr/>
              <p:nvPr/>
            </p:nvSpPr>
            <p:spPr>
              <a:xfrm>
                <a:off x="1994787" y="5793525"/>
                <a:ext cx="129097" cy="28180"/>
              </a:xfrm>
              <a:custGeom>
                <a:avLst/>
                <a:gdLst>
                  <a:gd name="connsiteX0" fmla="*/ 129098 w 129097"/>
                  <a:gd name="connsiteY0" fmla="*/ 0 h 28180"/>
                  <a:gd name="connsiteX1" fmla="*/ 0 w 129097"/>
                  <a:gd name="connsiteY1" fmla="*/ 28181 h 28180"/>
                </a:gdLst>
                <a:ahLst/>
                <a:cxnLst>
                  <a:cxn ang="0">
                    <a:pos x="connsiteX0" y="connsiteY0"/>
                  </a:cxn>
                  <a:cxn ang="0">
                    <a:pos x="connsiteX1" y="connsiteY1"/>
                  </a:cxn>
                </a:cxnLst>
                <a:rect l="l" t="t" r="r" b="b"/>
                <a:pathLst>
                  <a:path w="129097" h="28180">
                    <a:moveTo>
                      <a:pt x="129098" y="0"/>
                    </a:moveTo>
                    <a:lnTo>
                      <a:pt x="0" y="28181"/>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17" name="Freeform: Shape 116">
                <a:extLst>
                  <a:ext uri="{FF2B5EF4-FFF2-40B4-BE49-F238E27FC236}">
                    <a16:creationId xmlns:a16="http://schemas.microsoft.com/office/drawing/2014/main" id="{95D911E6-6E29-0119-D135-DB094E154742}"/>
                  </a:ext>
                </a:extLst>
              </p:cNvPr>
              <p:cNvSpPr/>
              <p:nvPr/>
            </p:nvSpPr>
            <p:spPr>
              <a:xfrm>
                <a:off x="2038749" y="5917728"/>
                <a:ext cx="69370" cy="69387"/>
              </a:xfrm>
              <a:custGeom>
                <a:avLst/>
                <a:gdLst>
                  <a:gd name="connsiteX0" fmla="*/ 213 w 69370"/>
                  <a:gd name="connsiteY0" fmla="*/ 30791 h 69387"/>
                  <a:gd name="connsiteX1" fmla="*/ 30773 w 69370"/>
                  <a:gd name="connsiteY1" fmla="*/ 69158 h 69387"/>
                  <a:gd name="connsiteX2" fmla="*/ 69141 w 69370"/>
                  <a:gd name="connsiteY2" fmla="*/ 38597 h 69387"/>
                  <a:gd name="connsiteX3" fmla="*/ 38580 w 69370"/>
                  <a:gd name="connsiteY3" fmla="*/ 230 h 69387"/>
                  <a:gd name="connsiteX4" fmla="*/ 213 w 69370"/>
                  <a:gd name="connsiteY4" fmla="*/ 30791 h 6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70" h="69387">
                    <a:moveTo>
                      <a:pt x="213" y="30791"/>
                    </a:moveTo>
                    <a:cubicBezTo>
                      <a:pt x="-1882" y="49832"/>
                      <a:pt x="11732" y="66968"/>
                      <a:pt x="30773" y="69158"/>
                    </a:cubicBezTo>
                    <a:cubicBezTo>
                      <a:pt x="49814" y="71348"/>
                      <a:pt x="66951" y="57638"/>
                      <a:pt x="69141" y="38597"/>
                    </a:cubicBezTo>
                    <a:cubicBezTo>
                      <a:pt x="71331" y="19556"/>
                      <a:pt x="57621" y="2419"/>
                      <a:pt x="38580" y="230"/>
                    </a:cubicBezTo>
                    <a:cubicBezTo>
                      <a:pt x="19539" y="-1960"/>
                      <a:pt x="2402" y="11750"/>
                      <a:pt x="213" y="3079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18" name="Freeform: Shape 117">
                <a:extLst>
                  <a:ext uri="{FF2B5EF4-FFF2-40B4-BE49-F238E27FC236}">
                    <a16:creationId xmlns:a16="http://schemas.microsoft.com/office/drawing/2014/main" id="{0B1DFBC4-D324-95E6-E6CA-171BA4252D86}"/>
                  </a:ext>
                </a:extLst>
              </p:cNvPr>
              <p:cNvSpPr/>
              <p:nvPr/>
            </p:nvSpPr>
            <p:spPr>
              <a:xfrm>
                <a:off x="1926217" y="5794723"/>
                <a:ext cx="69353" cy="69387"/>
              </a:xfrm>
              <a:custGeom>
                <a:avLst/>
                <a:gdLst>
                  <a:gd name="connsiteX0" fmla="*/ 213 w 69353"/>
                  <a:gd name="connsiteY0" fmla="*/ 30791 h 69387"/>
                  <a:gd name="connsiteX1" fmla="*/ 30773 w 69353"/>
                  <a:gd name="connsiteY1" fmla="*/ 69158 h 69387"/>
                  <a:gd name="connsiteX2" fmla="*/ 69141 w 69353"/>
                  <a:gd name="connsiteY2" fmla="*/ 38597 h 69387"/>
                  <a:gd name="connsiteX3" fmla="*/ 38580 w 69353"/>
                  <a:gd name="connsiteY3" fmla="*/ 230 h 69387"/>
                  <a:gd name="connsiteX4" fmla="*/ 213 w 69353"/>
                  <a:gd name="connsiteY4" fmla="*/ 30791 h 69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353" h="69387">
                    <a:moveTo>
                      <a:pt x="213" y="30791"/>
                    </a:moveTo>
                    <a:cubicBezTo>
                      <a:pt x="-1882" y="49832"/>
                      <a:pt x="11732" y="66968"/>
                      <a:pt x="30773" y="69158"/>
                    </a:cubicBezTo>
                    <a:cubicBezTo>
                      <a:pt x="49814" y="71348"/>
                      <a:pt x="66951" y="57638"/>
                      <a:pt x="69141" y="38597"/>
                    </a:cubicBezTo>
                    <a:cubicBezTo>
                      <a:pt x="71235" y="19556"/>
                      <a:pt x="57621" y="2419"/>
                      <a:pt x="38580" y="230"/>
                    </a:cubicBezTo>
                    <a:cubicBezTo>
                      <a:pt x="19539" y="-1960"/>
                      <a:pt x="2402" y="11750"/>
                      <a:pt x="213" y="3079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19" name="Freeform: Shape 118">
                <a:extLst>
                  <a:ext uri="{FF2B5EF4-FFF2-40B4-BE49-F238E27FC236}">
                    <a16:creationId xmlns:a16="http://schemas.microsoft.com/office/drawing/2014/main" id="{B3259450-4EE0-B15B-A192-5C9E7D9B2119}"/>
                  </a:ext>
                </a:extLst>
              </p:cNvPr>
              <p:cNvSpPr/>
              <p:nvPr/>
            </p:nvSpPr>
            <p:spPr>
              <a:xfrm>
                <a:off x="1984410" y="5854932"/>
                <a:ext cx="65691" cy="71879"/>
              </a:xfrm>
              <a:custGeom>
                <a:avLst/>
                <a:gdLst>
                  <a:gd name="connsiteX0" fmla="*/ 65691 w 65691"/>
                  <a:gd name="connsiteY0" fmla="*/ 71880 h 71879"/>
                  <a:gd name="connsiteX1" fmla="*/ 0 w 65691"/>
                  <a:gd name="connsiteY1" fmla="*/ 0 h 71879"/>
                </a:gdLst>
                <a:ahLst/>
                <a:cxnLst>
                  <a:cxn ang="0">
                    <a:pos x="connsiteX0" y="connsiteY0"/>
                  </a:cxn>
                  <a:cxn ang="0">
                    <a:pos x="connsiteX1" y="connsiteY1"/>
                  </a:cxn>
                </a:cxnLst>
                <a:rect l="l" t="t" r="r" b="b"/>
                <a:pathLst>
                  <a:path w="65691" h="71879">
                    <a:moveTo>
                      <a:pt x="65691" y="71880"/>
                    </a:move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grpSp>
        <p:nvGrpSpPr>
          <p:cNvPr id="120" name="Item_685">
            <a:extLst>
              <a:ext uri="{FF2B5EF4-FFF2-40B4-BE49-F238E27FC236}">
                <a16:creationId xmlns:a16="http://schemas.microsoft.com/office/drawing/2014/main" id="{004889C0-41E7-E047-0E97-30BCF2DE90DD}"/>
              </a:ext>
            </a:extLst>
          </p:cNvPr>
          <p:cNvGrpSpPr/>
          <p:nvPr/>
        </p:nvGrpSpPr>
        <p:grpSpPr>
          <a:xfrm>
            <a:off x="3572149" y="2389288"/>
            <a:ext cx="269909" cy="261289"/>
            <a:chOff x="7706673" y="4937829"/>
            <a:chExt cx="578999" cy="560509"/>
          </a:xfrm>
          <a:noFill/>
        </p:grpSpPr>
        <p:sp>
          <p:nvSpPr>
            <p:cNvPr id="121" name="Freeform 478">
              <a:extLst>
                <a:ext uri="{FF2B5EF4-FFF2-40B4-BE49-F238E27FC236}">
                  <a16:creationId xmlns:a16="http://schemas.microsoft.com/office/drawing/2014/main" id="{80148282-9C3E-017B-EBFD-529D52601EBB}"/>
                </a:ext>
              </a:extLst>
            </p:cNvPr>
            <p:cNvSpPr>
              <a:spLocks/>
            </p:cNvSpPr>
            <p:nvPr/>
          </p:nvSpPr>
          <p:spPr bwMode="auto">
            <a:xfrm>
              <a:off x="7706673" y="5439923"/>
              <a:ext cx="99108" cy="58415"/>
            </a:xfrm>
            <a:custGeom>
              <a:avLst/>
              <a:gdLst>
                <a:gd name="T0" fmla="*/ 14 w 76"/>
                <a:gd name="T1" fmla="*/ 0 h 42"/>
                <a:gd name="T2" fmla="*/ 76 w 76"/>
                <a:gd name="T3" fmla="*/ 0 h 42"/>
                <a:gd name="T4" fmla="*/ 76 w 76"/>
                <a:gd name="T5" fmla="*/ 42 h 42"/>
                <a:gd name="T6" fmla="*/ 0 w 76"/>
                <a:gd name="T7" fmla="*/ 42 h 42"/>
              </a:gdLst>
              <a:ahLst/>
              <a:cxnLst>
                <a:cxn ang="0">
                  <a:pos x="T0" y="T1"/>
                </a:cxn>
                <a:cxn ang="0">
                  <a:pos x="T2" y="T3"/>
                </a:cxn>
                <a:cxn ang="0">
                  <a:pos x="T4" y="T5"/>
                </a:cxn>
                <a:cxn ang="0">
                  <a:pos x="T6" y="T7"/>
                </a:cxn>
              </a:cxnLst>
              <a:rect l="0" t="0" r="r" b="b"/>
              <a:pathLst>
                <a:path w="76" h="42">
                  <a:moveTo>
                    <a:pt x="14" y="0"/>
                  </a:moveTo>
                  <a:lnTo>
                    <a:pt x="76" y="0"/>
                  </a:lnTo>
                  <a:lnTo>
                    <a:pt x="76" y="42"/>
                  </a:lnTo>
                  <a:lnTo>
                    <a:pt x="0" y="42"/>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22" name="Rectangle 479">
              <a:extLst>
                <a:ext uri="{FF2B5EF4-FFF2-40B4-BE49-F238E27FC236}">
                  <a16:creationId xmlns:a16="http://schemas.microsoft.com/office/drawing/2014/main" id="{EC7C70CD-E328-4575-47AA-CB43D1BDF399}"/>
                </a:ext>
              </a:extLst>
            </p:cNvPr>
            <p:cNvSpPr>
              <a:spLocks noChangeArrowheads="1"/>
            </p:cNvSpPr>
            <p:nvPr/>
          </p:nvSpPr>
          <p:spPr bwMode="auto">
            <a:xfrm>
              <a:off x="7805781" y="5439923"/>
              <a:ext cx="127797"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23" name="Rectangle 480">
              <a:extLst>
                <a:ext uri="{FF2B5EF4-FFF2-40B4-BE49-F238E27FC236}">
                  <a16:creationId xmlns:a16="http://schemas.microsoft.com/office/drawing/2014/main" id="{EDA3F22C-3294-91E9-02C6-40372A66163D}"/>
                </a:ext>
              </a:extLst>
            </p:cNvPr>
            <p:cNvSpPr>
              <a:spLocks noChangeArrowheads="1"/>
            </p:cNvSpPr>
            <p:nvPr/>
          </p:nvSpPr>
          <p:spPr bwMode="auto">
            <a:xfrm>
              <a:off x="8060070" y="5439923"/>
              <a:ext cx="126493"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24" name="Rectangle 481">
              <a:extLst>
                <a:ext uri="{FF2B5EF4-FFF2-40B4-BE49-F238E27FC236}">
                  <a16:creationId xmlns:a16="http://schemas.microsoft.com/office/drawing/2014/main" id="{933FF7BA-6C87-CA67-71E2-B6C6953E402C}"/>
                </a:ext>
              </a:extLst>
            </p:cNvPr>
            <p:cNvSpPr>
              <a:spLocks noChangeArrowheads="1"/>
            </p:cNvSpPr>
            <p:nvPr/>
          </p:nvSpPr>
          <p:spPr bwMode="auto">
            <a:xfrm>
              <a:off x="7933578" y="5439923"/>
              <a:ext cx="126493"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25" name="Freeform 482">
              <a:extLst>
                <a:ext uri="{FF2B5EF4-FFF2-40B4-BE49-F238E27FC236}">
                  <a16:creationId xmlns:a16="http://schemas.microsoft.com/office/drawing/2014/main" id="{B35032E7-C404-B620-845E-6A5A903B79D2}"/>
                </a:ext>
              </a:extLst>
            </p:cNvPr>
            <p:cNvSpPr>
              <a:spLocks/>
            </p:cNvSpPr>
            <p:nvPr/>
          </p:nvSpPr>
          <p:spPr bwMode="auto">
            <a:xfrm>
              <a:off x="8186564" y="5439923"/>
              <a:ext cx="99108" cy="58415"/>
            </a:xfrm>
            <a:custGeom>
              <a:avLst/>
              <a:gdLst>
                <a:gd name="T0" fmla="*/ 62 w 76"/>
                <a:gd name="T1" fmla="*/ 42 h 42"/>
                <a:gd name="T2" fmla="*/ 0 w 76"/>
                <a:gd name="T3" fmla="*/ 42 h 42"/>
                <a:gd name="T4" fmla="*/ 0 w 76"/>
                <a:gd name="T5" fmla="*/ 0 h 42"/>
                <a:gd name="T6" fmla="*/ 76 w 76"/>
                <a:gd name="T7" fmla="*/ 0 h 42"/>
              </a:gdLst>
              <a:ahLst/>
              <a:cxnLst>
                <a:cxn ang="0">
                  <a:pos x="T0" y="T1"/>
                </a:cxn>
                <a:cxn ang="0">
                  <a:pos x="T2" y="T3"/>
                </a:cxn>
                <a:cxn ang="0">
                  <a:pos x="T4" y="T5"/>
                </a:cxn>
                <a:cxn ang="0">
                  <a:pos x="T6" y="T7"/>
                </a:cxn>
              </a:cxnLst>
              <a:rect l="0" t="0" r="r" b="b"/>
              <a:pathLst>
                <a:path w="76" h="42">
                  <a:moveTo>
                    <a:pt x="62" y="42"/>
                  </a:moveTo>
                  <a:lnTo>
                    <a:pt x="0" y="42"/>
                  </a:lnTo>
                  <a:lnTo>
                    <a:pt x="0" y="0"/>
                  </a:lnTo>
                  <a:lnTo>
                    <a:pt x="76" y="0"/>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26" name="Freeform 483">
              <a:extLst>
                <a:ext uri="{FF2B5EF4-FFF2-40B4-BE49-F238E27FC236}">
                  <a16:creationId xmlns:a16="http://schemas.microsoft.com/office/drawing/2014/main" id="{91A38663-2D7B-0DC5-C0FE-FEC3E926A703}"/>
                </a:ext>
              </a:extLst>
            </p:cNvPr>
            <p:cNvSpPr>
              <a:spLocks/>
            </p:cNvSpPr>
            <p:nvPr/>
          </p:nvSpPr>
          <p:spPr bwMode="auto">
            <a:xfrm>
              <a:off x="7706673" y="5324483"/>
              <a:ext cx="99108" cy="58415"/>
            </a:xfrm>
            <a:custGeom>
              <a:avLst/>
              <a:gdLst>
                <a:gd name="T0" fmla="*/ 14 w 76"/>
                <a:gd name="T1" fmla="*/ 0 h 42"/>
                <a:gd name="T2" fmla="*/ 76 w 76"/>
                <a:gd name="T3" fmla="*/ 0 h 42"/>
                <a:gd name="T4" fmla="*/ 76 w 76"/>
                <a:gd name="T5" fmla="*/ 42 h 42"/>
                <a:gd name="T6" fmla="*/ 0 w 76"/>
                <a:gd name="T7" fmla="*/ 42 h 42"/>
              </a:gdLst>
              <a:ahLst/>
              <a:cxnLst>
                <a:cxn ang="0">
                  <a:pos x="T0" y="T1"/>
                </a:cxn>
                <a:cxn ang="0">
                  <a:pos x="T2" y="T3"/>
                </a:cxn>
                <a:cxn ang="0">
                  <a:pos x="T4" y="T5"/>
                </a:cxn>
                <a:cxn ang="0">
                  <a:pos x="T6" y="T7"/>
                </a:cxn>
              </a:cxnLst>
              <a:rect l="0" t="0" r="r" b="b"/>
              <a:pathLst>
                <a:path w="76" h="42">
                  <a:moveTo>
                    <a:pt x="14" y="0"/>
                  </a:moveTo>
                  <a:lnTo>
                    <a:pt x="76" y="0"/>
                  </a:lnTo>
                  <a:lnTo>
                    <a:pt x="76" y="42"/>
                  </a:lnTo>
                  <a:lnTo>
                    <a:pt x="0" y="42"/>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27" name="Rectangle 484">
              <a:extLst>
                <a:ext uri="{FF2B5EF4-FFF2-40B4-BE49-F238E27FC236}">
                  <a16:creationId xmlns:a16="http://schemas.microsoft.com/office/drawing/2014/main" id="{D22B1ED9-D452-6D66-3508-14B4EC50ABCD}"/>
                </a:ext>
              </a:extLst>
            </p:cNvPr>
            <p:cNvSpPr>
              <a:spLocks noChangeArrowheads="1"/>
            </p:cNvSpPr>
            <p:nvPr/>
          </p:nvSpPr>
          <p:spPr bwMode="auto">
            <a:xfrm>
              <a:off x="7805781" y="5324483"/>
              <a:ext cx="127797"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28" name="Rectangle 485">
              <a:extLst>
                <a:ext uri="{FF2B5EF4-FFF2-40B4-BE49-F238E27FC236}">
                  <a16:creationId xmlns:a16="http://schemas.microsoft.com/office/drawing/2014/main" id="{43019F15-B132-D0C6-EF66-090816D6543E}"/>
                </a:ext>
              </a:extLst>
            </p:cNvPr>
            <p:cNvSpPr>
              <a:spLocks noChangeArrowheads="1"/>
            </p:cNvSpPr>
            <p:nvPr/>
          </p:nvSpPr>
          <p:spPr bwMode="auto">
            <a:xfrm>
              <a:off x="8060070" y="5324483"/>
              <a:ext cx="126493"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29" name="Rectangle 486">
              <a:extLst>
                <a:ext uri="{FF2B5EF4-FFF2-40B4-BE49-F238E27FC236}">
                  <a16:creationId xmlns:a16="http://schemas.microsoft.com/office/drawing/2014/main" id="{73636F97-2E9E-663E-2D0C-C566DD4E04FD}"/>
                </a:ext>
              </a:extLst>
            </p:cNvPr>
            <p:cNvSpPr>
              <a:spLocks noChangeArrowheads="1"/>
            </p:cNvSpPr>
            <p:nvPr/>
          </p:nvSpPr>
          <p:spPr bwMode="auto">
            <a:xfrm>
              <a:off x="7933578" y="5324483"/>
              <a:ext cx="126493"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0" name="Freeform 487">
              <a:extLst>
                <a:ext uri="{FF2B5EF4-FFF2-40B4-BE49-F238E27FC236}">
                  <a16:creationId xmlns:a16="http://schemas.microsoft.com/office/drawing/2014/main" id="{E5150612-AEBD-96D7-A22A-3540E48BFB84}"/>
                </a:ext>
              </a:extLst>
            </p:cNvPr>
            <p:cNvSpPr>
              <a:spLocks/>
            </p:cNvSpPr>
            <p:nvPr/>
          </p:nvSpPr>
          <p:spPr bwMode="auto">
            <a:xfrm>
              <a:off x="8186564" y="5324483"/>
              <a:ext cx="99108" cy="58415"/>
            </a:xfrm>
            <a:custGeom>
              <a:avLst/>
              <a:gdLst>
                <a:gd name="T0" fmla="*/ 62 w 76"/>
                <a:gd name="T1" fmla="*/ 42 h 42"/>
                <a:gd name="T2" fmla="*/ 0 w 76"/>
                <a:gd name="T3" fmla="*/ 42 h 42"/>
                <a:gd name="T4" fmla="*/ 0 w 76"/>
                <a:gd name="T5" fmla="*/ 0 h 42"/>
                <a:gd name="T6" fmla="*/ 76 w 76"/>
                <a:gd name="T7" fmla="*/ 0 h 42"/>
              </a:gdLst>
              <a:ahLst/>
              <a:cxnLst>
                <a:cxn ang="0">
                  <a:pos x="T0" y="T1"/>
                </a:cxn>
                <a:cxn ang="0">
                  <a:pos x="T2" y="T3"/>
                </a:cxn>
                <a:cxn ang="0">
                  <a:pos x="T4" y="T5"/>
                </a:cxn>
                <a:cxn ang="0">
                  <a:pos x="T6" y="T7"/>
                </a:cxn>
              </a:cxnLst>
              <a:rect l="0" t="0" r="r" b="b"/>
              <a:pathLst>
                <a:path w="76" h="42">
                  <a:moveTo>
                    <a:pt x="62" y="42"/>
                  </a:moveTo>
                  <a:lnTo>
                    <a:pt x="0" y="42"/>
                  </a:lnTo>
                  <a:lnTo>
                    <a:pt x="0" y="0"/>
                  </a:lnTo>
                  <a:lnTo>
                    <a:pt x="76" y="0"/>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1" name="Freeform 488">
              <a:extLst>
                <a:ext uri="{FF2B5EF4-FFF2-40B4-BE49-F238E27FC236}">
                  <a16:creationId xmlns:a16="http://schemas.microsoft.com/office/drawing/2014/main" id="{F6BFCB71-93CA-DCBE-0BB9-38165CF4B882}"/>
                </a:ext>
              </a:extLst>
            </p:cNvPr>
            <p:cNvSpPr>
              <a:spLocks/>
            </p:cNvSpPr>
            <p:nvPr/>
          </p:nvSpPr>
          <p:spPr bwMode="auto">
            <a:xfrm>
              <a:off x="7706673" y="5382898"/>
              <a:ext cx="45642" cy="57025"/>
            </a:xfrm>
            <a:custGeom>
              <a:avLst/>
              <a:gdLst>
                <a:gd name="T0" fmla="*/ 0 w 35"/>
                <a:gd name="T1" fmla="*/ 0 h 41"/>
                <a:gd name="T2" fmla="*/ 35 w 35"/>
                <a:gd name="T3" fmla="*/ 0 h 41"/>
                <a:gd name="T4" fmla="*/ 35 w 35"/>
                <a:gd name="T5" fmla="*/ 41 h 41"/>
                <a:gd name="T6" fmla="*/ 14 w 35"/>
                <a:gd name="T7" fmla="*/ 41 h 41"/>
              </a:gdLst>
              <a:ahLst/>
              <a:cxnLst>
                <a:cxn ang="0">
                  <a:pos x="T0" y="T1"/>
                </a:cxn>
                <a:cxn ang="0">
                  <a:pos x="T2" y="T3"/>
                </a:cxn>
                <a:cxn ang="0">
                  <a:pos x="T4" y="T5"/>
                </a:cxn>
                <a:cxn ang="0">
                  <a:pos x="T6" y="T7"/>
                </a:cxn>
              </a:cxnLst>
              <a:rect l="0" t="0" r="r" b="b"/>
              <a:pathLst>
                <a:path w="35" h="41">
                  <a:moveTo>
                    <a:pt x="0" y="0"/>
                  </a:moveTo>
                  <a:lnTo>
                    <a:pt x="35" y="0"/>
                  </a:lnTo>
                  <a:lnTo>
                    <a:pt x="35" y="41"/>
                  </a:lnTo>
                  <a:lnTo>
                    <a:pt x="14" y="41"/>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2" name="Rectangle 489">
              <a:extLst>
                <a:ext uri="{FF2B5EF4-FFF2-40B4-BE49-F238E27FC236}">
                  <a16:creationId xmlns:a16="http://schemas.microsoft.com/office/drawing/2014/main" id="{528B21E7-F17F-7711-8278-7C5FB330D2AE}"/>
                </a:ext>
              </a:extLst>
            </p:cNvPr>
            <p:cNvSpPr>
              <a:spLocks noChangeArrowheads="1"/>
            </p:cNvSpPr>
            <p:nvPr/>
          </p:nvSpPr>
          <p:spPr bwMode="auto">
            <a:xfrm>
              <a:off x="7752314" y="5382898"/>
              <a:ext cx="108237" cy="5702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3" name="Rectangle 490">
              <a:extLst>
                <a:ext uri="{FF2B5EF4-FFF2-40B4-BE49-F238E27FC236}">
                  <a16:creationId xmlns:a16="http://schemas.microsoft.com/office/drawing/2014/main" id="{D98F5ABA-FCC4-AB97-C433-9DC943C2B4E7}"/>
                </a:ext>
              </a:extLst>
            </p:cNvPr>
            <p:cNvSpPr>
              <a:spLocks noChangeArrowheads="1"/>
            </p:cNvSpPr>
            <p:nvPr/>
          </p:nvSpPr>
          <p:spPr bwMode="auto">
            <a:xfrm>
              <a:off x="7987044" y="5382898"/>
              <a:ext cx="126493" cy="5702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4" name="Rectangle 491">
              <a:extLst>
                <a:ext uri="{FF2B5EF4-FFF2-40B4-BE49-F238E27FC236}">
                  <a16:creationId xmlns:a16="http://schemas.microsoft.com/office/drawing/2014/main" id="{07139F43-8142-4C60-90FF-D888ECB87106}"/>
                </a:ext>
              </a:extLst>
            </p:cNvPr>
            <p:cNvSpPr>
              <a:spLocks noChangeArrowheads="1"/>
            </p:cNvSpPr>
            <p:nvPr/>
          </p:nvSpPr>
          <p:spPr bwMode="auto">
            <a:xfrm>
              <a:off x="8113537" y="5382898"/>
              <a:ext cx="126493" cy="5702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5" name="Freeform 492">
              <a:extLst>
                <a:ext uri="{FF2B5EF4-FFF2-40B4-BE49-F238E27FC236}">
                  <a16:creationId xmlns:a16="http://schemas.microsoft.com/office/drawing/2014/main" id="{6295BC5C-5F26-A8BC-DFDB-53BD40D1831B}"/>
                </a:ext>
              </a:extLst>
            </p:cNvPr>
            <p:cNvSpPr>
              <a:spLocks/>
            </p:cNvSpPr>
            <p:nvPr/>
          </p:nvSpPr>
          <p:spPr bwMode="auto">
            <a:xfrm>
              <a:off x="8240029" y="5382898"/>
              <a:ext cx="45642" cy="57025"/>
            </a:xfrm>
            <a:custGeom>
              <a:avLst/>
              <a:gdLst>
                <a:gd name="T0" fmla="*/ 35 w 35"/>
                <a:gd name="T1" fmla="*/ 41 h 41"/>
                <a:gd name="T2" fmla="*/ 0 w 35"/>
                <a:gd name="T3" fmla="*/ 41 h 41"/>
                <a:gd name="T4" fmla="*/ 0 w 35"/>
                <a:gd name="T5" fmla="*/ 0 h 41"/>
                <a:gd name="T6" fmla="*/ 21 w 35"/>
                <a:gd name="T7" fmla="*/ 0 h 41"/>
              </a:gdLst>
              <a:ahLst/>
              <a:cxnLst>
                <a:cxn ang="0">
                  <a:pos x="T0" y="T1"/>
                </a:cxn>
                <a:cxn ang="0">
                  <a:pos x="T2" y="T3"/>
                </a:cxn>
                <a:cxn ang="0">
                  <a:pos x="T4" y="T5"/>
                </a:cxn>
                <a:cxn ang="0">
                  <a:pos x="T6" y="T7"/>
                </a:cxn>
              </a:cxnLst>
              <a:rect l="0" t="0" r="r" b="b"/>
              <a:pathLst>
                <a:path w="35" h="41">
                  <a:moveTo>
                    <a:pt x="35" y="41"/>
                  </a:moveTo>
                  <a:lnTo>
                    <a:pt x="0" y="41"/>
                  </a:lnTo>
                  <a:lnTo>
                    <a:pt x="0" y="0"/>
                  </a:lnTo>
                  <a:lnTo>
                    <a:pt x="21" y="0"/>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6" name="Rectangle 493">
              <a:extLst>
                <a:ext uri="{FF2B5EF4-FFF2-40B4-BE49-F238E27FC236}">
                  <a16:creationId xmlns:a16="http://schemas.microsoft.com/office/drawing/2014/main" id="{5383F450-C47A-9DAE-75F7-FEA25EE95D62}"/>
                </a:ext>
              </a:extLst>
            </p:cNvPr>
            <p:cNvSpPr>
              <a:spLocks noChangeArrowheads="1"/>
            </p:cNvSpPr>
            <p:nvPr/>
          </p:nvSpPr>
          <p:spPr bwMode="auto">
            <a:xfrm>
              <a:off x="7860551" y="5382898"/>
              <a:ext cx="126493" cy="5702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7" name="Freeform 494">
              <a:extLst>
                <a:ext uri="{FF2B5EF4-FFF2-40B4-BE49-F238E27FC236}">
                  <a16:creationId xmlns:a16="http://schemas.microsoft.com/office/drawing/2014/main" id="{60C10C97-478C-A431-491C-847B189C0A80}"/>
                </a:ext>
              </a:extLst>
            </p:cNvPr>
            <p:cNvSpPr>
              <a:spLocks/>
            </p:cNvSpPr>
            <p:nvPr/>
          </p:nvSpPr>
          <p:spPr bwMode="auto">
            <a:xfrm>
              <a:off x="7706673" y="5209044"/>
              <a:ext cx="99108" cy="57025"/>
            </a:xfrm>
            <a:custGeom>
              <a:avLst/>
              <a:gdLst>
                <a:gd name="T0" fmla="*/ 14 w 76"/>
                <a:gd name="T1" fmla="*/ 0 h 41"/>
                <a:gd name="T2" fmla="*/ 76 w 76"/>
                <a:gd name="T3" fmla="*/ 0 h 41"/>
                <a:gd name="T4" fmla="*/ 76 w 76"/>
                <a:gd name="T5" fmla="*/ 41 h 41"/>
                <a:gd name="T6" fmla="*/ 0 w 76"/>
                <a:gd name="T7" fmla="*/ 41 h 41"/>
              </a:gdLst>
              <a:ahLst/>
              <a:cxnLst>
                <a:cxn ang="0">
                  <a:pos x="T0" y="T1"/>
                </a:cxn>
                <a:cxn ang="0">
                  <a:pos x="T2" y="T3"/>
                </a:cxn>
                <a:cxn ang="0">
                  <a:pos x="T4" y="T5"/>
                </a:cxn>
                <a:cxn ang="0">
                  <a:pos x="T6" y="T7"/>
                </a:cxn>
              </a:cxnLst>
              <a:rect l="0" t="0" r="r" b="b"/>
              <a:pathLst>
                <a:path w="76" h="41">
                  <a:moveTo>
                    <a:pt x="14" y="0"/>
                  </a:moveTo>
                  <a:lnTo>
                    <a:pt x="76" y="0"/>
                  </a:lnTo>
                  <a:lnTo>
                    <a:pt x="76" y="41"/>
                  </a:lnTo>
                  <a:lnTo>
                    <a:pt x="0" y="41"/>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8" name="Rectangle 495">
              <a:extLst>
                <a:ext uri="{FF2B5EF4-FFF2-40B4-BE49-F238E27FC236}">
                  <a16:creationId xmlns:a16="http://schemas.microsoft.com/office/drawing/2014/main" id="{CC79BB26-0FB7-7FF4-C30B-03BFF375F435}"/>
                </a:ext>
              </a:extLst>
            </p:cNvPr>
            <p:cNvSpPr>
              <a:spLocks noChangeArrowheads="1"/>
            </p:cNvSpPr>
            <p:nvPr/>
          </p:nvSpPr>
          <p:spPr bwMode="auto">
            <a:xfrm>
              <a:off x="7805781" y="5209044"/>
              <a:ext cx="127797" cy="5702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9" name="Rectangle 496">
              <a:extLst>
                <a:ext uri="{FF2B5EF4-FFF2-40B4-BE49-F238E27FC236}">
                  <a16:creationId xmlns:a16="http://schemas.microsoft.com/office/drawing/2014/main" id="{778DA578-D06D-3985-26CF-512998C9428F}"/>
                </a:ext>
              </a:extLst>
            </p:cNvPr>
            <p:cNvSpPr>
              <a:spLocks noChangeArrowheads="1"/>
            </p:cNvSpPr>
            <p:nvPr/>
          </p:nvSpPr>
          <p:spPr bwMode="auto">
            <a:xfrm>
              <a:off x="8060070" y="5209044"/>
              <a:ext cx="126493" cy="5702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0" name="Rectangle 497">
              <a:extLst>
                <a:ext uri="{FF2B5EF4-FFF2-40B4-BE49-F238E27FC236}">
                  <a16:creationId xmlns:a16="http://schemas.microsoft.com/office/drawing/2014/main" id="{D193312A-FC35-2563-C604-17A657F5A765}"/>
                </a:ext>
              </a:extLst>
            </p:cNvPr>
            <p:cNvSpPr>
              <a:spLocks noChangeArrowheads="1"/>
            </p:cNvSpPr>
            <p:nvPr/>
          </p:nvSpPr>
          <p:spPr bwMode="auto">
            <a:xfrm>
              <a:off x="7933578" y="5209044"/>
              <a:ext cx="126493" cy="5702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1" name="Freeform 498">
              <a:extLst>
                <a:ext uri="{FF2B5EF4-FFF2-40B4-BE49-F238E27FC236}">
                  <a16:creationId xmlns:a16="http://schemas.microsoft.com/office/drawing/2014/main" id="{0D90E87F-2D50-6872-7456-CE68BAC7E925}"/>
                </a:ext>
              </a:extLst>
            </p:cNvPr>
            <p:cNvSpPr>
              <a:spLocks/>
            </p:cNvSpPr>
            <p:nvPr/>
          </p:nvSpPr>
          <p:spPr bwMode="auto">
            <a:xfrm>
              <a:off x="8186564" y="5209044"/>
              <a:ext cx="99108" cy="57025"/>
            </a:xfrm>
            <a:custGeom>
              <a:avLst/>
              <a:gdLst>
                <a:gd name="T0" fmla="*/ 76 w 76"/>
                <a:gd name="T1" fmla="*/ 41 h 41"/>
                <a:gd name="T2" fmla="*/ 0 w 76"/>
                <a:gd name="T3" fmla="*/ 41 h 41"/>
                <a:gd name="T4" fmla="*/ 0 w 76"/>
                <a:gd name="T5" fmla="*/ 0 h 41"/>
                <a:gd name="T6" fmla="*/ 62 w 76"/>
                <a:gd name="T7" fmla="*/ 0 h 41"/>
              </a:gdLst>
              <a:ahLst/>
              <a:cxnLst>
                <a:cxn ang="0">
                  <a:pos x="T0" y="T1"/>
                </a:cxn>
                <a:cxn ang="0">
                  <a:pos x="T2" y="T3"/>
                </a:cxn>
                <a:cxn ang="0">
                  <a:pos x="T4" y="T5"/>
                </a:cxn>
                <a:cxn ang="0">
                  <a:pos x="T6" y="T7"/>
                </a:cxn>
              </a:cxnLst>
              <a:rect l="0" t="0" r="r" b="b"/>
              <a:pathLst>
                <a:path w="76" h="41">
                  <a:moveTo>
                    <a:pt x="76" y="41"/>
                  </a:moveTo>
                  <a:lnTo>
                    <a:pt x="0" y="41"/>
                  </a:lnTo>
                  <a:lnTo>
                    <a:pt x="0" y="0"/>
                  </a:lnTo>
                  <a:lnTo>
                    <a:pt x="62" y="0"/>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2" name="Freeform 499">
              <a:extLst>
                <a:ext uri="{FF2B5EF4-FFF2-40B4-BE49-F238E27FC236}">
                  <a16:creationId xmlns:a16="http://schemas.microsoft.com/office/drawing/2014/main" id="{EB59D287-37D2-D70B-F0BD-5814C54FCEF3}"/>
                </a:ext>
              </a:extLst>
            </p:cNvPr>
            <p:cNvSpPr>
              <a:spLocks/>
            </p:cNvSpPr>
            <p:nvPr/>
          </p:nvSpPr>
          <p:spPr bwMode="auto">
            <a:xfrm>
              <a:off x="7706673" y="5266068"/>
              <a:ext cx="45642" cy="58415"/>
            </a:xfrm>
            <a:custGeom>
              <a:avLst/>
              <a:gdLst>
                <a:gd name="T0" fmla="*/ 0 w 35"/>
                <a:gd name="T1" fmla="*/ 0 h 42"/>
                <a:gd name="T2" fmla="*/ 35 w 35"/>
                <a:gd name="T3" fmla="*/ 0 h 42"/>
                <a:gd name="T4" fmla="*/ 35 w 35"/>
                <a:gd name="T5" fmla="*/ 42 h 42"/>
                <a:gd name="T6" fmla="*/ 14 w 35"/>
                <a:gd name="T7" fmla="*/ 42 h 42"/>
              </a:gdLst>
              <a:ahLst/>
              <a:cxnLst>
                <a:cxn ang="0">
                  <a:pos x="T0" y="T1"/>
                </a:cxn>
                <a:cxn ang="0">
                  <a:pos x="T2" y="T3"/>
                </a:cxn>
                <a:cxn ang="0">
                  <a:pos x="T4" y="T5"/>
                </a:cxn>
                <a:cxn ang="0">
                  <a:pos x="T6" y="T7"/>
                </a:cxn>
              </a:cxnLst>
              <a:rect l="0" t="0" r="r" b="b"/>
              <a:pathLst>
                <a:path w="35" h="42">
                  <a:moveTo>
                    <a:pt x="0" y="0"/>
                  </a:moveTo>
                  <a:lnTo>
                    <a:pt x="35" y="0"/>
                  </a:lnTo>
                  <a:lnTo>
                    <a:pt x="35" y="42"/>
                  </a:lnTo>
                  <a:lnTo>
                    <a:pt x="14" y="42"/>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3" name="Rectangle 500">
              <a:extLst>
                <a:ext uri="{FF2B5EF4-FFF2-40B4-BE49-F238E27FC236}">
                  <a16:creationId xmlns:a16="http://schemas.microsoft.com/office/drawing/2014/main" id="{D214D777-767E-4558-2BE0-6CD20E4223E8}"/>
                </a:ext>
              </a:extLst>
            </p:cNvPr>
            <p:cNvSpPr>
              <a:spLocks noChangeArrowheads="1"/>
            </p:cNvSpPr>
            <p:nvPr/>
          </p:nvSpPr>
          <p:spPr bwMode="auto">
            <a:xfrm>
              <a:off x="7752314" y="5266068"/>
              <a:ext cx="108237"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4" name="Rectangle 501">
              <a:extLst>
                <a:ext uri="{FF2B5EF4-FFF2-40B4-BE49-F238E27FC236}">
                  <a16:creationId xmlns:a16="http://schemas.microsoft.com/office/drawing/2014/main" id="{F98EC0F2-47B4-1479-B372-917E777E5880}"/>
                </a:ext>
              </a:extLst>
            </p:cNvPr>
            <p:cNvSpPr>
              <a:spLocks noChangeArrowheads="1"/>
            </p:cNvSpPr>
            <p:nvPr/>
          </p:nvSpPr>
          <p:spPr bwMode="auto">
            <a:xfrm>
              <a:off x="7987044" y="5266068"/>
              <a:ext cx="126493"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5" name="Rectangle 502">
              <a:extLst>
                <a:ext uri="{FF2B5EF4-FFF2-40B4-BE49-F238E27FC236}">
                  <a16:creationId xmlns:a16="http://schemas.microsoft.com/office/drawing/2014/main" id="{8ECD5B25-BFD3-778C-8164-74879DB62F30}"/>
                </a:ext>
              </a:extLst>
            </p:cNvPr>
            <p:cNvSpPr>
              <a:spLocks noChangeArrowheads="1"/>
            </p:cNvSpPr>
            <p:nvPr/>
          </p:nvSpPr>
          <p:spPr bwMode="auto">
            <a:xfrm>
              <a:off x="8113537" y="5266068"/>
              <a:ext cx="126493"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6" name="Freeform 503">
              <a:extLst>
                <a:ext uri="{FF2B5EF4-FFF2-40B4-BE49-F238E27FC236}">
                  <a16:creationId xmlns:a16="http://schemas.microsoft.com/office/drawing/2014/main" id="{FD18E367-D033-5D73-14D0-B815856231BE}"/>
                </a:ext>
              </a:extLst>
            </p:cNvPr>
            <p:cNvSpPr>
              <a:spLocks/>
            </p:cNvSpPr>
            <p:nvPr/>
          </p:nvSpPr>
          <p:spPr bwMode="auto">
            <a:xfrm>
              <a:off x="8240029" y="5266068"/>
              <a:ext cx="45642" cy="58415"/>
            </a:xfrm>
            <a:custGeom>
              <a:avLst/>
              <a:gdLst>
                <a:gd name="T0" fmla="*/ 35 w 35"/>
                <a:gd name="T1" fmla="*/ 42 h 42"/>
                <a:gd name="T2" fmla="*/ 0 w 35"/>
                <a:gd name="T3" fmla="*/ 42 h 42"/>
                <a:gd name="T4" fmla="*/ 0 w 35"/>
                <a:gd name="T5" fmla="*/ 0 h 42"/>
                <a:gd name="T6" fmla="*/ 35 w 35"/>
                <a:gd name="T7" fmla="*/ 0 h 42"/>
              </a:gdLst>
              <a:ahLst/>
              <a:cxnLst>
                <a:cxn ang="0">
                  <a:pos x="T0" y="T1"/>
                </a:cxn>
                <a:cxn ang="0">
                  <a:pos x="T2" y="T3"/>
                </a:cxn>
                <a:cxn ang="0">
                  <a:pos x="T4" y="T5"/>
                </a:cxn>
                <a:cxn ang="0">
                  <a:pos x="T6" y="T7"/>
                </a:cxn>
              </a:cxnLst>
              <a:rect l="0" t="0" r="r" b="b"/>
              <a:pathLst>
                <a:path w="35" h="42">
                  <a:moveTo>
                    <a:pt x="35" y="42"/>
                  </a:moveTo>
                  <a:lnTo>
                    <a:pt x="0" y="42"/>
                  </a:lnTo>
                  <a:lnTo>
                    <a:pt x="0" y="0"/>
                  </a:lnTo>
                  <a:lnTo>
                    <a:pt x="35" y="0"/>
                  </a:ln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7" name="Rectangle 504">
              <a:extLst>
                <a:ext uri="{FF2B5EF4-FFF2-40B4-BE49-F238E27FC236}">
                  <a16:creationId xmlns:a16="http://schemas.microsoft.com/office/drawing/2014/main" id="{B9005592-7070-BA17-4BE5-0829FCC5A89B}"/>
                </a:ext>
              </a:extLst>
            </p:cNvPr>
            <p:cNvSpPr>
              <a:spLocks noChangeArrowheads="1"/>
            </p:cNvSpPr>
            <p:nvPr/>
          </p:nvSpPr>
          <p:spPr bwMode="auto">
            <a:xfrm>
              <a:off x="7860551" y="5266068"/>
              <a:ext cx="126493" cy="58415"/>
            </a:xfrm>
            <a:prstGeom prst="rect">
              <a:avLst/>
            </a:pr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8" name="Freeform 505">
              <a:extLst>
                <a:ext uri="{FF2B5EF4-FFF2-40B4-BE49-F238E27FC236}">
                  <a16:creationId xmlns:a16="http://schemas.microsoft.com/office/drawing/2014/main" id="{30C820DE-233A-CDF6-6926-12E7E6C20403}"/>
                </a:ext>
              </a:extLst>
            </p:cNvPr>
            <p:cNvSpPr>
              <a:spLocks/>
            </p:cNvSpPr>
            <p:nvPr/>
          </p:nvSpPr>
          <p:spPr bwMode="auto">
            <a:xfrm>
              <a:off x="7878808" y="4937829"/>
              <a:ext cx="234729" cy="242006"/>
            </a:xfrm>
            <a:custGeom>
              <a:avLst/>
              <a:gdLst>
                <a:gd name="T0" fmla="*/ 0 w 104"/>
                <a:gd name="T1" fmla="*/ 100 h 100"/>
                <a:gd name="T2" fmla="*/ 64 w 104"/>
                <a:gd name="T3" fmla="*/ 0 h 100"/>
                <a:gd name="T4" fmla="*/ 104 w 104"/>
                <a:gd name="T5" fmla="*/ 100 h 100"/>
              </a:gdLst>
              <a:ahLst/>
              <a:cxnLst>
                <a:cxn ang="0">
                  <a:pos x="T0" y="T1"/>
                </a:cxn>
                <a:cxn ang="0">
                  <a:pos x="T2" y="T3"/>
                </a:cxn>
                <a:cxn ang="0">
                  <a:pos x="T4" y="T5"/>
                </a:cxn>
              </a:cxnLst>
              <a:rect l="0" t="0" r="r" b="b"/>
              <a:pathLst>
                <a:path w="104" h="100">
                  <a:moveTo>
                    <a:pt x="0" y="100"/>
                  </a:moveTo>
                  <a:cubicBezTo>
                    <a:pt x="0" y="36"/>
                    <a:pt x="44" y="0"/>
                    <a:pt x="64" y="0"/>
                  </a:cubicBezTo>
                  <a:cubicBezTo>
                    <a:pt x="64" y="56"/>
                    <a:pt x="104" y="56"/>
                    <a:pt x="104" y="100"/>
                  </a:cubicBez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9" name="Freeform 506">
              <a:extLst>
                <a:ext uri="{FF2B5EF4-FFF2-40B4-BE49-F238E27FC236}">
                  <a16:creationId xmlns:a16="http://schemas.microsoft.com/office/drawing/2014/main" id="{90640056-1E76-1372-0DEE-22564ACA3474}"/>
                </a:ext>
              </a:extLst>
            </p:cNvPr>
            <p:cNvSpPr>
              <a:spLocks/>
            </p:cNvSpPr>
            <p:nvPr/>
          </p:nvSpPr>
          <p:spPr bwMode="auto">
            <a:xfrm>
              <a:off x="8060070" y="5025453"/>
              <a:ext cx="126493" cy="154384"/>
            </a:xfrm>
            <a:custGeom>
              <a:avLst/>
              <a:gdLst>
                <a:gd name="T0" fmla="*/ 0 w 56"/>
                <a:gd name="T1" fmla="*/ 64 h 64"/>
                <a:gd name="T2" fmla="*/ 28 w 56"/>
                <a:gd name="T3" fmla="*/ 0 h 64"/>
                <a:gd name="T4" fmla="*/ 56 w 56"/>
                <a:gd name="T5" fmla="*/ 64 h 64"/>
              </a:gdLst>
              <a:ahLst/>
              <a:cxnLst>
                <a:cxn ang="0">
                  <a:pos x="T0" y="T1"/>
                </a:cxn>
                <a:cxn ang="0">
                  <a:pos x="T2" y="T3"/>
                </a:cxn>
                <a:cxn ang="0">
                  <a:pos x="T4" y="T5"/>
                </a:cxn>
              </a:cxnLst>
              <a:rect l="0" t="0" r="r" b="b"/>
              <a:pathLst>
                <a:path w="56" h="64">
                  <a:moveTo>
                    <a:pt x="0" y="64"/>
                  </a:moveTo>
                  <a:cubicBezTo>
                    <a:pt x="0" y="32"/>
                    <a:pt x="28" y="32"/>
                    <a:pt x="28" y="0"/>
                  </a:cubicBezTo>
                  <a:cubicBezTo>
                    <a:pt x="56" y="20"/>
                    <a:pt x="56" y="44"/>
                    <a:pt x="56" y="64"/>
                  </a:cubicBez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50" name="Freeform 507">
              <a:extLst>
                <a:ext uri="{FF2B5EF4-FFF2-40B4-BE49-F238E27FC236}">
                  <a16:creationId xmlns:a16="http://schemas.microsoft.com/office/drawing/2014/main" id="{AB92C987-1E6C-8413-A801-50BC03B3B33C}"/>
                </a:ext>
              </a:extLst>
            </p:cNvPr>
            <p:cNvSpPr>
              <a:spLocks/>
            </p:cNvSpPr>
            <p:nvPr/>
          </p:nvSpPr>
          <p:spPr bwMode="auto">
            <a:xfrm>
              <a:off x="7805781" y="5043533"/>
              <a:ext cx="127797" cy="136302"/>
            </a:xfrm>
            <a:custGeom>
              <a:avLst/>
              <a:gdLst>
                <a:gd name="T0" fmla="*/ 56 w 56"/>
                <a:gd name="T1" fmla="*/ 56 h 56"/>
                <a:gd name="T2" fmla="*/ 4 w 56"/>
                <a:gd name="T3" fmla="*/ 0 h 56"/>
                <a:gd name="T4" fmla="*/ 0 w 56"/>
                <a:gd name="T5" fmla="*/ 56 h 56"/>
              </a:gdLst>
              <a:ahLst/>
              <a:cxnLst>
                <a:cxn ang="0">
                  <a:pos x="T0" y="T1"/>
                </a:cxn>
                <a:cxn ang="0">
                  <a:pos x="T2" y="T3"/>
                </a:cxn>
                <a:cxn ang="0">
                  <a:pos x="T4" y="T5"/>
                </a:cxn>
              </a:cxnLst>
              <a:rect l="0" t="0" r="r" b="b"/>
              <a:pathLst>
                <a:path w="56" h="56">
                  <a:moveTo>
                    <a:pt x="56" y="56"/>
                  </a:moveTo>
                  <a:cubicBezTo>
                    <a:pt x="56" y="40"/>
                    <a:pt x="48" y="0"/>
                    <a:pt x="4" y="0"/>
                  </a:cubicBezTo>
                  <a:cubicBezTo>
                    <a:pt x="24" y="24"/>
                    <a:pt x="0" y="32"/>
                    <a:pt x="0" y="56"/>
                  </a:cubicBez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51" name="Freeform 508">
              <a:extLst>
                <a:ext uri="{FF2B5EF4-FFF2-40B4-BE49-F238E27FC236}">
                  <a16:creationId xmlns:a16="http://schemas.microsoft.com/office/drawing/2014/main" id="{8DA2280D-E779-27D1-75D1-5DA2592C99DA}"/>
                </a:ext>
              </a:extLst>
            </p:cNvPr>
            <p:cNvSpPr>
              <a:spLocks/>
            </p:cNvSpPr>
            <p:nvPr/>
          </p:nvSpPr>
          <p:spPr bwMode="auto">
            <a:xfrm>
              <a:off x="7968787" y="5092213"/>
              <a:ext cx="54770" cy="87623"/>
            </a:xfrm>
            <a:custGeom>
              <a:avLst/>
              <a:gdLst>
                <a:gd name="T0" fmla="*/ 0 w 24"/>
                <a:gd name="T1" fmla="*/ 36 h 36"/>
                <a:gd name="T2" fmla="*/ 4 w 24"/>
                <a:gd name="T3" fmla="*/ 0 h 36"/>
                <a:gd name="T4" fmla="*/ 24 w 24"/>
                <a:gd name="T5" fmla="*/ 36 h 36"/>
              </a:gdLst>
              <a:ahLst/>
              <a:cxnLst>
                <a:cxn ang="0">
                  <a:pos x="T0" y="T1"/>
                </a:cxn>
                <a:cxn ang="0">
                  <a:pos x="T2" y="T3"/>
                </a:cxn>
                <a:cxn ang="0">
                  <a:pos x="T4" y="T5"/>
                </a:cxn>
              </a:cxnLst>
              <a:rect l="0" t="0" r="r" b="b"/>
              <a:pathLst>
                <a:path w="24" h="36">
                  <a:moveTo>
                    <a:pt x="0" y="36"/>
                  </a:moveTo>
                  <a:cubicBezTo>
                    <a:pt x="0" y="24"/>
                    <a:pt x="8" y="20"/>
                    <a:pt x="4" y="0"/>
                  </a:cubicBezTo>
                  <a:cubicBezTo>
                    <a:pt x="20" y="8"/>
                    <a:pt x="24" y="24"/>
                    <a:pt x="24" y="36"/>
                  </a:cubicBezTo>
                </a:path>
              </a:pathLst>
            </a:custGeom>
            <a:grpFill/>
            <a:ln w="635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grpSp>
      <p:grpSp>
        <p:nvGrpSpPr>
          <p:cNvPr id="152" name="Group 151">
            <a:extLst>
              <a:ext uri="{FF2B5EF4-FFF2-40B4-BE49-F238E27FC236}">
                <a16:creationId xmlns:a16="http://schemas.microsoft.com/office/drawing/2014/main" id="{1967F2D2-87C6-9E43-E307-3258AE76F490}"/>
              </a:ext>
            </a:extLst>
          </p:cNvPr>
          <p:cNvGrpSpPr/>
          <p:nvPr/>
        </p:nvGrpSpPr>
        <p:grpSpPr>
          <a:xfrm>
            <a:off x="11125392" y="2392537"/>
            <a:ext cx="263720" cy="254788"/>
            <a:chOff x="6733893" y="4623362"/>
            <a:chExt cx="552188" cy="532861"/>
          </a:xfrm>
          <a:noFill/>
        </p:grpSpPr>
        <p:sp>
          <p:nvSpPr>
            <p:cNvPr id="153" name="Freeform: Shape 152">
              <a:extLst>
                <a:ext uri="{FF2B5EF4-FFF2-40B4-BE49-F238E27FC236}">
                  <a16:creationId xmlns:a16="http://schemas.microsoft.com/office/drawing/2014/main" id="{DAA844CF-FF2A-500B-AB38-F5B48A8AED03}"/>
                </a:ext>
              </a:extLst>
            </p:cNvPr>
            <p:cNvSpPr/>
            <p:nvPr/>
          </p:nvSpPr>
          <p:spPr>
            <a:xfrm>
              <a:off x="6733893" y="4623362"/>
              <a:ext cx="552188" cy="452603"/>
            </a:xfrm>
            <a:custGeom>
              <a:avLst/>
              <a:gdLst>
                <a:gd name="connsiteX0" fmla="*/ 503443 w 552188"/>
                <a:gd name="connsiteY0" fmla="*/ 0 h 452603"/>
                <a:gd name="connsiteX1" fmla="*/ 552188 w 552188"/>
                <a:gd name="connsiteY1" fmla="*/ 48745 h 452603"/>
                <a:gd name="connsiteX2" fmla="*/ 552188 w 552188"/>
                <a:gd name="connsiteY2" fmla="*/ 403859 h 452603"/>
                <a:gd name="connsiteX3" fmla="*/ 503443 w 552188"/>
                <a:gd name="connsiteY3" fmla="*/ 452604 h 452603"/>
                <a:gd name="connsiteX4" fmla="*/ 48745 w 552188"/>
                <a:gd name="connsiteY4" fmla="*/ 452604 h 452603"/>
                <a:gd name="connsiteX5" fmla="*/ 0 w 552188"/>
                <a:gd name="connsiteY5" fmla="*/ 403859 h 452603"/>
                <a:gd name="connsiteX6" fmla="*/ 0 w 552188"/>
                <a:gd name="connsiteY6" fmla="*/ 48745 h 452603"/>
                <a:gd name="connsiteX7" fmla="*/ 48745 w 552188"/>
                <a:gd name="connsiteY7" fmla="*/ 0 h 4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188" h="452603">
                  <a:moveTo>
                    <a:pt x="503443" y="0"/>
                  </a:moveTo>
                  <a:cubicBezTo>
                    <a:pt x="530364" y="0"/>
                    <a:pt x="552188" y="21824"/>
                    <a:pt x="552188" y="48745"/>
                  </a:cubicBezTo>
                  <a:lnTo>
                    <a:pt x="552188" y="403859"/>
                  </a:lnTo>
                  <a:cubicBezTo>
                    <a:pt x="552188" y="430780"/>
                    <a:pt x="530364" y="452604"/>
                    <a:pt x="503443" y="452604"/>
                  </a:cubicBezTo>
                  <a:lnTo>
                    <a:pt x="48745" y="452604"/>
                  </a:lnTo>
                  <a:cubicBezTo>
                    <a:pt x="21824" y="452604"/>
                    <a:pt x="0" y="430780"/>
                    <a:pt x="0" y="403859"/>
                  </a:cubicBezTo>
                  <a:lnTo>
                    <a:pt x="0" y="48745"/>
                  </a:lnTo>
                  <a:cubicBezTo>
                    <a:pt x="0" y="21824"/>
                    <a:pt x="21824" y="0"/>
                    <a:pt x="48745" y="0"/>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54" name="Freeform: Shape 153">
              <a:extLst>
                <a:ext uri="{FF2B5EF4-FFF2-40B4-BE49-F238E27FC236}">
                  <a16:creationId xmlns:a16="http://schemas.microsoft.com/office/drawing/2014/main" id="{DB42D1E3-0925-A58A-5EB0-ECA1D1F92887}"/>
                </a:ext>
              </a:extLst>
            </p:cNvPr>
            <p:cNvSpPr/>
            <p:nvPr/>
          </p:nvSpPr>
          <p:spPr>
            <a:xfrm>
              <a:off x="6923827" y="5075966"/>
              <a:ext cx="172320" cy="70737"/>
            </a:xfrm>
            <a:custGeom>
              <a:avLst/>
              <a:gdLst>
                <a:gd name="connsiteX0" fmla="*/ 172321 w 172320"/>
                <a:gd name="connsiteY0" fmla="*/ 70737 h 70737"/>
                <a:gd name="connsiteX1" fmla="*/ 0 w 172320"/>
                <a:gd name="connsiteY1" fmla="*/ 70737 h 70737"/>
                <a:gd name="connsiteX2" fmla="*/ 15804 w 172320"/>
                <a:gd name="connsiteY2" fmla="*/ 0 h 70737"/>
                <a:gd name="connsiteX3" fmla="*/ 156517 w 172320"/>
                <a:gd name="connsiteY3" fmla="*/ 0 h 70737"/>
                <a:gd name="connsiteX4" fmla="*/ 172321 w 172320"/>
                <a:gd name="connsiteY4" fmla="*/ 70737 h 70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20" h="70737">
                  <a:moveTo>
                    <a:pt x="172321" y="70737"/>
                  </a:moveTo>
                  <a:lnTo>
                    <a:pt x="0" y="70737"/>
                  </a:lnTo>
                  <a:lnTo>
                    <a:pt x="15804" y="0"/>
                  </a:lnTo>
                  <a:lnTo>
                    <a:pt x="156517" y="0"/>
                  </a:lnTo>
                  <a:lnTo>
                    <a:pt x="172321" y="70737"/>
                  </a:ln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55" name="Freeform: Shape 154">
              <a:extLst>
                <a:ext uri="{FF2B5EF4-FFF2-40B4-BE49-F238E27FC236}">
                  <a16:creationId xmlns:a16="http://schemas.microsoft.com/office/drawing/2014/main" id="{4D09759B-F0D4-15C1-1B82-451470896F4C}"/>
                </a:ext>
              </a:extLst>
            </p:cNvPr>
            <p:cNvSpPr/>
            <p:nvPr/>
          </p:nvSpPr>
          <p:spPr>
            <a:xfrm>
              <a:off x="6733893" y="5000564"/>
              <a:ext cx="552188" cy="9520"/>
            </a:xfrm>
            <a:custGeom>
              <a:avLst/>
              <a:gdLst>
                <a:gd name="connsiteX0" fmla="*/ 0 w 552188"/>
                <a:gd name="connsiteY0" fmla="*/ 0 h 9520"/>
                <a:gd name="connsiteX1" fmla="*/ 552188 w 552188"/>
                <a:gd name="connsiteY1" fmla="*/ 0 h 9520"/>
              </a:gdLst>
              <a:ahLst/>
              <a:cxnLst>
                <a:cxn ang="0">
                  <a:pos x="connsiteX0" y="connsiteY0"/>
                </a:cxn>
                <a:cxn ang="0">
                  <a:pos x="connsiteX1" y="connsiteY1"/>
                </a:cxn>
              </a:cxnLst>
              <a:rect l="l" t="t" r="r" b="b"/>
              <a:pathLst>
                <a:path w="552188" h="9520">
                  <a:moveTo>
                    <a:pt x="0" y="0"/>
                  </a:moveTo>
                  <a:lnTo>
                    <a:pt x="552188"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56" name="Freeform: Shape 155">
              <a:extLst>
                <a:ext uri="{FF2B5EF4-FFF2-40B4-BE49-F238E27FC236}">
                  <a16:creationId xmlns:a16="http://schemas.microsoft.com/office/drawing/2014/main" id="{87D65FEB-9888-1764-C3E6-26C8A2169FB1}"/>
                </a:ext>
              </a:extLst>
            </p:cNvPr>
            <p:cNvSpPr/>
            <p:nvPr/>
          </p:nvSpPr>
          <p:spPr>
            <a:xfrm>
              <a:off x="6883936" y="5146703"/>
              <a:ext cx="252102" cy="9520"/>
            </a:xfrm>
            <a:custGeom>
              <a:avLst/>
              <a:gdLst>
                <a:gd name="connsiteX0" fmla="*/ 0 w 252102"/>
                <a:gd name="connsiteY0" fmla="*/ 0 h 9520"/>
                <a:gd name="connsiteX1" fmla="*/ 252102 w 252102"/>
                <a:gd name="connsiteY1" fmla="*/ 0 h 9520"/>
              </a:gdLst>
              <a:ahLst/>
              <a:cxnLst>
                <a:cxn ang="0">
                  <a:pos x="connsiteX0" y="connsiteY0"/>
                </a:cxn>
                <a:cxn ang="0">
                  <a:pos x="connsiteX1" y="connsiteY1"/>
                </a:cxn>
              </a:cxnLst>
              <a:rect l="l" t="t" r="r" b="b"/>
              <a:pathLst>
                <a:path w="252102" h="9520">
                  <a:moveTo>
                    <a:pt x="0" y="0"/>
                  </a:moveTo>
                  <a:lnTo>
                    <a:pt x="252102"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nvGrpSpPr>
            <p:cNvPr id="157" name="Graphic 920">
              <a:extLst>
                <a:ext uri="{FF2B5EF4-FFF2-40B4-BE49-F238E27FC236}">
                  <a16:creationId xmlns:a16="http://schemas.microsoft.com/office/drawing/2014/main" id="{96C297BA-6B19-98F2-3232-BA07C1D200C9}"/>
                </a:ext>
              </a:extLst>
            </p:cNvPr>
            <p:cNvGrpSpPr/>
            <p:nvPr/>
          </p:nvGrpSpPr>
          <p:grpSpPr>
            <a:xfrm>
              <a:off x="6838904" y="4718663"/>
              <a:ext cx="342166" cy="228110"/>
              <a:chOff x="6838904" y="4718663"/>
              <a:chExt cx="342166" cy="228110"/>
            </a:xfrm>
            <a:grpFill/>
          </p:grpSpPr>
          <p:sp>
            <p:nvSpPr>
              <p:cNvPr id="159" name="Freeform: Shape 158">
                <a:extLst>
                  <a:ext uri="{FF2B5EF4-FFF2-40B4-BE49-F238E27FC236}">
                    <a16:creationId xmlns:a16="http://schemas.microsoft.com/office/drawing/2014/main" id="{6BFDDE23-3766-73C9-E693-9EEC7C35F901}"/>
                  </a:ext>
                </a:extLst>
              </p:cNvPr>
              <p:cNvSpPr/>
              <p:nvPr/>
            </p:nvSpPr>
            <p:spPr>
              <a:xfrm>
                <a:off x="6881365" y="4718663"/>
                <a:ext cx="9520" cy="228110"/>
              </a:xfrm>
              <a:custGeom>
                <a:avLst/>
                <a:gdLst>
                  <a:gd name="connsiteX0" fmla="*/ 0 w 9520"/>
                  <a:gd name="connsiteY0" fmla="*/ 0 h 228110"/>
                  <a:gd name="connsiteX1" fmla="*/ 0 w 9520"/>
                  <a:gd name="connsiteY1" fmla="*/ 228111 h 228110"/>
                </a:gdLst>
                <a:ahLst/>
                <a:cxnLst>
                  <a:cxn ang="0">
                    <a:pos x="connsiteX0" y="connsiteY0"/>
                  </a:cxn>
                  <a:cxn ang="0">
                    <a:pos x="connsiteX1" y="connsiteY1"/>
                  </a:cxn>
                </a:cxnLst>
                <a:rect l="l" t="t" r="r" b="b"/>
                <a:pathLst>
                  <a:path w="9520" h="228110">
                    <a:moveTo>
                      <a:pt x="0" y="0"/>
                    </a:moveTo>
                    <a:lnTo>
                      <a:pt x="0" y="228111"/>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60" name="Freeform: Shape 159">
                <a:extLst>
                  <a:ext uri="{FF2B5EF4-FFF2-40B4-BE49-F238E27FC236}">
                    <a16:creationId xmlns:a16="http://schemas.microsoft.com/office/drawing/2014/main" id="{8AC6D885-3716-99E1-0404-64F9B8AFE139}"/>
                  </a:ext>
                </a:extLst>
              </p:cNvPr>
              <p:cNvSpPr/>
              <p:nvPr/>
            </p:nvSpPr>
            <p:spPr>
              <a:xfrm>
                <a:off x="6838904" y="4905645"/>
                <a:ext cx="342166" cy="9520"/>
              </a:xfrm>
              <a:custGeom>
                <a:avLst/>
                <a:gdLst>
                  <a:gd name="connsiteX0" fmla="*/ 0 w 342166"/>
                  <a:gd name="connsiteY0" fmla="*/ 0 h 9520"/>
                  <a:gd name="connsiteX1" fmla="*/ 342166 w 342166"/>
                  <a:gd name="connsiteY1" fmla="*/ 0 h 9520"/>
                </a:gdLst>
                <a:ahLst/>
                <a:cxnLst>
                  <a:cxn ang="0">
                    <a:pos x="connsiteX0" y="connsiteY0"/>
                  </a:cxn>
                  <a:cxn ang="0">
                    <a:pos x="connsiteX1" y="connsiteY1"/>
                  </a:cxn>
                </a:cxnLst>
                <a:rect l="l" t="t" r="r" b="b"/>
                <a:pathLst>
                  <a:path w="342166" h="9520">
                    <a:moveTo>
                      <a:pt x="0" y="0"/>
                    </a:moveTo>
                    <a:lnTo>
                      <a:pt x="342166"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61" name="Freeform: Shape 160">
                <a:extLst>
                  <a:ext uri="{FF2B5EF4-FFF2-40B4-BE49-F238E27FC236}">
                    <a16:creationId xmlns:a16="http://schemas.microsoft.com/office/drawing/2014/main" id="{EBCC4468-80DF-900A-3240-EC0D099F74EF}"/>
                  </a:ext>
                </a:extLst>
              </p:cNvPr>
              <p:cNvSpPr/>
              <p:nvPr/>
            </p:nvSpPr>
            <p:spPr>
              <a:xfrm>
                <a:off x="6881365" y="4749985"/>
                <a:ext cx="268573" cy="155659"/>
              </a:xfrm>
              <a:custGeom>
                <a:avLst/>
                <a:gdLst>
                  <a:gd name="connsiteX0" fmla="*/ 0 w 268573"/>
                  <a:gd name="connsiteY0" fmla="*/ 155660 h 155659"/>
                  <a:gd name="connsiteX1" fmla="*/ 95491 w 268573"/>
                  <a:gd name="connsiteY1" fmla="*/ 47888 h 155659"/>
                  <a:gd name="connsiteX2" fmla="*/ 122719 w 268573"/>
                  <a:gd name="connsiteY2" fmla="*/ 78544 h 155659"/>
                  <a:gd name="connsiteX3" fmla="*/ 192314 w 268573"/>
                  <a:gd name="connsiteY3" fmla="*/ 0 h 155659"/>
                  <a:gd name="connsiteX4" fmla="*/ 231919 w 268573"/>
                  <a:gd name="connsiteY4" fmla="*/ 44556 h 155659"/>
                  <a:gd name="connsiteX5" fmla="*/ 268573 w 268573"/>
                  <a:gd name="connsiteY5" fmla="*/ 3237 h 15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573" h="155659">
                    <a:moveTo>
                      <a:pt x="0" y="155660"/>
                    </a:moveTo>
                    <a:lnTo>
                      <a:pt x="95491" y="47888"/>
                    </a:lnTo>
                    <a:lnTo>
                      <a:pt x="122719" y="78544"/>
                    </a:lnTo>
                    <a:lnTo>
                      <a:pt x="192314" y="0"/>
                    </a:lnTo>
                    <a:lnTo>
                      <a:pt x="231919" y="44556"/>
                    </a:lnTo>
                    <a:lnTo>
                      <a:pt x="268573" y="3237"/>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sp>
          <p:nvSpPr>
            <p:cNvPr id="158" name="Freeform: Shape 157">
              <a:extLst>
                <a:ext uri="{FF2B5EF4-FFF2-40B4-BE49-F238E27FC236}">
                  <a16:creationId xmlns:a16="http://schemas.microsoft.com/office/drawing/2014/main" id="{0398E9F5-4F4A-B11D-3758-6DA2DE5031ED}"/>
                </a:ext>
              </a:extLst>
            </p:cNvPr>
            <p:cNvSpPr/>
            <p:nvPr/>
          </p:nvSpPr>
          <p:spPr>
            <a:xfrm>
              <a:off x="6986757" y="5038456"/>
              <a:ext cx="46459" cy="9520"/>
            </a:xfrm>
            <a:custGeom>
              <a:avLst/>
              <a:gdLst>
                <a:gd name="connsiteX0" fmla="*/ 0 w 46459"/>
                <a:gd name="connsiteY0" fmla="*/ 0 h 9520"/>
                <a:gd name="connsiteX1" fmla="*/ 46460 w 46459"/>
                <a:gd name="connsiteY1" fmla="*/ 0 h 9520"/>
              </a:gdLst>
              <a:ahLst/>
              <a:cxnLst>
                <a:cxn ang="0">
                  <a:pos x="connsiteX0" y="connsiteY0"/>
                </a:cxn>
                <a:cxn ang="0">
                  <a:pos x="connsiteX1" y="connsiteY1"/>
                </a:cxn>
              </a:cxnLst>
              <a:rect l="l" t="t" r="r" b="b"/>
              <a:pathLst>
                <a:path w="46459" h="9520">
                  <a:moveTo>
                    <a:pt x="0" y="0"/>
                  </a:moveTo>
                  <a:lnTo>
                    <a:pt x="4646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162" name="Graphic 2">
            <a:extLst>
              <a:ext uri="{FF2B5EF4-FFF2-40B4-BE49-F238E27FC236}">
                <a16:creationId xmlns:a16="http://schemas.microsoft.com/office/drawing/2014/main" id="{16622CDB-D959-93BC-C04C-452DF6B44780}"/>
              </a:ext>
            </a:extLst>
          </p:cNvPr>
          <p:cNvGrpSpPr/>
          <p:nvPr/>
        </p:nvGrpSpPr>
        <p:grpSpPr>
          <a:xfrm>
            <a:off x="7332545" y="2383181"/>
            <a:ext cx="305617" cy="273503"/>
            <a:chOff x="3614674" y="4861299"/>
            <a:chExt cx="500770" cy="449500"/>
          </a:xfrm>
          <a:noFill/>
        </p:grpSpPr>
        <p:grpSp>
          <p:nvGrpSpPr>
            <p:cNvPr id="163" name="Graphic 2">
              <a:extLst>
                <a:ext uri="{FF2B5EF4-FFF2-40B4-BE49-F238E27FC236}">
                  <a16:creationId xmlns:a16="http://schemas.microsoft.com/office/drawing/2014/main" id="{FB66DCCD-EFD4-C40A-4EBF-08151B818E44}"/>
                </a:ext>
              </a:extLst>
            </p:cNvPr>
            <p:cNvGrpSpPr/>
            <p:nvPr/>
          </p:nvGrpSpPr>
          <p:grpSpPr>
            <a:xfrm>
              <a:off x="3614674" y="5102755"/>
              <a:ext cx="500770" cy="208044"/>
              <a:chOff x="3614674" y="5102755"/>
              <a:chExt cx="500770" cy="208044"/>
            </a:xfrm>
            <a:grpFill/>
          </p:grpSpPr>
          <p:sp>
            <p:nvSpPr>
              <p:cNvPr id="173" name="Freeform: Shape 172">
                <a:extLst>
                  <a:ext uri="{FF2B5EF4-FFF2-40B4-BE49-F238E27FC236}">
                    <a16:creationId xmlns:a16="http://schemas.microsoft.com/office/drawing/2014/main" id="{D2CFAC49-3810-0D6B-CA77-B37B27F8B5A8}"/>
                  </a:ext>
                </a:extLst>
              </p:cNvPr>
              <p:cNvSpPr/>
              <p:nvPr/>
            </p:nvSpPr>
            <p:spPr>
              <a:xfrm>
                <a:off x="3823670" y="5233949"/>
                <a:ext cx="76850" cy="76850"/>
              </a:xfrm>
              <a:custGeom>
                <a:avLst/>
                <a:gdLst>
                  <a:gd name="connsiteX0" fmla="*/ 76850 w 76850"/>
                  <a:gd name="connsiteY0" fmla="*/ 38425 h 76850"/>
                  <a:gd name="connsiteX1" fmla="*/ 38425 w 76850"/>
                  <a:gd name="connsiteY1" fmla="*/ 76850 h 76850"/>
                  <a:gd name="connsiteX2" fmla="*/ 0 w 76850"/>
                  <a:gd name="connsiteY2" fmla="*/ 38425 h 76850"/>
                  <a:gd name="connsiteX3" fmla="*/ 38425 w 76850"/>
                  <a:gd name="connsiteY3" fmla="*/ 0 h 76850"/>
                  <a:gd name="connsiteX4" fmla="*/ 76850 w 76850"/>
                  <a:gd name="connsiteY4" fmla="*/ 38425 h 7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0" h="76850">
                    <a:moveTo>
                      <a:pt x="76850" y="38425"/>
                    </a:moveTo>
                    <a:cubicBezTo>
                      <a:pt x="76850" y="59646"/>
                      <a:pt x="59647" y="76850"/>
                      <a:pt x="38425" y="76850"/>
                    </a:cubicBezTo>
                    <a:cubicBezTo>
                      <a:pt x="17203" y="76850"/>
                      <a:pt x="0" y="59646"/>
                      <a:pt x="0" y="38425"/>
                    </a:cubicBezTo>
                    <a:cubicBezTo>
                      <a:pt x="0" y="17203"/>
                      <a:pt x="17203" y="0"/>
                      <a:pt x="38425" y="0"/>
                    </a:cubicBezTo>
                    <a:cubicBezTo>
                      <a:pt x="59647" y="0"/>
                      <a:pt x="76850" y="17203"/>
                      <a:pt x="76850" y="38425"/>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74" name="Freeform: Shape 173">
                <a:extLst>
                  <a:ext uri="{FF2B5EF4-FFF2-40B4-BE49-F238E27FC236}">
                    <a16:creationId xmlns:a16="http://schemas.microsoft.com/office/drawing/2014/main" id="{C8D8B43A-661C-3C11-5DB8-05C9956D2A1D}"/>
                  </a:ext>
                </a:extLst>
              </p:cNvPr>
              <p:cNvSpPr/>
              <p:nvPr/>
            </p:nvSpPr>
            <p:spPr>
              <a:xfrm>
                <a:off x="3614674" y="5233949"/>
                <a:ext cx="76850" cy="76850"/>
              </a:xfrm>
              <a:custGeom>
                <a:avLst/>
                <a:gdLst>
                  <a:gd name="connsiteX0" fmla="*/ 76850 w 76850"/>
                  <a:gd name="connsiteY0" fmla="*/ 38425 h 76850"/>
                  <a:gd name="connsiteX1" fmla="*/ 38425 w 76850"/>
                  <a:gd name="connsiteY1" fmla="*/ 76850 h 76850"/>
                  <a:gd name="connsiteX2" fmla="*/ 0 w 76850"/>
                  <a:gd name="connsiteY2" fmla="*/ 38425 h 76850"/>
                  <a:gd name="connsiteX3" fmla="*/ 38425 w 76850"/>
                  <a:gd name="connsiteY3" fmla="*/ 0 h 76850"/>
                  <a:gd name="connsiteX4" fmla="*/ 76850 w 76850"/>
                  <a:gd name="connsiteY4" fmla="*/ 38425 h 7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0" h="76850">
                    <a:moveTo>
                      <a:pt x="76850" y="38425"/>
                    </a:moveTo>
                    <a:cubicBezTo>
                      <a:pt x="76850" y="59646"/>
                      <a:pt x="59647" y="76850"/>
                      <a:pt x="38425" y="76850"/>
                    </a:cubicBezTo>
                    <a:cubicBezTo>
                      <a:pt x="17203" y="76850"/>
                      <a:pt x="0" y="59646"/>
                      <a:pt x="0" y="38425"/>
                    </a:cubicBezTo>
                    <a:cubicBezTo>
                      <a:pt x="0" y="17203"/>
                      <a:pt x="17203" y="0"/>
                      <a:pt x="38425" y="0"/>
                    </a:cubicBezTo>
                    <a:cubicBezTo>
                      <a:pt x="59647" y="0"/>
                      <a:pt x="76850" y="17203"/>
                      <a:pt x="76850" y="38425"/>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75" name="Freeform: Shape 174">
                <a:extLst>
                  <a:ext uri="{FF2B5EF4-FFF2-40B4-BE49-F238E27FC236}">
                    <a16:creationId xmlns:a16="http://schemas.microsoft.com/office/drawing/2014/main" id="{0B11B10B-F593-1E75-1115-13695AF70A7E}"/>
                  </a:ext>
                </a:extLst>
              </p:cNvPr>
              <p:cNvSpPr/>
              <p:nvPr/>
            </p:nvSpPr>
            <p:spPr>
              <a:xfrm>
                <a:off x="4038594" y="5233949"/>
                <a:ext cx="76850" cy="76850"/>
              </a:xfrm>
              <a:custGeom>
                <a:avLst/>
                <a:gdLst>
                  <a:gd name="connsiteX0" fmla="*/ 76850 w 76850"/>
                  <a:gd name="connsiteY0" fmla="*/ 38425 h 76850"/>
                  <a:gd name="connsiteX1" fmla="*/ 38425 w 76850"/>
                  <a:gd name="connsiteY1" fmla="*/ 76850 h 76850"/>
                  <a:gd name="connsiteX2" fmla="*/ 0 w 76850"/>
                  <a:gd name="connsiteY2" fmla="*/ 38425 h 76850"/>
                  <a:gd name="connsiteX3" fmla="*/ 38425 w 76850"/>
                  <a:gd name="connsiteY3" fmla="*/ 0 h 76850"/>
                  <a:gd name="connsiteX4" fmla="*/ 76850 w 76850"/>
                  <a:gd name="connsiteY4" fmla="*/ 38425 h 7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0" h="76850">
                    <a:moveTo>
                      <a:pt x="76850" y="38425"/>
                    </a:moveTo>
                    <a:cubicBezTo>
                      <a:pt x="76850" y="59646"/>
                      <a:pt x="59647" y="76850"/>
                      <a:pt x="38425" y="76850"/>
                    </a:cubicBezTo>
                    <a:cubicBezTo>
                      <a:pt x="17204" y="76850"/>
                      <a:pt x="0" y="59646"/>
                      <a:pt x="0" y="38425"/>
                    </a:cubicBezTo>
                    <a:cubicBezTo>
                      <a:pt x="0" y="17203"/>
                      <a:pt x="17204" y="0"/>
                      <a:pt x="38425" y="0"/>
                    </a:cubicBezTo>
                    <a:cubicBezTo>
                      <a:pt x="59647" y="0"/>
                      <a:pt x="76850" y="17203"/>
                      <a:pt x="76850" y="38425"/>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76" name="Freeform: Shape 175">
                <a:extLst>
                  <a:ext uri="{FF2B5EF4-FFF2-40B4-BE49-F238E27FC236}">
                    <a16:creationId xmlns:a16="http://schemas.microsoft.com/office/drawing/2014/main" id="{A0752BDD-B268-D2B4-E7E6-AF8B784C4F1B}"/>
                  </a:ext>
                </a:extLst>
              </p:cNvPr>
              <p:cNvSpPr/>
              <p:nvPr/>
            </p:nvSpPr>
            <p:spPr>
              <a:xfrm>
                <a:off x="3939238" y="5102755"/>
                <a:ext cx="137781" cy="131194"/>
              </a:xfrm>
              <a:custGeom>
                <a:avLst/>
                <a:gdLst>
                  <a:gd name="connsiteX0" fmla="*/ 137782 w 137781"/>
                  <a:gd name="connsiteY0" fmla="*/ 131194 h 131194"/>
                  <a:gd name="connsiteX1" fmla="*/ 137782 w 137781"/>
                  <a:gd name="connsiteY1" fmla="*/ 64005 h 131194"/>
                  <a:gd name="connsiteX2" fmla="*/ 0 w 137781"/>
                  <a:gd name="connsiteY2" fmla="*/ 64005 h 131194"/>
                  <a:gd name="connsiteX3" fmla="*/ 0 w 137781"/>
                  <a:gd name="connsiteY3" fmla="*/ 0 h 131194"/>
                </a:gdLst>
                <a:ahLst/>
                <a:cxnLst>
                  <a:cxn ang="0">
                    <a:pos x="connsiteX0" y="connsiteY0"/>
                  </a:cxn>
                  <a:cxn ang="0">
                    <a:pos x="connsiteX1" y="connsiteY1"/>
                  </a:cxn>
                  <a:cxn ang="0">
                    <a:pos x="connsiteX2" y="connsiteY2"/>
                  </a:cxn>
                  <a:cxn ang="0">
                    <a:pos x="connsiteX3" y="connsiteY3"/>
                  </a:cxn>
                </a:cxnLst>
                <a:rect l="l" t="t" r="r" b="b"/>
                <a:pathLst>
                  <a:path w="137781" h="131194">
                    <a:moveTo>
                      <a:pt x="137782" y="131194"/>
                    </a:moveTo>
                    <a:lnTo>
                      <a:pt x="137782" y="64005"/>
                    </a:lnTo>
                    <a:lnTo>
                      <a:pt x="0" y="64005"/>
                    </a:ln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77" name="Freeform: Shape 176">
                <a:extLst>
                  <a:ext uri="{FF2B5EF4-FFF2-40B4-BE49-F238E27FC236}">
                    <a16:creationId xmlns:a16="http://schemas.microsoft.com/office/drawing/2014/main" id="{1B69B6E8-FACD-8C29-0CED-54A0E46029F8}"/>
                  </a:ext>
                </a:extLst>
              </p:cNvPr>
              <p:cNvSpPr/>
              <p:nvPr/>
            </p:nvSpPr>
            <p:spPr>
              <a:xfrm>
                <a:off x="3653099" y="5102755"/>
                <a:ext cx="131853" cy="131194"/>
              </a:xfrm>
              <a:custGeom>
                <a:avLst/>
                <a:gdLst>
                  <a:gd name="connsiteX0" fmla="*/ 0 w 131853"/>
                  <a:gd name="connsiteY0" fmla="*/ 131194 h 131194"/>
                  <a:gd name="connsiteX1" fmla="*/ 0 w 131853"/>
                  <a:gd name="connsiteY1" fmla="*/ 64005 h 131194"/>
                  <a:gd name="connsiteX2" fmla="*/ 131853 w 131853"/>
                  <a:gd name="connsiteY2" fmla="*/ 64005 h 131194"/>
                  <a:gd name="connsiteX3" fmla="*/ 131853 w 131853"/>
                  <a:gd name="connsiteY3" fmla="*/ 0 h 131194"/>
                </a:gdLst>
                <a:ahLst/>
                <a:cxnLst>
                  <a:cxn ang="0">
                    <a:pos x="connsiteX0" y="connsiteY0"/>
                  </a:cxn>
                  <a:cxn ang="0">
                    <a:pos x="connsiteX1" y="connsiteY1"/>
                  </a:cxn>
                  <a:cxn ang="0">
                    <a:pos x="connsiteX2" y="connsiteY2"/>
                  </a:cxn>
                  <a:cxn ang="0">
                    <a:pos x="connsiteX3" y="connsiteY3"/>
                  </a:cxn>
                </a:cxnLst>
                <a:rect l="l" t="t" r="r" b="b"/>
                <a:pathLst>
                  <a:path w="131853" h="131194">
                    <a:moveTo>
                      <a:pt x="0" y="131194"/>
                    </a:moveTo>
                    <a:lnTo>
                      <a:pt x="0" y="64005"/>
                    </a:lnTo>
                    <a:lnTo>
                      <a:pt x="131853" y="64005"/>
                    </a:lnTo>
                    <a:lnTo>
                      <a:pt x="131853"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78" name="Freeform: Shape 177">
                <a:extLst>
                  <a:ext uri="{FF2B5EF4-FFF2-40B4-BE49-F238E27FC236}">
                    <a16:creationId xmlns:a16="http://schemas.microsoft.com/office/drawing/2014/main" id="{932EABA8-5CF0-DE10-504F-3E3147D07447}"/>
                  </a:ext>
                </a:extLst>
              </p:cNvPr>
              <p:cNvSpPr/>
              <p:nvPr/>
            </p:nvSpPr>
            <p:spPr>
              <a:xfrm>
                <a:off x="3862095" y="5102755"/>
                <a:ext cx="3659" cy="131194"/>
              </a:xfrm>
              <a:custGeom>
                <a:avLst/>
                <a:gdLst>
                  <a:gd name="connsiteX0" fmla="*/ 0 w 3659"/>
                  <a:gd name="connsiteY0" fmla="*/ 0 h 131194"/>
                  <a:gd name="connsiteX1" fmla="*/ 0 w 3659"/>
                  <a:gd name="connsiteY1" fmla="*/ 131194 h 131194"/>
                </a:gdLst>
                <a:ahLst/>
                <a:cxnLst>
                  <a:cxn ang="0">
                    <a:pos x="connsiteX0" y="connsiteY0"/>
                  </a:cxn>
                  <a:cxn ang="0">
                    <a:pos x="connsiteX1" y="connsiteY1"/>
                  </a:cxn>
                </a:cxnLst>
                <a:rect l="l" t="t" r="r" b="b"/>
                <a:pathLst>
                  <a:path w="3659" h="131194">
                    <a:moveTo>
                      <a:pt x="0" y="0"/>
                    </a:moveTo>
                    <a:lnTo>
                      <a:pt x="0" y="131194"/>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164" name="Graphic 2">
              <a:extLst>
                <a:ext uri="{FF2B5EF4-FFF2-40B4-BE49-F238E27FC236}">
                  <a16:creationId xmlns:a16="http://schemas.microsoft.com/office/drawing/2014/main" id="{E08E2E18-1673-D642-D568-018B0DF50C3E}"/>
                </a:ext>
              </a:extLst>
            </p:cNvPr>
            <p:cNvGrpSpPr/>
            <p:nvPr/>
          </p:nvGrpSpPr>
          <p:grpSpPr>
            <a:xfrm>
              <a:off x="3678898" y="4861299"/>
              <a:ext cx="372320" cy="241968"/>
              <a:chOff x="3678898" y="4861299"/>
              <a:chExt cx="372320" cy="241968"/>
            </a:xfrm>
            <a:grpFill/>
          </p:grpSpPr>
          <p:grpSp>
            <p:nvGrpSpPr>
              <p:cNvPr id="165" name="Graphic 2">
                <a:extLst>
                  <a:ext uri="{FF2B5EF4-FFF2-40B4-BE49-F238E27FC236}">
                    <a16:creationId xmlns:a16="http://schemas.microsoft.com/office/drawing/2014/main" id="{CC238D2F-17F2-8AA2-8350-2D10F4808942}"/>
                  </a:ext>
                </a:extLst>
              </p:cNvPr>
              <p:cNvGrpSpPr/>
              <p:nvPr/>
            </p:nvGrpSpPr>
            <p:grpSpPr>
              <a:xfrm>
                <a:off x="3678898" y="4861299"/>
                <a:ext cx="372320" cy="107956"/>
                <a:chOff x="3678898" y="4861299"/>
                <a:chExt cx="372320" cy="107956"/>
              </a:xfrm>
              <a:grpFill/>
            </p:grpSpPr>
            <p:sp>
              <p:nvSpPr>
                <p:cNvPr id="170" name="Freeform: Shape 169">
                  <a:extLst>
                    <a:ext uri="{FF2B5EF4-FFF2-40B4-BE49-F238E27FC236}">
                      <a16:creationId xmlns:a16="http://schemas.microsoft.com/office/drawing/2014/main" id="{9E6857E6-7684-AAD6-29FB-C557B33744AD}"/>
                    </a:ext>
                  </a:extLst>
                </p:cNvPr>
                <p:cNvSpPr/>
                <p:nvPr/>
              </p:nvSpPr>
              <p:spPr>
                <a:xfrm>
                  <a:off x="3678898" y="4861299"/>
                  <a:ext cx="372320" cy="107956"/>
                </a:xfrm>
                <a:custGeom>
                  <a:avLst/>
                  <a:gdLst>
                    <a:gd name="connsiteX0" fmla="*/ 13577 w 372320"/>
                    <a:gd name="connsiteY0" fmla="*/ 0 h 107956"/>
                    <a:gd name="connsiteX1" fmla="*/ 358744 w 372320"/>
                    <a:gd name="connsiteY1" fmla="*/ 0 h 107956"/>
                    <a:gd name="connsiteX2" fmla="*/ 372321 w 372320"/>
                    <a:gd name="connsiteY2" fmla="*/ 13577 h 107956"/>
                    <a:gd name="connsiteX3" fmla="*/ 372321 w 372320"/>
                    <a:gd name="connsiteY3" fmla="*/ 94379 h 107956"/>
                    <a:gd name="connsiteX4" fmla="*/ 358744 w 372320"/>
                    <a:gd name="connsiteY4" fmla="*/ 107956 h 107956"/>
                    <a:gd name="connsiteX5" fmla="*/ 13577 w 372320"/>
                    <a:gd name="connsiteY5" fmla="*/ 107956 h 107956"/>
                    <a:gd name="connsiteX6" fmla="*/ 0 w 372320"/>
                    <a:gd name="connsiteY6" fmla="*/ 94379 h 107956"/>
                    <a:gd name="connsiteX7" fmla="*/ 0 w 372320"/>
                    <a:gd name="connsiteY7" fmla="*/ 13577 h 107956"/>
                    <a:gd name="connsiteX8" fmla="*/ 13577 w 372320"/>
                    <a:gd name="connsiteY8" fmla="*/ 0 h 10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320" h="107956">
                      <a:moveTo>
                        <a:pt x="13577" y="0"/>
                      </a:moveTo>
                      <a:lnTo>
                        <a:pt x="358744" y="0"/>
                      </a:lnTo>
                      <a:cubicBezTo>
                        <a:pt x="366246" y="0"/>
                        <a:pt x="372321" y="6075"/>
                        <a:pt x="372321" y="13577"/>
                      </a:cubicBezTo>
                      <a:lnTo>
                        <a:pt x="372321" y="94379"/>
                      </a:lnTo>
                      <a:cubicBezTo>
                        <a:pt x="372321" y="101882"/>
                        <a:pt x="366246" y="107956"/>
                        <a:pt x="358744" y="107956"/>
                      </a:cubicBezTo>
                      <a:lnTo>
                        <a:pt x="13577" y="107956"/>
                      </a:lnTo>
                      <a:cubicBezTo>
                        <a:pt x="6075" y="107956"/>
                        <a:pt x="0" y="101882"/>
                        <a:pt x="0" y="94379"/>
                      </a:cubicBezTo>
                      <a:lnTo>
                        <a:pt x="0" y="13577"/>
                      </a:lnTo>
                      <a:cubicBezTo>
                        <a:pt x="0" y="6075"/>
                        <a:pt x="6075" y="0"/>
                        <a:pt x="13577" y="0"/>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71" name="Freeform: Shape 170">
                  <a:extLst>
                    <a:ext uri="{FF2B5EF4-FFF2-40B4-BE49-F238E27FC236}">
                      <a16:creationId xmlns:a16="http://schemas.microsoft.com/office/drawing/2014/main" id="{AB91EAC4-853D-3BCD-F786-9DC028EB4315}"/>
                    </a:ext>
                  </a:extLst>
                </p:cNvPr>
                <p:cNvSpPr/>
                <p:nvPr/>
              </p:nvSpPr>
              <p:spPr>
                <a:xfrm>
                  <a:off x="3712566" y="4895588"/>
                  <a:ext cx="39376" cy="39376"/>
                </a:xfrm>
                <a:custGeom>
                  <a:avLst/>
                  <a:gdLst>
                    <a:gd name="connsiteX0" fmla="*/ 39377 w 39376"/>
                    <a:gd name="connsiteY0" fmla="*/ 19688 h 39376"/>
                    <a:gd name="connsiteX1" fmla="*/ 19688 w 39376"/>
                    <a:gd name="connsiteY1" fmla="*/ 39377 h 39376"/>
                    <a:gd name="connsiteX2" fmla="*/ 0 w 39376"/>
                    <a:gd name="connsiteY2" fmla="*/ 19688 h 39376"/>
                    <a:gd name="connsiteX3" fmla="*/ 19688 w 39376"/>
                    <a:gd name="connsiteY3" fmla="*/ 0 h 39376"/>
                    <a:gd name="connsiteX4" fmla="*/ 39377 w 39376"/>
                    <a:gd name="connsiteY4" fmla="*/ 19688 h 3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6" h="39376">
                      <a:moveTo>
                        <a:pt x="39377" y="19688"/>
                      </a:moveTo>
                      <a:cubicBezTo>
                        <a:pt x="39377" y="30562"/>
                        <a:pt x="30562" y="39377"/>
                        <a:pt x="19688" y="39377"/>
                      </a:cubicBezTo>
                      <a:cubicBezTo>
                        <a:pt x="8815" y="39377"/>
                        <a:pt x="0" y="30562"/>
                        <a:pt x="0" y="19688"/>
                      </a:cubicBezTo>
                      <a:cubicBezTo>
                        <a:pt x="0" y="8815"/>
                        <a:pt x="8815" y="0"/>
                        <a:pt x="19688" y="0"/>
                      </a:cubicBezTo>
                      <a:cubicBezTo>
                        <a:pt x="30562" y="0"/>
                        <a:pt x="39377" y="8815"/>
                        <a:pt x="39377" y="19688"/>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72" name="Freeform: Shape 171">
                  <a:extLst>
                    <a:ext uri="{FF2B5EF4-FFF2-40B4-BE49-F238E27FC236}">
                      <a16:creationId xmlns:a16="http://schemas.microsoft.com/office/drawing/2014/main" id="{8914A503-0841-0E8F-9CDE-24FB4F16ECC2}"/>
                    </a:ext>
                  </a:extLst>
                </p:cNvPr>
                <p:cNvSpPr/>
                <p:nvPr/>
              </p:nvSpPr>
              <p:spPr>
                <a:xfrm>
                  <a:off x="3835563" y="4915277"/>
                  <a:ext cx="167167" cy="3659"/>
                </a:xfrm>
                <a:custGeom>
                  <a:avLst/>
                  <a:gdLst>
                    <a:gd name="connsiteX0" fmla="*/ 0 w 167167"/>
                    <a:gd name="connsiteY0" fmla="*/ 0 h 3659"/>
                    <a:gd name="connsiteX1" fmla="*/ 167167 w 167167"/>
                    <a:gd name="connsiteY1" fmla="*/ 0 h 3659"/>
                  </a:gdLst>
                  <a:ahLst/>
                  <a:cxnLst>
                    <a:cxn ang="0">
                      <a:pos x="connsiteX0" y="connsiteY0"/>
                    </a:cxn>
                    <a:cxn ang="0">
                      <a:pos x="connsiteX1" y="connsiteY1"/>
                    </a:cxn>
                  </a:cxnLst>
                  <a:rect l="l" t="t" r="r" b="b"/>
                  <a:pathLst>
                    <a:path w="167167" h="3659">
                      <a:moveTo>
                        <a:pt x="0" y="0"/>
                      </a:moveTo>
                      <a:lnTo>
                        <a:pt x="167167"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166" name="Graphic 2">
                <a:extLst>
                  <a:ext uri="{FF2B5EF4-FFF2-40B4-BE49-F238E27FC236}">
                    <a16:creationId xmlns:a16="http://schemas.microsoft.com/office/drawing/2014/main" id="{01CA6D77-D2F4-8704-43A3-E7522F6D5780}"/>
                  </a:ext>
                </a:extLst>
              </p:cNvPr>
              <p:cNvGrpSpPr/>
              <p:nvPr/>
            </p:nvGrpSpPr>
            <p:grpSpPr>
              <a:xfrm>
                <a:off x="3678898" y="4995311"/>
                <a:ext cx="372320" cy="107956"/>
                <a:chOff x="3678898" y="4995311"/>
                <a:chExt cx="372320" cy="107956"/>
              </a:xfrm>
              <a:grpFill/>
            </p:grpSpPr>
            <p:sp>
              <p:nvSpPr>
                <p:cNvPr id="167" name="Freeform: Shape 166">
                  <a:extLst>
                    <a:ext uri="{FF2B5EF4-FFF2-40B4-BE49-F238E27FC236}">
                      <a16:creationId xmlns:a16="http://schemas.microsoft.com/office/drawing/2014/main" id="{A14DF37D-1815-19D7-DB9C-CDE513069D69}"/>
                    </a:ext>
                  </a:extLst>
                </p:cNvPr>
                <p:cNvSpPr/>
                <p:nvPr/>
              </p:nvSpPr>
              <p:spPr>
                <a:xfrm>
                  <a:off x="3678898" y="4995311"/>
                  <a:ext cx="372320" cy="107956"/>
                </a:xfrm>
                <a:custGeom>
                  <a:avLst/>
                  <a:gdLst>
                    <a:gd name="connsiteX0" fmla="*/ 13577 w 372320"/>
                    <a:gd name="connsiteY0" fmla="*/ 0 h 107956"/>
                    <a:gd name="connsiteX1" fmla="*/ 358744 w 372320"/>
                    <a:gd name="connsiteY1" fmla="*/ 0 h 107956"/>
                    <a:gd name="connsiteX2" fmla="*/ 372321 w 372320"/>
                    <a:gd name="connsiteY2" fmla="*/ 13577 h 107956"/>
                    <a:gd name="connsiteX3" fmla="*/ 372321 w 372320"/>
                    <a:gd name="connsiteY3" fmla="*/ 94380 h 107956"/>
                    <a:gd name="connsiteX4" fmla="*/ 358744 w 372320"/>
                    <a:gd name="connsiteY4" fmla="*/ 107956 h 107956"/>
                    <a:gd name="connsiteX5" fmla="*/ 13577 w 372320"/>
                    <a:gd name="connsiteY5" fmla="*/ 107956 h 107956"/>
                    <a:gd name="connsiteX6" fmla="*/ 0 w 372320"/>
                    <a:gd name="connsiteY6" fmla="*/ 94380 h 107956"/>
                    <a:gd name="connsiteX7" fmla="*/ 0 w 372320"/>
                    <a:gd name="connsiteY7" fmla="*/ 13577 h 107956"/>
                    <a:gd name="connsiteX8" fmla="*/ 13577 w 372320"/>
                    <a:gd name="connsiteY8" fmla="*/ 0 h 10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320" h="107956">
                      <a:moveTo>
                        <a:pt x="13577" y="0"/>
                      </a:moveTo>
                      <a:lnTo>
                        <a:pt x="358744" y="0"/>
                      </a:lnTo>
                      <a:cubicBezTo>
                        <a:pt x="366246" y="0"/>
                        <a:pt x="372321" y="6075"/>
                        <a:pt x="372321" y="13577"/>
                      </a:cubicBezTo>
                      <a:lnTo>
                        <a:pt x="372321" y="94380"/>
                      </a:lnTo>
                      <a:cubicBezTo>
                        <a:pt x="372321" y="101881"/>
                        <a:pt x="366246" y="107956"/>
                        <a:pt x="358744" y="107956"/>
                      </a:cubicBezTo>
                      <a:lnTo>
                        <a:pt x="13577" y="107956"/>
                      </a:lnTo>
                      <a:cubicBezTo>
                        <a:pt x="6075" y="107956"/>
                        <a:pt x="0" y="101881"/>
                        <a:pt x="0" y="94380"/>
                      </a:cubicBezTo>
                      <a:lnTo>
                        <a:pt x="0" y="13577"/>
                      </a:lnTo>
                      <a:cubicBezTo>
                        <a:pt x="0" y="6075"/>
                        <a:pt x="6075" y="0"/>
                        <a:pt x="13577" y="0"/>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68" name="Freeform: Shape 167">
                  <a:extLst>
                    <a:ext uri="{FF2B5EF4-FFF2-40B4-BE49-F238E27FC236}">
                      <a16:creationId xmlns:a16="http://schemas.microsoft.com/office/drawing/2014/main" id="{0313CD3B-890D-9162-AC43-5B6E4E842631}"/>
                    </a:ext>
                  </a:extLst>
                </p:cNvPr>
                <p:cNvSpPr/>
                <p:nvPr/>
              </p:nvSpPr>
              <p:spPr>
                <a:xfrm>
                  <a:off x="3712566" y="5029564"/>
                  <a:ext cx="39376" cy="39376"/>
                </a:xfrm>
                <a:custGeom>
                  <a:avLst/>
                  <a:gdLst>
                    <a:gd name="connsiteX0" fmla="*/ 39377 w 39376"/>
                    <a:gd name="connsiteY0" fmla="*/ 19688 h 39376"/>
                    <a:gd name="connsiteX1" fmla="*/ 19688 w 39376"/>
                    <a:gd name="connsiteY1" fmla="*/ 39377 h 39376"/>
                    <a:gd name="connsiteX2" fmla="*/ 0 w 39376"/>
                    <a:gd name="connsiteY2" fmla="*/ 19688 h 39376"/>
                    <a:gd name="connsiteX3" fmla="*/ 19688 w 39376"/>
                    <a:gd name="connsiteY3" fmla="*/ 0 h 39376"/>
                    <a:gd name="connsiteX4" fmla="*/ 39377 w 39376"/>
                    <a:gd name="connsiteY4" fmla="*/ 19688 h 3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6" h="39376">
                      <a:moveTo>
                        <a:pt x="39377" y="19688"/>
                      </a:moveTo>
                      <a:cubicBezTo>
                        <a:pt x="39377" y="30562"/>
                        <a:pt x="30562" y="39377"/>
                        <a:pt x="19688" y="39377"/>
                      </a:cubicBezTo>
                      <a:cubicBezTo>
                        <a:pt x="8815" y="39377"/>
                        <a:pt x="0" y="30562"/>
                        <a:pt x="0" y="19688"/>
                      </a:cubicBezTo>
                      <a:cubicBezTo>
                        <a:pt x="0" y="8815"/>
                        <a:pt x="8815" y="0"/>
                        <a:pt x="19688" y="0"/>
                      </a:cubicBezTo>
                      <a:cubicBezTo>
                        <a:pt x="30562" y="0"/>
                        <a:pt x="39377" y="8815"/>
                        <a:pt x="39377" y="19688"/>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69" name="Freeform: Shape 168">
                  <a:extLst>
                    <a:ext uri="{FF2B5EF4-FFF2-40B4-BE49-F238E27FC236}">
                      <a16:creationId xmlns:a16="http://schemas.microsoft.com/office/drawing/2014/main" id="{850FD2A1-7417-25B6-F5BE-51EEFC498177}"/>
                    </a:ext>
                  </a:extLst>
                </p:cNvPr>
                <p:cNvSpPr/>
                <p:nvPr/>
              </p:nvSpPr>
              <p:spPr>
                <a:xfrm>
                  <a:off x="3835563" y="5049252"/>
                  <a:ext cx="167167" cy="3659"/>
                </a:xfrm>
                <a:custGeom>
                  <a:avLst/>
                  <a:gdLst>
                    <a:gd name="connsiteX0" fmla="*/ 0 w 167167"/>
                    <a:gd name="connsiteY0" fmla="*/ 0 h 3659"/>
                    <a:gd name="connsiteX1" fmla="*/ 167167 w 167167"/>
                    <a:gd name="connsiteY1" fmla="*/ 0 h 3659"/>
                  </a:gdLst>
                  <a:ahLst/>
                  <a:cxnLst>
                    <a:cxn ang="0">
                      <a:pos x="connsiteX0" y="connsiteY0"/>
                    </a:cxn>
                    <a:cxn ang="0">
                      <a:pos x="connsiteX1" y="connsiteY1"/>
                    </a:cxn>
                  </a:cxnLst>
                  <a:rect l="l" t="t" r="r" b="b"/>
                  <a:pathLst>
                    <a:path w="167167" h="3659">
                      <a:moveTo>
                        <a:pt x="0" y="0"/>
                      </a:moveTo>
                      <a:lnTo>
                        <a:pt x="167167"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grpSp>
      <p:grpSp>
        <p:nvGrpSpPr>
          <p:cNvPr id="179" name="Graphic 2">
            <a:extLst>
              <a:ext uri="{FF2B5EF4-FFF2-40B4-BE49-F238E27FC236}">
                <a16:creationId xmlns:a16="http://schemas.microsoft.com/office/drawing/2014/main" id="{DE1E196C-AD49-FE58-6FF4-D2E9B4D1E6CF}"/>
              </a:ext>
            </a:extLst>
          </p:cNvPr>
          <p:cNvGrpSpPr/>
          <p:nvPr/>
        </p:nvGrpSpPr>
        <p:grpSpPr>
          <a:xfrm>
            <a:off x="7358544" y="4455453"/>
            <a:ext cx="253616" cy="260692"/>
            <a:chOff x="3657161" y="3993733"/>
            <a:chExt cx="449024" cy="462930"/>
          </a:xfrm>
          <a:noFill/>
        </p:grpSpPr>
        <p:grpSp>
          <p:nvGrpSpPr>
            <p:cNvPr id="180" name="Graphic 2">
              <a:extLst>
                <a:ext uri="{FF2B5EF4-FFF2-40B4-BE49-F238E27FC236}">
                  <a16:creationId xmlns:a16="http://schemas.microsoft.com/office/drawing/2014/main" id="{AB6FAF42-BE1B-98BA-E53A-87045C06794F}"/>
                </a:ext>
              </a:extLst>
            </p:cNvPr>
            <p:cNvGrpSpPr/>
            <p:nvPr/>
          </p:nvGrpSpPr>
          <p:grpSpPr>
            <a:xfrm>
              <a:off x="3657161" y="3993733"/>
              <a:ext cx="368441" cy="442437"/>
              <a:chOff x="3657161" y="3993733"/>
              <a:chExt cx="368441" cy="442437"/>
            </a:xfrm>
            <a:grpFill/>
          </p:grpSpPr>
          <p:grpSp>
            <p:nvGrpSpPr>
              <p:cNvPr id="184" name="Graphic 2">
                <a:extLst>
                  <a:ext uri="{FF2B5EF4-FFF2-40B4-BE49-F238E27FC236}">
                    <a16:creationId xmlns:a16="http://schemas.microsoft.com/office/drawing/2014/main" id="{9E84982F-A501-FB02-A18C-C45F67B68A00}"/>
                  </a:ext>
                </a:extLst>
              </p:cNvPr>
              <p:cNvGrpSpPr/>
              <p:nvPr/>
            </p:nvGrpSpPr>
            <p:grpSpPr>
              <a:xfrm>
                <a:off x="3657161" y="3993733"/>
                <a:ext cx="368441" cy="442437"/>
                <a:chOff x="3657161" y="3993733"/>
                <a:chExt cx="368441" cy="442437"/>
              </a:xfrm>
              <a:grpFill/>
            </p:grpSpPr>
            <p:sp>
              <p:nvSpPr>
                <p:cNvPr id="194" name="Freeform: Shape 193">
                  <a:extLst>
                    <a:ext uri="{FF2B5EF4-FFF2-40B4-BE49-F238E27FC236}">
                      <a16:creationId xmlns:a16="http://schemas.microsoft.com/office/drawing/2014/main" id="{4409BFAC-441C-00FB-D947-3EC38ECEC6BB}"/>
                    </a:ext>
                  </a:extLst>
                </p:cNvPr>
                <p:cNvSpPr/>
                <p:nvPr/>
              </p:nvSpPr>
              <p:spPr>
                <a:xfrm>
                  <a:off x="3657161" y="3993733"/>
                  <a:ext cx="368441" cy="170168"/>
                </a:xfrm>
                <a:custGeom>
                  <a:avLst/>
                  <a:gdLst>
                    <a:gd name="connsiteX0" fmla="*/ 368442 w 368441"/>
                    <a:gd name="connsiteY0" fmla="*/ 85084 h 170168"/>
                    <a:gd name="connsiteX1" fmla="*/ 184221 w 368441"/>
                    <a:gd name="connsiteY1" fmla="*/ 170168 h 170168"/>
                    <a:gd name="connsiteX2" fmla="*/ 0 w 368441"/>
                    <a:gd name="connsiteY2" fmla="*/ 85084 h 170168"/>
                    <a:gd name="connsiteX3" fmla="*/ 184221 w 368441"/>
                    <a:gd name="connsiteY3" fmla="*/ 0 h 170168"/>
                    <a:gd name="connsiteX4" fmla="*/ 368442 w 368441"/>
                    <a:gd name="connsiteY4" fmla="*/ 85084 h 17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41" h="170168">
                      <a:moveTo>
                        <a:pt x="368442" y="85084"/>
                      </a:moveTo>
                      <a:cubicBezTo>
                        <a:pt x="368442" y="132075"/>
                        <a:pt x="285963" y="170168"/>
                        <a:pt x="184221" y="170168"/>
                      </a:cubicBezTo>
                      <a:cubicBezTo>
                        <a:pt x="82478" y="170168"/>
                        <a:pt x="0" y="132075"/>
                        <a:pt x="0" y="85084"/>
                      </a:cubicBezTo>
                      <a:cubicBezTo>
                        <a:pt x="0" y="38093"/>
                        <a:pt x="82478" y="0"/>
                        <a:pt x="184221" y="0"/>
                      </a:cubicBezTo>
                      <a:cubicBezTo>
                        <a:pt x="285963" y="0"/>
                        <a:pt x="368442" y="38093"/>
                        <a:pt x="368442" y="85084"/>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5" name="Freeform: Shape 194">
                  <a:extLst>
                    <a:ext uri="{FF2B5EF4-FFF2-40B4-BE49-F238E27FC236}">
                      <a16:creationId xmlns:a16="http://schemas.microsoft.com/office/drawing/2014/main" id="{429D3935-B3C8-251A-D2E9-3F6B0C39DB8C}"/>
                    </a:ext>
                  </a:extLst>
                </p:cNvPr>
                <p:cNvSpPr/>
                <p:nvPr/>
              </p:nvSpPr>
              <p:spPr>
                <a:xfrm>
                  <a:off x="3657161" y="4266002"/>
                  <a:ext cx="230184" cy="85084"/>
                </a:xfrm>
                <a:custGeom>
                  <a:avLst/>
                  <a:gdLst>
                    <a:gd name="connsiteX0" fmla="*/ 0 w 230184"/>
                    <a:gd name="connsiteY0" fmla="*/ 0 h 85084"/>
                    <a:gd name="connsiteX1" fmla="*/ 184221 w 230184"/>
                    <a:gd name="connsiteY1" fmla="*/ 85084 h 85084"/>
                    <a:gd name="connsiteX2" fmla="*/ 230185 w 230184"/>
                    <a:gd name="connsiteY2" fmla="*/ 82413 h 85084"/>
                  </a:gdLst>
                  <a:ahLst/>
                  <a:cxnLst>
                    <a:cxn ang="0">
                      <a:pos x="connsiteX0" y="connsiteY0"/>
                    </a:cxn>
                    <a:cxn ang="0">
                      <a:pos x="connsiteX1" y="connsiteY1"/>
                    </a:cxn>
                    <a:cxn ang="0">
                      <a:pos x="connsiteX2" y="connsiteY2"/>
                    </a:cxn>
                  </a:cxnLst>
                  <a:rect l="l" t="t" r="r" b="b"/>
                  <a:pathLst>
                    <a:path w="230184" h="85084">
                      <a:moveTo>
                        <a:pt x="0" y="0"/>
                      </a:moveTo>
                      <a:cubicBezTo>
                        <a:pt x="0" y="46988"/>
                        <a:pt x="82486" y="85084"/>
                        <a:pt x="184221" y="85084"/>
                      </a:cubicBezTo>
                      <a:cubicBezTo>
                        <a:pt x="200103" y="85084"/>
                        <a:pt x="215473" y="84169"/>
                        <a:pt x="230185" y="82413"/>
                      </a:cubicBez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6" name="Freeform: Shape 195">
                  <a:extLst>
                    <a:ext uri="{FF2B5EF4-FFF2-40B4-BE49-F238E27FC236}">
                      <a16:creationId xmlns:a16="http://schemas.microsoft.com/office/drawing/2014/main" id="{8A49D209-C081-58BF-78BB-A02378DDD9BB}"/>
                    </a:ext>
                  </a:extLst>
                </p:cNvPr>
                <p:cNvSpPr/>
                <p:nvPr/>
              </p:nvSpPr>
              <p:spPr>
                <a:xfrm>
                  <a:off x="3657161" y="4351087"/>
                  <a:ext cx="230184" cy="85084"/>
                </a:xfrm>
                <a:custGeom>
                  <a:avLst/>
                  <a:gdLst>
                    <a:gd name="connsiteX0" fmla="*/ 0 w 230184"/>
                    <a:gd name="connsiteY0" fmla="*/ 0 h 85084"/>
                    <a:gd name="connsiteX1" fmla="*/ 184221 w 230184"/>
                    <a:gd name="connsiteY1" fmla="*/ 85084 h 85084"/>
                    <a:gd name="connsiteX2" fmla="*/ 230185 w 230184"/>
                    <a:gd name="connsiteY2" fmla="*/ 82413 h 85084"/>
                  </a:gdLst>
                  <a:ahLst/>
                  <a:cxnLst>
                    <a:cxn ang="0">
                      <a:pos x="connsiteX0" y="connsiteY0"/>
                    </a:cxn>
                    <a:cxn ang="0">
                      <a:pos x="connsiteX1" y="connsiteY1"/>
                    </a:cxn>
                    <a:cxn ang="0">
                      <a:pos x="connsiteX2" y="connsiteY2"/>
                    </a:cxn>
                  </a:cxnLst>
                  <a:rect l="l" t="t" r="r" b="b"/>
                  <a:pathLst>
                    <a:path w="230184" h="85084">
                      <a:moveTo>
                        <a:pt x="0" y="0"/>
                      </a:moveTo>
                      <a:cubicBezTo>
                        <a:pt x="0" y="46988"/>
                        <a:pt x="82486" y="85084"/>
                        <a:pt x="184221" y="85084"/>
                      </a:cubicBezTo>
                      <a:cubicBezTo>
                        <a:pt x="200103" y="85084"/>
                        <a:pt x="215473" y="84169"/>
                        <a:pt x="230185" y="82413"/>
                      </a:cubicBez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7" name="Freeform: Shape 196">
                  <a:extLst>
                    <a:ext uri="{FF2B5EF4-FFF2-40B4-BE49-F238E27FC236}">
                      <a16:creationId xmlns:a16="http://schemas.microsoft.com/office/drawing/2014/main" id="{293F678D-8556-A8FA-B6AF-E20D6B03FE8F}"/>
                    </a:ext>
                  </a:extLst>
                </p:cNvPr>
                <p:cNvSpPr/>
                <p:nvPr/>
              </p:nvSpPr>
              <p:spPr>
                <a:xfrm>
                  <a:off x="3657161" y="4172428"/>
                  <a:ext cx="368441" cy="85084"/>
                </a:xfrm>
                <a:custGeom>
                  <a:avLst/>
                  <a:gdLst>
                    <a:gd name="connsiteX0" fmla="*/ 0 w 368441"/>
                    <a:gd name="connsiteY0" fmla="*/ 0 h 85084"/>
                    <a:gd name="connsiteX1" fmla="*/ 184221 w 368441"/>
                    <a:gd name="connsiteY1" fmla="*/ 85084 h 85084"/>
                    <a:gd name="connsiteX2" fmla="*/ 368442 w 368441"/>
                    <a:gd name="connsiteY2" fmla="*/ 0 h 85084"/>
                  </a:gdLst>
                  <a:ahLst/>
                  <a:cxnLst>
                    <a:cxn ang="0">
                      <a:pos x="connsiteX0" y="connsiteY0"/>
                    </a:cxn>
                    <a:cxn ang="0">
                      <a:pos x="connsiteX1" y="connsiteY1"/>
                    </a:cxn>
                    <a:cxn ang="0">
                      <a:pos x="connsiteX2" y="connsiteY2"/>
                    </a:cxn>
                  </a:cxnLst>
                  <a:rect l="l" t="t" r="r" b="b"/>
                  <a:pathLst>
                    <a:path w="368441" h="85084">
                      <a:moveTo>
                        <a:pt x="0" y="0"/>
                      </a:moveTo>
                      <a:cubicBezTo>
                        <a:pt x="0" y="46988"/>
                        <a:pt x="82486" y="85084"/>
                        <a:pt x="184221" y="85084"/>
                      </a:cubicBezTo>
                      <a:cubicBezTo>
                        <a:pt x="285956" y="85084"/>
                        <a:pt x="368442" y="46988"/>
                        <a:pt x="368442" y="0"/>
                      </a:cubicBez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8" name="Freeform: Shape 197">
                  <a:extLst>
                    <a:ext uri="{FF2B5EF4-FFF2-40B4-BE49-F238E27FC236}">
                      <a16:creationId xmlns:a16="http://schemas.microsoft.com/office/drawing/2014/main" id="{C4A968D1-1A00-BC63-C837-BE3646C10C52}"/>
                    </a:ext>
                  </a:extLst>
                </p:cNvPr>
                <p:cNvSpPr/>
                <p:nvPr/>
              </p:nvSpPr>
              <p:spPr>
                <a:xfrm>
                  <a:off x="3657161" y="4078817"/>
                  <a:ext cx="3659" cy="272269"/>
                </a:xfrm>
                <a:custGeom>
                  <a:avLst/>
                  <a:gdLst>
                    <a:gd name="connsiteX0" fmla="*/ 0 w 3659"/>
                    <a:gd name="connsiteY0" fmla="*/ 0 h 272269"/>
                    <a:gd name="connsiteX1" fmla="*/ 0 w 3659"/>
                    <a:gd name="connsiteY1" fmla="*/ 272269 h 272269"/>
                  </a:gdLst>
                  <a:ahLst/>
                  <a:cxnLst>
                    <a:cxn ang="0">
                      <a:pos x="connsiteX0" y="connsiteY0"/>
                    </a:cxn>
                    <a:cxn ang="0">
                      <a:pos x="connsiteX1" y="connsiteY1"/>
                    </a:cxn>
                  </a:cxnLst>
                  <a:rect l="l" t="t" r="r" b="b"/>
                  <a:pathLst>
                    <a:path w="3659" h="272269">
                      <a:moveTo>
                        <a:pt x="0" y="0"/>
                      </a:moveTo>
                      <a:lnTo>
                        <a:pt x="0" y="272269"/>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9" name="Freeform: Shape 198">
                  <a:extLst>
                    <a:ext uri="{FF2B5EF4-FFF2-40B4-BE49-F238E27FC236}">
                      <a16:creationId xmlns:a16="http://schemas.microsoft.com/office/drawing/2014/main" id="{FE422D42-A47E-72B9-AA9C-09FEC1C02943}"/>
                    </a:ext>
                  </a:extLst>
                </p:cNvPr>
                <p:cNvSpPr/>
                <p:nvPr/>
              </p:nvSpPr>
              <p:spPr>
                <a:xfrm>
                  <a:off x="4025603" y="4078817"/>
                  <a:ext cx="3659" cy="157433"/>
                </a:xfrm>
                <a:custGeom>
                  <a:avLst/>
                  <a:gdLst>
                    <a:gd name="connsiteX0" fmla="*/ 0 w 3659"/>
                    <a:gd name="connsiteY0" fmla="*/ 0 h 157433"/>
                    <a:gd name="connsiteX1" fmla="*/ 0 w 3659"/>
                    <a:gd name="connsiteY1" fmla="*/ 157433 h 157433"/>
                    <a:gd name="connsiteX2" fmla="*/ 0 w 3659"/>
                    <a:gd name="connsiteY2" fmla="*/ 0 h 157433"/>
                  </a:gdLst>
                  <a:ahLst/>
                  <a:cxnLst>
                    <a:cxn ang="0">
                      <a:pos x="connsiteX0" y="connsiteY0"/>
                    </a:cxn>
                    <a:cxn ang="0">
                      <a:pos x="connsiteX1" y="connsiteY1"/>
                    </a:cxn>
                    <a:cxn ang="0">
                      <a:pos x="connsiteX2" y="connsiteY2"/>
                    </a:cxn>
                  </a:cxnLst>
                  <a:rect l="l" t="t" r="r" b="b"/>
                  <a:pathLst>
                    <a:path w="3659" h="157433">
                      <a:moveTo>
                        <a:pt x="0" y="0"/>
                      </a:moveTo>
                      <a:lnTo>
                        <a:pt x="0" y="157433"/>
                      </a:lnTo>
                      <a:cubicBezTo>
                        <a:pt x="0" y="157433"/>
                        <a:pt x="0" y="0"/>
                        <a:pt x="0" y="0"/>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sp>
            <p:nvSpPr>
              <p:cNvPr id="185" name="Freeform: Shape 184">
                <a:extLst>
                  <a:ext uri="{FF2B5EF4-FFF2-40B4-BE49-F238E27FC236}">
                    <a16:creationId xmlns:a16="http://schemas.microsoft.com/office/drawing/2014/main" id="{7EA176A2-5A4D-223F-304E-A4BF23E55C82}"/>
                  </a:ext>
                </a:extLst>
              </p:cNvPr>
              <p:cNvSpPr/>
              <p:nvPr/>
            </p:nvSpPr>
            <p:spPr>
              <a:xfrm>
                <a:off x="3771411" y="4202107"/>
                <a:ext cx="5562" cy="5562"/>
              </a:xfrm>
              <a:custGeom>
                <a:avLst/>
                <a:gdLst>
                  <a:gd name="connsiteX0" fmla="*/ 5562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2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2" y="2781"/>
                    </a:moveTo>
                    <a:cubicBezTo>
                      <a:pt x="5562" y="4317"/>
                      <a:pt x="4317" y="5563"/>
                      <a:pt x="2781" y="5563"/>
                    </a:cubicBezTo>
                    <a:cubicBezTo>
                      <a:pt x="1245" y="5563"/>
                      <a:pt x="0" y="4317"/>
                      <a:pt x="0" y="2781"/>
                    </a:cubicBezTo>
                    <a:cubicBezTo>
                      <a:pt x="0" y="1245"/>
                      <a:pt x="1245" y="0"/>
                      <a:pt x="2781" y="0"/>
                    </a:cubicBezTo>
                    <a:cubicBezTo>
                      <a:pt x="4317" y="0"/>
                      <a:pt x="5562" y="1245"/>
                      <a:pt x="5562" y="278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86" name="Freeform: Shape 185">
                <a:extLst>
                  <a:ext uri="{FF2B5EF4-FFF2-40B4-BE49-F238E27FC236}">
                    <a16:creationId xmlns:a16="http://schemas.microsoft.com/office/drawing/2014/main" id="{915AFABE-C827-89FF-6C53-66D1DB8BF3C9}"/>
                  </a:ext>
                </a:extLst>
              </p:cNvPr>
              <p:cNvSpPr/>
              <p:nvPr/>
            </p:nvSpPr>
            <p:spPr>
              <a:xfrm>
                <a:off x="3728778" y="4191092"/>
                <a:ext cx="5562" cy="5562"/>
              </a:xfrm>
              <a:custGeom>
                <a:avLst/>
                <a:gdLst>
                  <a:gd name="connsiteX0" fmla="*/ 5563 w 5562"/>
                  <a:gd name="connsiteY0" fmla="*/ 2781 h 5562"/>
                  <a:gd name="connsiteX1" fmla="*/ 2781 w 5562"/>
                  <a:gd name="connsiteY1" fmla="*/ 5562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2"/>
                      <a:pt x="2781" y="5562"/>
                    </a:cubicBezTo>
                    <a:cubicBezTo>
                      <a:pt x="1245" y="5562"/>
                      <a:pt x="0" y="4317"/>
                      <a:pt x="0" y="2781"/>
                    </a:cubicBezTo>
                    <a:cubicBezTo>
                      <a:pt x="0" y="1245"/>
                      <a:pt x="1245" y="0"/>
                      <a:pt x="2781" y="0"/>
                    </a:cubicBezTo>
                    <a:cubicBezTo>
                      <a:pt x="4317" y="0"/>
                      <a:pt x="5563" y="1245"/>
                      <a:pt x="5563" y="278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87" name="Freeform: Shape 186">
                <a:extLst>
                  <a:ext uri="{FF2B5EF4-FFF2-40B4-BE49-F238E27FC236}">
                    <a16:creationId xmlns:a16="http://schemas.microsoft.com/office/drawing/2014/main" id="{1DE511A1-A0EB-C04C-25FA-D1411D975E69}"/>
                  </a:ext>
                </a:extLst>
              </p:cNvPr>
              <p:cNvSpPr/>
              <p:nvPr/>
            </p:nvSpPr>
            <p:spPr>
              <a:xfrm>
                <a:off x="3691707" y="4174258"/>
                <a:ext cx="5562" cy="5562"/>
              </a:xfrm>
              <a:custGeom>
                <a:avLst/>
                <a:gdLst>
                  <a:gd name="connsiteX0" fmla="*/ 5563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3"/>
                      <a:pt x="2781" y="5563"/>
                    </a:cubicBezTo>
                    <a:cubicBezTo>
                      <a:pt x="1245" y="5563"/>
                      <a:pt x="0" y="4317"/>
                      <a:pt x="0" y="2781"/>
                    </a:cubicBezTo>
                    <a:cubicBezTo>
                      <a:pt x="0" y="1245"/>
                      <a:pt x="1245" y="0"/>
                      <a:pt x="2781" y="0"/>
                    </a:cubicBezTo>
                    <a:cubicBezTo>
                      <a:pt x="4317" y="0"/>
                      <a:pt x="5563" y="1245"/>
                      <a:pt x="5563" y="278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88" name="Freeform: Shape 187">
                <a:extLst>
                  <a:ext uri="{FF2B5EF4-FFF2-40B4-BE49-F238E27FC236}">
                    <a16:creationId xmlns:a16="http://schemas.microsoft.com/office/drawing/2014/main" id="{7EB04E4C-697F-DD78-C20F-7C7C41F4FE0C}"/>
                  </a:ext>
                </a:extLst>
              </p:cNvPr>
              <p:cNvSpPr/>
              <p:nvPr/>
            </p:nvSpPr>
            <p:spPr>
              <a:xfrm>
                <a:off x="3771411" y="4295096"/>
                <a:ext cx="5562" cy="5562"/>
              </a:xfrm>
              <a:custGeom>
                <a:avLst/>
                <a:gdLst>
                  <a:gd name="connsiteX0" fmla="*/ 5562 w 5562"/>
                  <a:gd name="connsiteY0" fmla="*/ 2781 h 5562"/>
                  <a:gd name="connsiteX1" fmla="*/ 2781 w 5562"/>
                  <a:gd name="connsiteY1" fmla="*/ 5562 h 5562"/>
                  <a:gd name="connsiteX2" fmla="*/ 0 w 5562"/>
                  <a:gd name="connsiteY2" fmla="*/ 2781 h 5562"/>
                  <a:gd name="connsiteX3" fmla="*/ 2781 w 5562"/>
                  <a:gd name="connsiteY3" fmla="*/ 0 h 5562"/>
                  <a:gd name="connsiteX4" fmla="*/ 5562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2" y="2781"/>
                    </a:moveTo>
                    <a:cubicBezTo>
                      <a:pt x="5562" y="4317"/>
                      <a:pt x="4317" y="5562"/>
                      <a:pt x="2781" y="5562"/>
                    </a:cubicBezTo>
                    <a:cubicBezTo>
                      <a:pt x="1245" y="5562"/>
                      <a:pt x="0" y="4317"/>
                      <a:pt x="0" y="2781"/>
                    </a:cubicBezTo>
                    <a:cubicBezTo>
                      <a:pt x="0" y="1245"/>
                      <a:pt x="1245" y="0"/>
                      <a:pt x="2781" y="0"/>
                    </a:cubicBezTo>
                    <a:cubicBezTo>
                      <a:pt x="4317" y="0"/>
                      <a:pt x="5562" y="1245"/>
                      <a:pt x="5562" y="278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89" name="Freeform: Shape 188">
                <a:extLst>
                  <a:ext uri="{FF2B5EF4-FFF2-40B4-BE49-F238E27FC236}">
                    <a16:creationId xmlns:a16="http://schemas.microsoft.com/office/drawing/2014/main" id="{B2CE2C6C-421F-30A5-E49F-AE52DB32E84E}"/>
                  </a:ext>
                </a:extLst>
              </p:cNvPr>
              <p:cNvSpPr/>
              <p:nvPr/>
            </p:nvSpPr>
            <p:spPr>
              <a:xfrm>
                <a:off x="3728778" y="4284080"/>
                <a:ext cx="5562" cy="5562"/>
              </a:xfrm>
              <a:custGeom>
                <a:avLst/>
                <a:gdLst>
                  <a:gd name="connsiteX0" fmla="*/ 5563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3"/>
                      <a:pt x="2781" y="5563"/>
                    </a:cubicBezTo>
                    <a:cubicBezTo>
                      <a:pt x="1245" y="5563"/>
                      <a:pt x="0" y="4317"/>
                      <a:pt x="0" y="2781"/>
                    </a:cubicBezTo>
                    <a:cubicBezTo>
                      <a:pt x="0" y="1245"/>
                      <a:pt x="1245" y="0"/>
                      <a:pt x="2781" y="0"/>
                    </a:cubicBezTo>
                    <a:cubicBezTo>
                      <a:pt x="4317" y="0"/>
                      <a:pt x="5563" y="1245"/>
                      <a:pt x="5563" y="278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0" name="Freeform: Shape 189">
                <a:extLst>
                  <a:ext uri="{FF2B5EF4-FFF2-40B4-BE49-F238E27FC236}">
                    <a16:creationId xmlns:a16="http://schemas.microsoft.com/office/drawing/2014/main" id="{A07D9E17-38EC-55E0-2511-0F26482DAFBA}"/>
                  </a:ext>
                </a:extLst>
              </p:cNvPr>
              <p:cNvSpPr/>
              <p:nvPr/>
            </p:nvSpPr>
            <p:spPr>
              <a:xfrm>
                <a:off x="3691707" y="4267247"/>
                <a:ext cx="5562" cy="5562"/>
              </a:xfrm>
              <a:custGeom>
                <a:avLst/>
                <a:gdLst>
                  <a:gd name="connsiteX0" fmla="*/ 5563 w 5562"/>
                  <a:gd name="connsiteY0" fmla="*/ 2781 h 5562"/>
                  <a:gd name="connsiteX1" fmla="*/ 2781 w 5562"/>
                  <a:gd name="connsiteY1" fmla="*/ 5562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2"/>
                      <a:pt x="2781" y="5562"/>
                    </a:cubicBezTo>
                    <a:cubicBezTo>
                      <a:pt x="1245" y="5562"/>
                      <a:pt x="0" y="4317"/>
                      <a:pt x="0" y="2781"/>
                    </a:cubicBezTo>
                    <a:cubicBezTo>
                      <a:pt x="0" y="1245"/>
                      <a:pt x="1245" y="0"/>
                      <a:pt x="2781" y="0"/>
                    </a:cubicBezTo>
                    <a:cubicBezTo>
                      <a:pt x="4317" y="0"/>
                      <a:pt x="5563" y="1245"/>
                      <a:pt x="5563" y="278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1" name="Freeform: Shape 190">
                <a:extLst>
                  <a:ext uri="{FF2B5EF4-FFF2-40B4-BE49-F238E27FC236}">
                    <a16:creationId xmlns:a16="http://schemas.microsoft.com/office/drawing/2014/main" id="{C99CDF30-B251-B9F5-6367-1C37D043226D}"/>
                  </a:ext>
                </a:extLst>
              </p:cNvPr>
              <p:cNvSpPr/>
              <p:nvPr/>
            </p:nvSpPr>
            <p:spPr>
              <a:xfrm>
                <a:off x="3771411" y="4388084"/>
                <a:ext cx="5562" cy="5562"/>
              </a:xfrm>
              <a:custGeom>
                <a:avLst/>
                <a:gdLst>
                  <a:gd name="connsiteX0" fmla="*/ 5562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2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2" y="2781"/>
                    </a:moveTo>
                    <a:cubicBezTo>
                      <a:pt x="5562" y="4317"/>
                      <a:pt x="4317" y="5563"/>
                      <a:pt x="2781" y="5563"/>
                    </a:cubicBezTo>
                    <a:cubicBezTo>
                      <a:pt x="1245" y="5563"/>
                      <a:pt x="0" y="4317"/>
                      <a:pt x="0" y="2781"/>
                    </a:cubicBezTo>
                    <a:cubicBezTo>
                      <a:pt x="0" y="1245"/>
                      <a:pt x="1245" y="0"/>
                      <a:pt x="2781" y="0"/>
                    </a:cubicBezTo>
                    <a:cubicBezTo>
                      <a:pt x="4317" y="0"/>
                      <a:pt x="5562" y="1245"/>
                      <a:pt x="5562" y="278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2" name="Freeform: Shape 191">
                <a:extLst>
                  <a:ext uri="{FF2B5EF4-FFF2-40B4-BE49-F238E27FC236}">
                    <a16:creationId xmlns:a16="http://schemas.microsoft.com/office/drawing/2014/main" id="{F3B33B34-F85D-244F-4F3A-536E0E39F7BB}"/>
                  </a:ext>
                </a:extLst>
              </p:cNvPr>
              <p:cNvSpPr/>
              <p:nvPr/>
            </p:nvSpPr>
            <p:spPr>
              <a:xfrm>
                <a:off x="3728778" y="4377069"/>
                <a:ext cx="5562" cy="5562"/>
              </a:xfrm>
              <a:custGeom>
                <a:avLst/>
                <a:gdLst>
                  <a:gd name="connsiteX0" fmla="*/ 5563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3"/>
                      <a:pt x="2781" y="5563"/>
                    </a:cubicBezTo>
                    <a:cubicBezTo>
                      <a:pt x="1245" y="5563"/>
                      <a:pt x="0" y="4317"/>
                      <a:pt x="0" y="2781"/>
                    </a:cubicBezTo>
                    <a:cubicBezTo>
                      <a:pt x="0" y="1245"/>
                      <a:pt x="1245" y="0"/>
                      <a:pt x="2781" y="0"/>
                    </a:cubicBezTo>
                    <a:cubicBezTo>
                      <a:pt x="4317" y="0"/>
                      <a:pt x="5563" y="1245"/>
                      <a:pt x="5563" y="278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3" name="Freeform: Shape 192">
                <a:extLst>
                  <a:ext uri="{FF2B5EF4-FFF2-40B4-BE49-F238E27FC236}">
                    <a16:creationId xmlns:a16="http://schemas.microsoft.com/office/drawing/2014/main" id="{E91491FE-29F8-FA6F-42A7-439F41A3D5A1}"/>
                  </a:ext>
                </a:extLst>
              </p:cNvPr>
              <p:cNvSpPr/>
              <p:nvPr/>
            </p:nvSpPr>
            <p:spPr>
              <a:xfrm>
                <a:off x="3691707" y="4360235"/>
                <a:ext cx="5562" cy="5562"/>
              </a:xfrm>
              <a:custGeom>
                <a:avLst/>
                <a:gdLst>
                  <a:gd name="connsiteX0" fmla="*/ 5563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3"/>
                      <a:pt x="2781" y="5563"/>
                    </a:cubicBezTo>
                    <a:cubicBezTo>
                      <a:pt x="1245" y="5563"/>
                      <a:pt x="0" y="4317"/>
                      <a:pt x="0" y="2781"/>
                    </a:cubicBezTo>
                    <a:cubicBezTo>
                      <a:pt x="0" y="1245"/>
                      <a:pt x="1245" y="0"/>
                      <a:pt x="2781" y="0"/>
                    </a:cubicBezTo>
                    <a:cubicBezTo>
                      <a:pt x="4317" y="0"/>
                      <a:pt x="5563" y="1245"/>
                      <a:pt x="5563" y="278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181" name="Graphic 2">
              <a:extLst>
                <a:ext uri="{FF2B5EF4-FFF2-40B4-BE49-F238E27FC236}">
                  <a16:creationId xmlns:a16="http://schemas.microsoft.com/office/drawing/2014/main" id="{E8D39C46-A113-28F5-7CDA-E65B44784C23}"/>
                </a:ext>
              </a:extLst>
            </p:cNvPr>
            <p:cNvGrpSpPr/>
            <p:nvPr/>
          </p:nvGrpSpPr>
          <p:grpSpPr>
            <a:xfrm>
              <a:off x="3916841" y="4267320"/>
              <a:ext cx="189344" cy="189344"/>
              <a:chOff x="3916841" y="4267320"/>
              <a:chExt cx="189344" cy="189344"/>
            </a:xfrm>
            <a:grpFill/>
          </p:grpSpPr>
          <p:sp>
            <p:nvSpPr>
              <p:cNvPr id="182" name="Freeform: Shape 181">
                <a:extLst>
                  <a:ext uri="{FF2B5EF4-FFF2-40B4-BE49-F238E27FC236}">
                    <a16:creationId xmlns:a16="http://schemas.microsoft.com/office/drawing/2014/main" id="{791023CA-C009-CD44-01FF-ADEBA4AEF201}"/>
                  </a:ext>
                </a:extLst>
              </p:cNvPr>
              <p:cNvSpPr/>
              <p:nvPr/>
            </p:nvSpPr>
            <p:spPr>
              <a:xfrm>
                <a:off x="3916841" y="4267320"/>
                <a:ext cx="189344" cy="189344"/>
              </a:xfrm>
              <a:custGeom>
                <a:avLst/>
                <a:gdLst>
                  <a:gd name="connsiteX0" fmla="*/ 187771 w 189344"/>
                  <a:gd name="connsiteY0" fmla="*/ 111835 h 189344"/>
                  <a:gd name="connsiteX1" fmla="*/ 189344 w 189344"/>
                  <a:gd name="connsiteY1" fmla="*/ 94672 h 189344"/>
                  <a:gd name="connsiteX2" fmla="*/ 187771 w 189344"/>
                  <a:gd name="connsiteY2" fmla="*/ 77509 h 189344"/>
                  <a:gd name="connsiteX3" fmla="*/ 168887 w 189344"/>
                  <a:gd name="connsiteY3" fmla="*/ 72715 h 189344"/>
                  <a:gd name="connsiteX4" fmla="*/ 162666 w 189344"/>
                  <a:gd name="connsiteY4" fmla="*/ 57711 h 189344"/>
                  <a:gd name="connsiteX5" fmla="*/ 172620 w 189344"/>
                  <a:gd name="connsiteY5" fmla="*/ 40987 h 189344"/>
                  <a:gd name="connsiteX6" fmla="*/ 148357 w 189344"/>
                  <a:gd name="connsiteY6" fmla="*/ 16724 h 189344"/>
                  <a:gd name="connsiteX7" fmla="*/ 131633 w 189344"/>
                  <a:gd name="connsiteY7" fmla="*/ 26678 h 189344"/>
                  <a:gd name="connsiteX8" fmla="*/ 116629 w 189344"/>
                  <a:gd name="connsiteY8" fmla="*/ 20457 h 189344"/>
                  <a:gd name="connsiteX9" fmla="*/ 111835 w 189344"/>
                  <a:gd name="connsiteY9" fmla="*/ 1574 h 189344"/>
                  <a:gd name="connsiteX10" fmla="*/ 94672 w 189344"/>
                  <a:gd name="connsiteY10" fmla="*/ 0 h 189344"/>
                  <a:gd name="connsiteX11" fmla="*/ 77509 w 189344"/>
                  <a:gd name="connsiteY11" fmla="*/ 1574 h 189344"/>
                  <a:gd name="connsiteX12" fmla="*/ 72715 w 189344"/>
                  <a:gd name="connsiteY12" fmla="*/ 20457 h 189344"/>
                  <a:gd name="connsiteX13" fmla="*/ 57711 w 189344"/>
                  <a:gd name="connsiteY13" fmla="*/ 26678 h 189344"/>
                  <a:gd name="connsiteX14" fmla="*/ 40987 w 189344"/>
                  <a:gd name="connsiteY14" fmla="*/ 16724 h 189344"/>
                  <a:gd name="connsiteX15" fmla="*/ 16724 w 189344"/>
                  <a:gd name="connsiteY15" fmla="*/ 40987 h 189344"/>
                  <a:gd name="connsiteX16" fmla="*/ 26678 w 189344"/>
                  <a:gd name="connsiteY16" fmla="*/ 57711 h 189344"/>
                  <a:gd name="connsiteX17" fmla="*/ 20457 w 189344"/>
                  <a:gd name="connsiteY17" fmla="*/ 72715 h 189344"/>
                  <a:gd name="connsiteX18" fmla="*/ 1574 w 189344"/>
                  <a:gd name="connsiteY18" fmla="*/ 77509 h 189344"/>
                  <a:gd name="connsiteX19" fmla="*/ 0 w 189344"/>
                  <a:gd name="connsiteY19" fmla="*/ 94672 h 189344"/>
                  <a:gd name="connsiteX20" fmla="*/ 1574 w 189344"/>
                  <a:gd name="connsiteY20" fmla="*/ 111835 h 189344"/>
                  <a:gd name="connsiteX21" fmla="*/ 20457 w 189344"/>
                  <a:gd name="connsiteY21" fmla="*/ 116629 h 189344"/>
                  <a:gd name="connsiteX22" fmla="*/ 26678 w 189344"/>
                  <a:gd name="connsiteY22" fmla="*/ 131634 h 189344"/>
                  <a:gd name="connsiteX23" fmla="*/ 16724 w 189344"/>
                  <a:gd name="connsiteY23" fmla="*/ 148357 h 189344"/>
                  <a:gd name="connsiteX24" fmla="*/ 40987 w 189344"/>
                  <a:gd name="connsiteY24" fmla="*/ 172620 h 189344"/>
                  <a:gd name="connsiteX25" fmla="*/ 57711 w 189344"/>
                  <a:gd name="connsiteY25" fmla="*/ 162666 h 189344"/>
                  <a:gd name="connsiteX26" fmla="*/ 72715 w 189344"/>
                  <a:gd name="connsiteY26" fmla="*/ 168888 h 189344"/>
                  <a:gd name="connsiteX27" fmla="*/ 77509 w 189344"/>
                  <a:gd name="connsiteY27" fmla="*/ 187771 h 189344"/>
                  <a:gd name="connsiteX28" fmla="*/ 94672 w 189344"/>
                  <a:gd name="connsiteY28" fmla="*/ 189344 h 189344"/>
                  <a:gd name="connsiteX29" fmla="*/ 111835 w 189344"/>
                  <a:gd name="connsiteY29" fmla="*/ 187771 h 189344"/>
                  <a:gd name="connsiteX30" fmla="*/ 116629 w 189344"/>
                  <a:gd name="connsiteY30" fmla="*/ 168888 h 189344"/>
                  <a:gd name="connsiteX31" fmla="*/ 131633 w 189344"/>
                  <a:gd name="connsiteY31" fmla="*/ 162666 h 189344"/>
                  <a:gd name="connsiteX32" fmla="*/ 148357 w 189344"/>
                  <a:gd name="connsiteY32" fmla="*/ 172620 h 189344"/>
                  <a:gd name="connsiteX33" fmla="*/ 172620 w 189344"/>
                  <a:gd name="connsiteY33" fmla="*/ 148357 h 189344"/>
                  <a:gd name="connsiteX34" fmla="*/ 162666 w 189344"/>
                  <a:gd name="connsiteY34" fmla="*/ 131634 h 189344"/>
                  <a:gd name="connsiteX35" fmla="*/ 168887 w 189344"/>
                  <a:gd name="connsiteY35" fmla="*/ 116629 h 189344"/>
                  <a:gd name="connsiteX36" fmla="*/ 187771 w 189344"/>
                  <a:gd name="connsiteY36" fmla="*/ 111835 h 1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9344" h="189344">
                    <a:moveTo>
                      <a:pt x="187771" y="111835"/>
                    </a:moveTo>
                    <a:cubicBezTo>
                      <a:pt x="188795" y="106273"/>
                      <a:pt x="189344" y="100528"/>
                      <a:pt x="189344" y="94672"/>
                    </a:cubicBezTo>
                    <a:cubicBezTo>
                      <a:pt x="189344" y="88817"/>
                      <a:pt x="188795" y="83071"/>
                      <a:pt x="187771" y="77509"/>
                    </a:cubicBezTo>
                    <a:lnTo>
                      <a:pt x="168887" y="72715"/>
                    </a:lnTo>
                    <a:cubicBezTo>
                      <a:pt x="167350" y="67445"/>
                      <a:pt x="165264" y="62432"/>
                      <a:pt x="162666" y="57711"/>
                    </a:cubicBezTo>
                    <a:lnTo>
                      <a:pt x="172620" y="40987"/>
                    </a:lnTo>
                    <a:cubicBezTo>
                      <a:pt x="166070" y="31509"/>
                      <a:pt x="157836" y="23275"/>
                      <a:pt x="148357" y="16724"/>
                    </a:cubicBezTo>
                    <a:lnTo>
                      <a:pt x="131633" y="26678"/>
                    </a:lnTo>
                    <a:cubicBezTo>
                      <a:pt x="126913" y="24116"/>
                      <a:pt x="121862" y="22030"/>
                      <a:pt x="116629" y="20457"/>
                    </a:cubicBezTo>
                    <a:lnTo>
                      <a:pt x="111835" y="1574"/>
                    </a:lnTo>
                    <a:cubicBezTo>
                      <a:pt x="106273" y="549"/>
                      <a:pt x="100527" y="0"/>
                      <a:pt x="94672" y="0"/>
                    </a:cubicBezTo>
                    <a:cubicBezTo>
                      <a:pt x="88817" y="0"/>
                      <a:pt x="83071" y="549"/>
                      <a:pt x="77509" y="1574"/>
                    </a:cubicBezTo>
                    <a:lnTo>
                      <a:pt x="72715" y="20457"/>
                    </a:lnTo>
                    <a:cubicBezTo>
                      <a:pt x="67445" y="21994"/>
                      <a:pt x="62432" y="24080"/>
                      <a:pt x="57711" y="26678"/>
                    </a:cubicBezTo>
                    <a:lnTo>
                      <a:pt x="40987" y="16724"/>
                    </a:lnTo>
                    <a:cubicBezTo>
                      <a:pt x="31509" y="23275"/>
                      <a:pt x="23275" y="31509"/>
                      <a:pt x="16724" y="40987"/>
                    </a:cubicBezTo>
                    <a:lnTo>
                      <a:pt x="26678" y="57711"/>
                    </a:lnTo>
                    <a:cubicBezTo>
                      <a:pt x="24116" y="62432"/>
                      <a:pt x="22030" y="67482"/>
                      <a:pt x="20457" y="72715"/>
                    </a:cubicBezTo>
                    <a:lnTo>
                      <a:pt x="1574" y="77509"/>
                    </a:lnTo>
                    <a:cubicBezTo>
                      <a:pt x="549" y="83071"/>
                      <a:pt x="0" y="88817"/>
                      <a:pt x="0" y="94672"/>
                    </a:cubicBezTo>
                    <a:cubicBezTo>
                      <a:pt x="0" y="100528"/>
                      <a:pt x="549" y="106273"/>
                      <a:pt x="1574" y="111835"/>
                    </a:cubicBezTo>
                    <a:lnTo>
                      <a:pt x="20457" y="116629"/>
                    </a:lnTo>
                    <a:cubicBezTo>
                      <a:pt x="21994" y="121899"/>
                      <a:pt x="24080" y="126913"/>
                      <a:pt x="26678" y="131634"/>
                    </a:cubicBezTo>
                    <a:lnTo>
                      <a:pt x="16724" y="148357"/>
                    </a:lnTo>
                    <a:cubicBezTo>
                      <a:pt x="23275" y="157836"/>
                      <a:pt x="31509" y="166070"/>
                      <a:pt x="40987" y="172620"/>
                    </a:cubicBezTo>
                    <a:lnTo>
                      <a:pt x="57711" y="162666"/>
                    </a:lnTo>
                    <a:cubicBezTo>
                      <a:pt x="62432" y="165228"/>
                      <a:pt x="67482" y="167314"/>
                      <a:pt x="72715" y="168888"/>
                    </a:cubicBezTo>
                    <a:lnTo>
                      <a:pt x="77509" y="187771"/>
                    </a:lnTo>
                    <a:cubicBezTo>
                      <a:pt x="83071" y="188795"/>
                      <a:pt x="88817" y="189344"/>
                      <a:pt x="94672" y="189344"/>
                    </a:cubicBezTo>
                    <a:cubicBezTo>
                      <a:pt x="100527" y="189344"/>
                      <a:pt x="106273" y="188795"/>
                      <a:pt x="111835" y="187771"/>
                    </a:cubicBezTo>
                    <a:lnTo>
                      <a:pt x="116629" y="168888"/>
                    </a:lnTo>
                    <a:cubicBezTo>
                      <a:pt x="121899" y="167350"/>
                      <a:pt x="126913" y="165264"/>
                      <a:pt x="131633" y="162666"/>
                    </a:cubicBezTo>
                    <a:lnTo>
                      <a:pt x="148357" y="172620"/>
                    </a:lnTo>
                    <a:cubicBezTo>
                      <a:pt x="157836" y="166070"/>
                      <a:pt x="166070" y="157836"/>
                      <a:pt x="172620" y="148357"/>
                    </a:cubicBezTo>
                    <a:lnTo>
                      <a:pt x="162666" y="131634"/>
                    </a:lnTo>
                    <a:cubicBezTo>
                      <a:pt x="165228" y="126913"/>
                      <a:pt x="167314" y="121862"/>
                      <a:pt x="168887" y="116629"/>
                    </a:cubicBezTo>
                    <a:lnTo>
                      <a:pt x="187771" y="111835"/>
                    </a:ln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83" name="Freeform: Shape 182">
                <a:extLst>
                  <a:ext uri="{FF2B5EF4-FFF2-40B4-BE49-F238E27FC236}">
                    <a16:creationId xmlns:a16="http://schemas.microsoft.com/office/drawing/2014/main" id="{4C5DB2C0-E20F-C426-C995-D17A6D3CB44A}"/>
                  </a:ext>
                </a:extLst>
              </p:cNvPr>
              <p:cNvSpPr/>
              <p:nvPr/>
            </p:nvSpPr>
            <p:spPr>
              <a:xfrm>
                <a:off x="3966721" y="4317199"/>
                <a:ext cx="89585" cy="89585"/>
              </a:xfrm>
              <a:custGeom>
                <a:avLst/>
                <a:gdLst>
                  <a:gd name="connsiteX0" fmla="*/ 89585 w 89585"/>
                  <a:gd name="connsiteY0" fmla="*/ 44793 h 89585"/>
                  <a:gd name="connsiteX1" fmla="*/ 44793 w 89585"/>
                  <a:gd name="connsiteY1" fmla="*/ 89585 h 89585"/>
                  <a:gd name="connsiteX2" fmla="*/ 0 w 89585"/>
                  <a:gd name="connsiteY2" fmla="*/ 44793 h 89585"/>
                  <a:gd name="connsiteX3" fmla="*/ 44793 w 89585"/>
                  <a:gd name="connsiteY3" fmla="*/ 0 h 89585"/>
                  <a:gd name="connsiteX4" fmla="*/ 89585 w 89585"/>
                  <a:gd name="connsiteY4" fmla="*/ 44793 h 8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85" h="89585">
                    <a:moveTo>
                      <a:pt x="89585" y="44793"/>
                    </a:moveTo>
                    <a:cubicBezTo>
                      <a:pt x="89585" y="69531"/>
                      <a:pt x="69531" y="89585"/>
                      <a:pt x="44793" y="89585"/>
                    </a:cubicBezTo>
                    <a:cubicBezTo>
                      <a:pt x="20054" y="89585"/>
                      <a:pt x="0" y="69531"/>
                      <a:pt x="0" y="44793"/>
                    </a:cubicBezTo>
                    <a:cubicBezTo>
                      <a:pt x="0" y="20054"/>
                      <a:pt x="20054" y="0"/>
                      <a:pt x="44793" y="0"/>
                    </a:cubicBezTo>
                    <a:cubicBezTo>
                      <a:pt x="69531" y="0"/>
                      <a:pt x="89585" y="20054"/>
                      <a:pt x="89585" y="44793"/>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grpSp>
        <p:nvGrpSpPr>
          <p:cNvPr id="200" name="Graphic 2">
            <a:extLst>
              <a:ext uri="{FF2B5EF4-FFF2-40B4-BE49-F238E27FC236}">
                <a16:creationId xmlns:a16="http://schemas.microsoft.com/office/drawing/2014/main" id="{87BA9FBB-581D-74FE-C6DE-59B72FA541E7}"/>
              </a:ext>
            </a:extLst>
          </p:cNvPr>
          <p:cNvGrpSpPr/>
          <p:nvPr/>
        </p:nvGrpSpPr>
        <p:grpSpPr>
          <a:xfrm>
            <a:off x="11137818" y="4473219"/>
            <a:ext cx="238868" cy="225160"/>
            <a:chOff x="5357929" y="4850357"/>
            <a:chExt cx="498282" cy="468273"/>
          </a:xfrm>
          <a:noFill/>
        </p:grpSpPr>
        <p:grpSp>
          <p:nvGrpSpPr>
            <p:cNvPr id="201" name="Graphic 2">
              <a:extLst>
                <a:ext uri="{FF2B5EF4-FFF2-40B4-BE49-F238E27FC236}">
                  <a16:creationId xmlns:a16="http://schemas.microsoft.com/office/drawing/2014/main" id="{91A9852C-7EB5-D9BA-475E-703C22FD12DA}"/>
                </a:ext>
              </a:extLst>
            </p:cNvPr>
            <p:cNvGrpSpPr/>
            <p:nvPr/>
          </p:nvGrpSpPr>
          <p:grpSpPr>
            <a:xfrm>
              <a:off x="5545700" y="4873778"/>
              <a:ext cx="213314" cy="103455"/>
              <a:chOff x="5545700" y="4873778"/>
              <a:chExt cx="213314" cy="103455"/>
            </a:xfrm>
            <a:grpFill/>
          </p:grpSpPr>
          <p:sp>
            <p:nvSpPr>
              <p:cNvPr id="220" name="Freeform: Shape 219">
                <a:extLst>
                  <a:ext uri="{FF2B5EF4-FFF2-40B4-BE49-F238E27FC236}">
                    <a16:creationId xmlns:a16="http://schemas.microsoft.com/office/drawing/2014/main" id="{A7DA0CE9-ECD2-77B2-AD68-DB26D114A95B}"/>
                  </a:ext>
                </a:extLst>
              </p:cNvPr>
              <p:cNvSpPr/>
              <p:nvPr/>
            </p:nvSpPr>
            <p:spPr>
              <a:xfrm>
                <a:off x="5577428" y="4907921"/>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21" name="Freeform: Shape 220">
                <a:extLst>
                  <a:ext uri="{FF2B5EF4-FFF2-40B4-BE49-F238E27FC236}">
                    <a16:creationId xmlns:a16="http://schemas.microsoft.com/office/drawing/2014/main" id="{7DFE490E-16C9-4F2D-F895-68FC99E08858}"/>
                  </a:ext>
                </a:extLst>
              </p:cNvPr>
              <p:cNvSpPr/>
              <p:nvPr/>
            </p:nvSpPr>
            <p:spPr>
              <a:xfrm>
                <a:off x="5577428" y="4943053"/>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22" name="Freeform: Shape 221">
                <a:extLst>
                  <a:ext uri="{FF2B5EF4-FFF2-40B4-BE49-F238E27FC236}">
                    <a16:creationId xmlns:a16="http://schemas.microsoft.com/office/drawing/2014/main" id="{954EE75C-ADD4-213C-88EC-F9E7A5F140A7}"/>
                  </a:ext>
                </a:extLst>
              </p:cNvPr>
              <p:cNvSpPr/>
              <p:nvPr/>
            </p:nvSpPr>
            <p:spPr>
              <a:xfrm>
                <a:off x="5545700" y="4873778"/>
                <a:ext cx="213314" cy="103455"/>
              </a:xfrm>
              <a:custGeom>
                <a:avLst/>
                <a:gdLst>
                  <a:gd name="connsiteX0" fmla="*/ 0 w 213314"/>
                  <a:gd name="connsiteY0" fmla="*/ 0 h 103455"/>
                  <a:gd name="connsiteX1" fmla="*/ 213315 w 213314"/>
                  <a:gd name="connsiteY1" fmla="*/ 0 h 103455"/>
                  <a:gd name="connsiteX2" fmla="*/ 213315 w 213314"/>
                  <a:gd name="connsiteY2" fmla="*/ 103455 h 103455"/>
                  <a:gd name="connsiteX3" fmla="*/ 0 w 213314"/>
                  <a:gd name="connsiteY3" fmla="*/ 103455 h 103455"/>
                </a:gdLst>
                <a:ahLst/>
                <a:cxnLst>
                  <a:cxn ang="0">
                    <a:pos x="connsiteX0" y="connsiteY0"/>
                  </a:cxn>
                  <a:cxn ang="0">
                    <a:pos x="connsiteX1" y="connsiteY1"/>
                  </a:cxn>
                  <a:cxn ang="0">
                    <a:pos x="connsiteX2" y="connsiteY2"/>
                  </a:cxn>
                  <a:cxn ang="0">
                    <a:pos x="connsiteX3" y="connsiteY3"/>
                  </a:cxn>
                </a:cxnLst>
                <a:rect l="l" t="t" r="r" b="b"/>
                <a:pathLst>
                  <a:path w="213314" h="103455">
                    <a:moveTo>
                      <a:pt x="0" y="0"/>
                    </a:moveTo>
                    <a:lnTo>
                      <a:pt x="213315" y="0"/>
                    </a:lnTo>
                    <a:lnTo>
                      <a:pt x="213315" y="103455"/>
                    </a:lnTo>
                    <a:lnTo>
                      <a:pt x="0" y="103455"/>
                    </a:ln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202" name="Graphic 2">
              <a:extLst>
                <a:ext uri="{FF2B5EF4-FFF2-40B4-BE49-F238E27FC236}">
                  <a16:creationId xmlns:a16="http://schemas.microsoft.com/office/drawing/2014/main" id="{0387BF45-48AF-5D61-5C49-EDD398934B0B}"/>
                </a:ext>
              </a:extLst>
            </p:cNvPr>
            <p:cNvGrpSpPr/>
            <p:nvPr/>
          </p:nvGrpSpPr>
          <p:grpSpPr>
            <a:xfrm>
              <a:off x="5500395" y="5031650"/>
              <a:ext cx="213314" cy="103455"/>
              <a:chOff x="5500395" y="5031650"/>
              <a:chExt cx="213314" cy="103455"/>
            </a:xfrm>
            <a:grpFill/>
          </p:grpSpPr>
          <p:sp>
            <p:nvSpPr>
              <p:cNvPr id="217" name="Freeform: Shape 216">
                <a:extLst>
                  <a:ext uri="{FF2B5EF4-FFF2-40B4-BE49-F238E27FC236}">
                    <a16:creationId xmlns:a16="http://schemas.microsoft.com/office/drawing/2014/main" id="{5CE635FE-C98A-E9ED-844E-56BAA00E236E}"/>
                  </a:ext>
                </a:extLst>
              </p:cNvPr>
              <p:cNvSpPr/>
              <p:nvPr/>
            </p:nvSpPr>
            <p:spPr>
              <a:xfrm>
                <a:off x="5532123" y="5065793"/>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18" name="Freeform: Shape 217">
                <a:extLst>
                  <a:ext uri="{FF2B5EF4-FFF2-40B4-BE49-F238E27FC236}">
                    <a16:creationId xmlns:a16="http://schemas.microsoft.com/office/drawing/2014/main" id="{5E8BE73B-908A-1148-A752-47817340FC7D}"/>
                  </a:ext>
                </a:extLst>
              </p:cNvPr>
              <p:cNvSpPr/>
              <p:nvPr/>
            </p:nvSpPr>
            <p:spPr>
              <a:xfrm>
                <a:off x="5532123" y="5100925"/>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19" name="Freeform: Shape 218">
                <a:extLst>
                  <a:ext uri="{FF2B5EF4-FFF2-40B4-BE49-F238E27FC236}">
                    <a16:creationId xmlns:a16="http://schemas.microsoft.com/office/drawing/2014/main" id="{3E242148-97EB-5B45-84E1-CABB70B9CDC3}"/>
                  </a:ext>
                </a:extLst>
              </p:cNvPr>
              <p:cNvSpPr/>
              <p:nvPr/>
            </p:nvSpPr>
            <p:spPr>
              <a:xfrm>
                <a:off x="5500395" y="5031650"/>
                <a:ext cx="213314" cy="103455"/>
              </a:xfrm>
              <a:custGeom>
                <a:avLst/>
                <a:gdLst>
                  <a:gd name="connsiteX0" fmla="*/ 0 w 213314"/>
                  <a:gd name="connsiteY0" fmla="*/ 0 h 103455"/>
                  <a:gd name="connsiteX1" fmla="*/ 213315 w 213314"/>
                  <a:gd name="connsiteY1" fmla="*/ 0 h 103455"/>
                  <a:gd name="connsiteX2" fmla="*/ 213315 w 213314"/>
                  <a:gd name="connsiteY2" fmla="*/ 103455 h 103455"/>
                  <a:gd name="connsiteX3" fmla="*/ 0 w 213314"/>
                  <a:gd name="connsiteY3" fmla="*/ 103455 h 103455"/>
                </a:gdLst>
                <a:ahLst/>
                <a:cxnLst>
                  <a:cxn ang="0">
                    <a:pos x="connsiteX0" y="connsiteY0"/>
                  </a:cxn>
                  <a:cxn ang="0">
                    <a:pos x="connsiteX1" y="connsiteY1"/>
                  </a:cxn>
                  <a:cxn ang="0">
                    <a:pos x="connsiteX2" y="connsiteY2"/>
                  </a:cxn>
                  <a:cxn ang="0">
                    <a:pos x="connsiteX3" y="connsiteY3"/>
                  </a:cxn>
                </a:cxnLst>
                <a:rect l="l" t="t" r="r" b="b"/>
                <a:pathLst>
                  <a:path w="213314" h="103455">
                    <a:moveTo>
                      <a:pt x="0" y="0"/>
                    </a:moveTo>
                    <a:lnTo>
                      <a:pt x="213315" y="0"/>
                    </a:lnTo>
                    <a:lnTo>
                      <a:pt x="213315" y="103455"/>
                    </a:lnTo>
                    <a:lnTo>
                      <a:pt x="0" y="103455"/>
                    </a:ln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203" name="Graphic 2">
              <a:extLst>
                <a:ext uri="{FF2B5EF4-FFF2-40B4-BE49-F238E27FC236}">
                  <a16:creationId xmlns:a16="http://schemas.microsoft.com/office/drawing/2014/main" id="{4DD3BFB3-1C79-3449-F302-8D3F945F6930}"/>
                </a:ext>
              </a:extLst>
            </p:cNvPr>
            <p:cNvGrpSpPr/>
            <p:nvPr/>
          </p:nvGrpSpPr>
          <p:grpSpPr>
            <a:xfrm>
              <a:off x="5455053" y="5189522"/>
              <a:ext cx="213314" cy="103455"/>
              <a:chOff x="5455053" y="5189522"/>
              <a:chExt cx="213314" cy="103455"/>
            </a:xfrm>
            <a:grpFill/>
          </p:grpSpPr>
          <p:sp>
            <p:nvSpPr>
              <p:cNvPr id="214" name="Freeform: Shape 213">
                <a:extLst>
                  <a:ext uri="{FF2B5EF4-FFF2-40B4-BE49-F238E27FC236}">
                    <a16:creationId xmlns:a16="http://schemas.microsoft.com/office/drawing/2014/main" id="{FA6F07FE-D271-154F-A6EF-D369974E42C7}"/>
                  </a:ext>
                </a:extLst>
              </p:cNvPr>
              <p:cNvSpPr/>
              <p:nvPr/>
            </p:nvSpPr>
            <p:spPr>
              <a:xfrm>
                <a:off x="5486818" y="5223666"/>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15" name="Freeform: Shape 214">
                <a:extLst>
                  <a:ext uri="{FF2B5EF4-FFF2-40B4-BE49-F238E27FC236}">
                    <a16:creationId xmlns:a16="http://schemas.microsoft.com/office/drawing/2014/main" id="{56A2A480-F125-70DF-5B95-594E9E6C6F3A}"/>
                  </a:ext>
                </a:extLst>
              </p:cNvPr>
              <p:cNvSpPr/>
              <p:nvPr/>
            </p:nvSpPr>
            <p:spPr>
              <a:xfrm>
                <a:off x="5486818" y="5258797"/>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16" name="Freeform: Shape 215">
                <a:extLst>
                  <a:ext uri="{FF2B5EF4-FFF2-40B4-BE49-F238E27FC236}">
                    <a16:creationId xmlns:a16="http://schemas.microsoft.com/office/drawing/2014/main" id="{DC8E7DEB-6C63-62C0-72C1-017F89DB8FE5}"/>
                  </a:ext>
                </a:extLst>
              </p:cNvPr>
              <p:cNvSpPr/>
              <p:nvPr/>
            </p:nvSpPr>
            <p:spPr>
              <a:xfrm>
                <a:off x="5455053" y="5189522"/>
                <a:ext cx="213314" cy="103455"/>
              </a:xfrm>
              <a:custGeom>
                <a:avLst/>
                <a:gdLst>
                  <a:gd name="connsiteX0" fmla="*/ 0 w 213314"/>
                  <a:gd name="connsiteY0" fmla="*/ 0 h 103455"/>
                  <a:gd name="connsiteX1" fmla="*/ 213314 w 213314"/>
                  <a:gd name="connsiteY1" fmla="*/ 0 h 103455"/>
                  <a:gd name="connsiteX2" fmla="*/ 213314 w 213314"/>
                  <a:gd name="connsiteY2" fmla="*/ 103455 h 103455"/>
                  <a:gd name="connsiteX3" fmla="*/ 0 w 213314"/>
                  <a:gd name="connsiteY3" fmla="*/ 103455 h 103455"/>
                </a:gdLst>
                <a:ahLst/>
                <a:cxnLst>
                  <a:cxn ang="0">
                    <a:pos x="connsiteX0" y="connsiteY0"/>
                  </a:cxn>
                  <a:cxn ang="0">
                    <a:pos x="connsiteX1" y="connsiteY1"/>
                  </a:cxn>
                  <a:cxn ang="0">
                    <a:pos x="connsiteX2" y="connsiteY2"/>
                  </a:cxn>
                  <a:cxn ang="0">
                    <a:pos x="connsiteX3" y="connsiteY3"/>
                  </a:cxn>
                </a:cxnLst>
                <a:rect l="l" t="t" r="r" b="b"/>
                <a:pathLst>
                  <a:path w="213314" h="103455">
                    <a:moveTo>
                      <a:pt x="0" y="0"/>
                    </a:moveTo>
                    <a:lnTo>
                      <a:pt x="213314" y="0"/>
                    </a:lnTo>
                    <a:lnTo>
                      <a:pt x="213314" y="103455"/>
                    </a:lnTo>
                    <a:lnTo>
                      <a:pt x="0" y="103455"/>
                    </a:ln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204" name="Graphic 2">
              <a:extLst>
                <a:ext uri="{FF2B5EF4-FFF2-40B4-BE49-F238E27FC236}">
                  <a16:creationId xmlns:a16="http://schemas.microsoft.com/office/drawing/2014/main" id="{560375B7-5E86-CDA2-D47B-426D922452F6}"/>
                </a:ext>
              </a:extLst>
            </p:cNvPr>
            <p:cNvGrpSpPr/>
            <p:nvPr/>
          </p:nvGrpSpPr>
          <p:grpSpPr>
            <a:xfrm>
              <a:off x="5357929" y="4850357"/>
              <a:ext cx="150845" cy="150845"/>
              <a:chOff x="5357929" y="4850357"/>
              <a:chExt cx="150845" cy="150845"/>
            </a:xfrm>
            <a:grpFill/>
          </p:grpSpPr>
          <p:sp>
            <p:nvSpPr>
              <p:cNvPr id="212" name="Freeform: Shape 211">
                <a:extLst>
                  <a:ext uri="{FF2B5EF4-FFF2-40B4-BE49-F238E27FC236}">
                    <a16:creationId xmlns:a16="http://schemas.microsoft.com/office/drawing/2014/main" id="{2E2B1483-2502-C22A-72DD-8EE9758B13A8}"/>
                  </a:ext>
                </a:extLst>
              </p:cNvPr>
              <p:cNvSpPr/>
              <p:nvPr/>
            </p:nvSpPr>
            <p:spPr>
              <a:xfrm>
                <a:off x="5357929" y="4850357"/>
                <a:ext cx="150845" cy="150845"/>
              </a:xfrm>
              <a:custGeom>
                <a:avLst/>
                <a:gdLst>
                  <a:gd name="connsiteX0" fmla="*/ 149602 w 150845"/>
                  <a:gd name="connsiteY0" fmla="*/ 89110 h 150845"/>
                  <a:gd name="connsiteX1" fmla="*/ 150846 w 150845"/>
                  <a:gd name="connsiteY1" fmla="*/ 75423 h 150845"/>
                  <a:gd name="connsiteX2" fmla="*/ 149602 w 150845"/>
                  <a:gd name="connsiteY2" fmla="*/ 61736 h 150845"/>
                  <a:gd name="connsiteX3" fmla="*/ 134561 w 150845"/>
                  <a:gd name="connsiteY3" fmla="*/ 57930 h 150845"/>
                  <a:gd name="connsiteX4" fmla="*/ 129621 w 150845"/>
                  <a:gd name="connsiteY4" fmla="*/ 45964 h 150845"/>
                  <a:gd name="connsiteX5" fmla="*/ 137562 w 150845"/>
                  <a:gd name="connsiteY5" fmla="*/ 32643 h 150845"/>
                  <a:gd name="connsiteX6" fmla="*/ 118203 w 150845"/>
                  <a:gd name="connsiteY6" fmla="*/ 13284 h 150845"/>
                  <a:gd name="connsiteX7" fmla="*/ 104882 w 150845"/>
                  <a:gd name="connsiteY7" fmla="*/ 21225 h 150845"/>
                  <a:gd name="connsiteX8" fmla="*/ 92916 w 150845"/>
                  <a:gd name="connsiteY8" fmla="*/ 16285 h 150845"/>
                  <a:gd name="connsiteX9" fmla="*/ 89110 w 150845"/>
                  <a:gd name="connsiteY9" fmla="*/ 1244 h 150845"/>
                  <a:gd name="connsiteX10" fmla="*/ 75423 w 150845"/>
                  <a:gd name="connsiteY10" fmla="*/ 0 h 150845"/>
                  <a:gd name="connsiteX11" fmla="*/ 61736 w 150845"/>
                  <a:gd name="connsiteY11" fmla="*/ 1244 h 150845"/>
                  <a:gd name="connsiteX12" fmla="*/ 57930 w 150845"/>
                  <a:gd name="connsiteY12" fmla="*/ 16285 h 150845"/>
                  <a:gd name="connsiteX13" fmla="*/ 45964 w 150845"/>
                  <a:gd name="connsiteY13" fmla="*/ 21225 h 150845"/>
                  <a:gd name="connsiteX14" fmla="*/ 32643 w 150845"/>
                  <a:gd name="connsiteY14" fmla="*/ 13284 h 150845"/>
                  <a:gd name="connsiteX15" fmla="*/ 13284 w 150845"/>
                  <a:gd name="connsiteY15" fmla="*/ 32643 h 150845"/>
                  <a:gd name="connsiteX16" fmla="*/ 21225 w 150845"/>
                  <a:gd name="connsiteY16" fmla="*/ 45964 h 150845"/>
                  <a:gd name="connsiteX17" fmla="*/ 16285 w 150845"/>
                  <a:gd name="connsiteY17" fmla="*/ 57930 h 150845"/>
                  <a:gd name="connsiteX18" fmla="*/ 1244 w 150845"/>
                  <a:gd name="connsiteY18" fmla="*/ 61736 h 150845"/>
                  <a:gd name="connsiteX19" fmla="*/ 0 w 150845"/>
                  <a:gd name="connsiteY19" fmla="*/ 75423 h 150845"/>
                  <a:gd name="connsiteX20" fmla="*/ 1244 w 150845"/>
                  <a:gd name="connsiteY20" fmla="*/ 89110 h 150845"/>
                  <a:gd name="connsiteX21" fmla="*/ 16285 w 150845"/>
                  <a:gd name="connsiteY21" fmla="*/ 92916 h 150845"/>
                  <a:gd name="connsiteX22" fmla="*/ 21225 w 150845"/>
                  <a:gd name="connsiteY22" fmla="*/ 104882 h 150845"/>
                  <a:gd name="connsiteX23" fmla="*/ 13284 w 150845"/>
                  <a:gd name="connsiteY23" fmla="*/ 118203 h 150845"/>
                  <a:gd name="connsiteX24" fmla="*/ 32643 w 150845"/>
                  <a:gd name="connsiteY24" fmla="*/ 137562 h 150845"/>
                  <a:gd name="connsiteX25" fmla="*/ 45964 w 150845"/>
                  <a:gd name="connsiteY25" fmla="*/ 129621 h 150845"/>
                  <a:gd name="connsiteX26" fmla="*/ 57930 w 150845"/>
                  <a:gd name="connsiteY26" fmla="*/ 134561 h 150845"/>
                  <a:gd name="connsiteX27" fmla="*/ 61736 w 150845"/>
                  <a:gd name="connsiteY27" fmla="*/ 149602 h 150845"/>
                  <a:gd name="connsiteX28" fmla="*/ 75423 w 150845"/>
                  <a:gd name="connsiteY28" fmla="*/ 150846 h 150845"/>
                  <a:gd name="connsiteX29" fmla="*/ 89110 w 150845"/>
                  <a:gd name="connsiteY29" fmla="*/ 149602 h 150845"/>
                  <a:gd name="connsiteX30" fmla="*/ 92916 w 150845"/>
                  <a:gd name="connsiteY30" fmla="*/ 134561 h 150845"/>
                  <a:gd name="connsiteX31" fmla="*/ 104882 w 150845"/>
                  <a:gd name="connsiteY31" fmla="*/ 129621 h 150845"/>
                  <a:gd name="connsiteX32" fmla="*/ 118203 w 150845"/>
                  <a:gd name="connsiteY32" fmla="*/ 137562 h 150845"/>
                  <a:gd name="connsiteX33" fmla="*/ 137562 w 150845"/>
                  <a:gd name="connsiteY33" fmla="*/ 118203 h 150845"/>
                  <a:gd name="connsiteX34" fmla="*/ 129621 w 150845"/>
                  <a:gd name="connsiteY34" fmla="*/ 104882 h 150845"/>
                  <a:gd name="connsiteX35" fmla="*/ 134561 w 150845"/>
                  <a:gd name="connsiteY35" fmla="*/ 92916 h 150845"/>
                  <a:gd name="connsiteX36" fmla="*/ 149602 w 150845"/>
                  <a:gd name="connsiteY36" fmla="*/ 89110 h 15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0845" h="150845">
                    <a:moveTo>
                      <a:pt x="149602" y="89110"/>
                    </a:moveTo>
                    <a:cubicBezTo>
                      <a:pt x="150407" y="84682"/>
                      <a:pt x="150846" y="80107"/>
                      <a:pt x="150846" y="75423"/>
                    </a:cubicBezTo>
                    <a:cubicBezTo>
                      <a:pt x="150846" y="70739"/>
                      <a:pt x="150407" y="66164"/>
                      <a:pt x="149602" y="61736"/>
                    </a:cubicBezTo>
                    <a:lnTo>
                      <a:pt x="134561" y="57930"/>
                    </a:lnTo>
                    <a:cubicBezTo>
                      <a:pt x="133317" y="53722"/>
                      <a:pt x="131670" y="49733"/>
                      <a:pt x="129621" y="45964"/>
                    </a:cubicBezTo>
                    <a:lnTo>
                      <a:pt x="137562" y="32643"/>
                    </a:lnTo>
                    <a:cubicBezTo>
                      <a:pt x="132329" y="25068"/>
                      <a:pt x="125778" y="18517"/>
                      <a:pt x="118203" y="13284"/>
                    </a:cubicBezTo>
                    <a:lnTo>
                      <a:pt x="104882" y="21225"/>
                    </a:lnTo>
                    <a:cubicBezTo>
                      <a:pt x="101113" y="19176"/>
                      <a:pt x="97088" y="17529"/>
                      <a:pt x="92916" y="16285"/>
                    </a:cubicBezTo>
                    <a:lnTo>
                      <a:pt x="89110" y="1244"/>
                    </a:lnTo>
                    <a:cubicBezTo>
                      <a:pt x="84682" y="439"/>
                      <a:pt x="80107" y="0"/>
                      <a:pt x="75423" y="0"/>
                    </a:cubicBezTo>
                    <a:cubicBezTo>
                      <a:pt x="70739" y="0"/>
                      <a:pt x="66164" y="439"/>
                      <a:pt x="61736" y="1244"/>
                    </a:cubicBezTo>
                    <a:lnTo>
                      <a:pt x="57930" y="16285"/>
                    </a:lnTo>
                    <a:cubicBezTo>
                      <a:pt x="53722" y="17529"/>
                      <a:pt x="49733" y="19176"/>
                      <a:pt x="45964" y="21225"/>
                    </a:cubicBezTo>
                    <a:lnTo>
                      <a:pt x="32643" y="13284"/>
                    </a:lnTo>
                    <a:cubicBezTo>
                      <a:pt x="25068" y="18517"/>
                      <a:pt x="18517" y="25068"/>
                      <a:pt x="13284" y="32643"/>
                    </a:cubicBezTo>
                    <a:lnTo>
                      <a:pt x="21225" y="45964"/>
                    </a:lnTo>
                    <a:cubicBezTo>
                      <a:pt x="19176" y="49733"/>
                      <a:pt x="17529" y="53759"/>
                      <a:pt x="16285" y="57930"/>
                    </a:cubicBezTo>
                    <a:lnTo>
                      <a:pt x="1244" y="61736"/>
                    </a:lnTo>
                    <a:cubicBezTo>
                      <a:pt x="439" y="66164"/>
                      <a:pt x="0" y="70739"/>
                      <a:pt x="0" y="75423"/>
                    </a:cubicBezTo>
                    <a:cubicBezTo>
                      <a:pt x="0" y="80107"/>
                      <a:pt x="439" y="84682"/>
                      <a:pt x="1244" y="89110"/>
                    </a:cubicBezTo>
                    <a:lnTo>
                      <a:pt x="16285" y="92916"/>
                    </a:lnTo>
                    <a:cubicBezTo>
                      <a:pt x="17529" y="97124"/>
                      <a:pt x="19176" y="101113"/>
                      <a:pt x="21225" y="104882"/>
                    </a:cubicBezTo>
                    <a:lnTo>
                      <a:pt x="13284" y="118203"/>
                    </a:lnTo>
                    <a:cubicBezTo>
                      <a:pt x="18517" y="125778"/>
                      <a:pt x="25068" y="132329"/>
                      <a:pt x="32643" y="137562"/>
                    </a:cubicBezTo>
                    <a:lnTo>
                      <a:pt x="45964" y="129621"/>
                    </a:lnTo>
                    <a:cubicBezTo>
                      <a:pt x="49733" y="131670"/>
                      <a:pt x="53759" y="133317"/>
                      <a:pt x="57930" y="134561"/>
                    </a:cubicBezTo>
                    <a:lnTo>
                      <a:pt x="61736" y="149602"/>
                    </a:lnTo>
                    <a:cubicBezTo>
                      <a:pt x="66164" y="150407"/>
                      <a:pt x="70739" y="150846"/>
                      <a:pt x="75423" y="150846"/>
                    </a:cubicBezTo>
                    <a:cubicBezTo>
                      <a:pt x="80107" y="150846"/>
                      <a:pt x="84682" y="150407"/>
                      <a:pt x="89110" y="149602"/>
                    </a:cubicBezTo>
                    <a:lnTo>
                      <a:pt x="92916" y="134561"/>
                    </a:lnTo>
                    <a:cubicBezTo>
                      <a:pt x="97124" y="133317"/>
                      <a:pt x="101113" y="131670"/>
                      <a:pt x="104882" y="129621"/>
                    </a:cubicBezTo>
                    <a:lnTo>
                      <a:pt x="118203" y="137562"/>
                    </a:lnTo>
                    <a:cubicBezTo>
                      <a:pt x="125778" y="132329"/>
                      <a:pt x="132329" y="125778"/>
                      <a:pt x="137562" y="118203"/>
                    </a:cubicBezTo>
                    <a:lnTo>
                      <a:pt x="129621" y="104882"/>
                    </a:lnTo>
                    <a:cubicBezTo>
                      <a:pt x="131670" y="101113"/>
                      <a:pt x="133317" y="97087"/>
                      <a:pt x="134561" y="92916"/>
                    </a:cubicBezTo>
                    <a:lnTo>
                      <a:pt x="149602" y="89110"/>
                    </a:ln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13" name="Freeform: Shape 212">
                <a:extLst>
                  <a:ext uri="{FF2B5EF4-FFF2-40B4-BE49-F238E27FC236}">
                    <a16:creationId xmlns:a16="http://schemas.microsoft.com/office/drawing/2014/main" id="{129454E5-1DC1-9BB1-9DC8-2101339BF692}"/>
                  </a:ext>
                </a:extLst>
              </p:cNvPr>
              <p:cNvSpPr/>
              <p:nvPr/>
            </p:nvSpPr>
            <p:spPr>
              <a:xfrm>
                <a:off x="5397855" y="4890319"/>
                <a:ext cx="70921" cy="70921"/>
              </a:xfrm>
              <a:custGeom>
                <a:avLst/>
                <a:gdLst>
                  <a:gd name="connsiteX0" fmla="*/ 70922 w 70921"/>
                  <a:gd name="connsiteY0" fmla="*/ 35461 h 70921"/>
                  <a:gd name="connsiteX1" fmla="*/ 35461 w 70921"/>
                  <a:gd name="connsiteY1" fmla="*/ 70922 h 70921"/>
                  <a:gd name="connsiteX2" fmla="*/ 1 w 70921"/>
                  <a:gd name="connsiteY2" fmla="*/ 35461 h 70921"/>
                  <a:gd name="connsiteX3" fmla="*/ 35461 w 70921"/>
                  <a:gd name="connsiteY3" fmla="*/ 0 h 70921"/>
                  <a:gd name="connsiteX4" fmla="*/ 70922 w 70921"/>
                  <a:gd name="connsiteY4" fmla="*/ 35461 h 7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21" h="70921">
                    <a:moveTo>
                      <a:pt x="70922" y="35461"/>
                    </a:moveTo>
                    <a:cubicBezTo>
                      <a:pt x="70922" y="55045"/>
                      <a:pt x="55045" y="70922"/>
                      <a:pt x="35461" y="70922"/>
                    </a:cubicBezTo>
                    <a:cubicBezTo>
                      <a:pt x="15877" y="70922"/>
                      <a:pt x="1" y="55045"/>
                      <a:pt x="1" y="35461"/>
                    </a:cubicBezTo>
                    <a:cubicBezTo>
                      <a:pt x="1" y="15876"/>
                      <a:pt x="15877" y="0"/>
                      <a:pt x="35461" y="0"/>
                    </a:cubicBezTo>
                    <a:cubicBezTo>
                      <a:pt x="55046" y="0"/>
                      <a:pt x="70922" y="15876"/>
                      <a:pt x="70922" y="35461"/>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205" name="Graphic 2">
              <a:extLst>
                <a:ext uri="{FF2B5EF4-FFF2-40B4-BE49-F238E27FC236}">
                  <a16:creationId xmlns:a16="http://schemas.microsoft.com/office/drawing/2014/main" id="{48526104-16DE-EA57-1EE5-13C6B8B4C209}"/>
                </a:ext>
              </a:extLst>
            </p:cNvPr>
            <p:cNvGrpSpPr/>
            <p:nvPr/>
          </p:nvGrpSpPr>
          <p:grpSpPr>
            <a:xfrm>
              <a:off x="5705292" y="5167711"/>
              <a:ext cx="150919" cy="150919"/>
              <a:chOff x="5705292" y="5167711"/>
              <a:chExt cx="150919" cy="150919"/>
            </a:xfrm>
            <a:grpFill/>
          </p:grpSpPr>
          <p:sp>
            <p:nvSpPr>
              <p:cNvPr id="210" name="Freeform: Shape 209">
                <a:extLst>
                  <a:ext uri="{FF2B5EF4-FFF2-40B4-BE49-F238E27FC236}">
                    <a16:creationId xmlns:a16="http://schemas.microsoft.com/office/drawing/2014/main" id="{E76A4383-9194-055E-28D5-41958B7D238F}"/>
                  </a:ext>
                </a:extLst>
              </p:cNvPr>
              <p:cNvSpPr/>
              <p:nvPr/>
            </p:nvSpPr>
            <p:spPr>
              <a:xfrm>
                <a:off x="5705292" y="5167711"/>
                <a:ext cx="150919" cy="150919"/>
              </a:xfrm>
              <a:custGeom>
                <a:avLst/>
                <a:gdLst>
                  <a:gd name="connsiteX0" fmla="*/ 150919 w 150919"/>
                  <a:gd name="connsiteY0" fmla="*/ 75459 h 150919"/>
                  <a:gd name="connsiteX1" fmla="*/ 75460 w 150919"/>
                  <a:gd name="connsiteY1" fmla="*/ 150919 h 150919"/>
                  <a:gd name="connsiteX2" fmla="*/ 0 w 150919"/>
                  <a:gd name="connsiteY2" fmla="*/ 75459 h 150919"/>
                  <a:gd name="connsiteX3" fmla="*/ 75460 w 150919"/>
                  <a:gd name="connsiteY3" fmla="*/ 0 h 150919"/>
                  <a:gd name="connsiteX4" fmla="*/ 150919 w 150919"/>
                  <a:gd name="connsiteY4" fmla="*/ 75459 h 15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19" h="150919">
                    <a:moveTo>
                      <a:pt x="150919" y="75459"/>
                    </a:moveTo>
                    <a:cubicBezTo>
                      <a:pt x="150919" y="117134"/>
                      <a:pt x="117135" y="150919"/>
                      <a:pt x="75460" y="150919"/>
                    </a:cubicBezTo>
                    <a:cubicBezTo>
                      <a:pt x="33785" y="150919"/>
                      <a:pt x="0" y="117134"/>
                      <a:pt x="0" y="75459"/>
                    </a:cubicBezTo>
                    <a:cubicBezTo>
                      <a:pt x="0" y="33784"/>
                      <a:pt x="33785" y="0"/>
                      <a:pt x="75460" y="0"/>
                    </a:cubicBezTo>
                    <a:cubicBezTo>
                      <a:pt x="117135" y="0"/>
                      <a:pt x="150919" y="33784"/>
                      <a:pt x="150919" y="75459"/>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11" name="Freeform: Shape 210">
                <a:extLst>
                  <a:ext uri="{FF2B5EF4-FFF2-40B4-BE49-F238E27FC236}">
                    <a16:creationId xmlns:a16="http://schemas.microsoft.com/office/drawing/2014/main" id="{45C06709-68F1-A06A-C23C-D505CDEA4712}"/>
                  </a:ext>
                </a:extLst>
              </p:cNvPr>
              <p:cNvSpPr/>
              <p:nvPr/>
            </p:nvSpPr>
            <p:spPr>
              <a:xfrm>
                <a:off x="5740387" y="5216969"/>
                <a:ext cx="82412" cy="54380"/>
              </a:xfrm>
              <a:custGeom>
                <a:avLst/>
                <a:gdLst>
                  <a:gd name="connsiteX0" fmla="*/ 82413 w 82412"/>
                  <a:gd name="connsiteY0" fmla="*/ 0 h 54380"/>
                  <a:gd name="connsiteX1" fmla="*/ 33448 w 82412"/>
                  <a:gd name="connsiteY1" fmla="*/ 54381 h 54380"/>
                  <a:gd name="connsiteX2" fmla="*/ 0 w 82412"/>
                  <a:gd name="connsiteY2" fmla="*/ 20237 h 54380"/>
                </a:gdLst>
                <a:ahLst/>
                <a:cxnLst>
                  <a:cxn ang="0">
                    <a:pos x="connsiteX0" y="connsiteY0"/>
                  </a:cxn>
                  <a:cxn ang="0">
                    <a:pos x="connsiteX1" y="connsiteY1"/>
                  </a:cxn>
                  <a:cxn ang="0">
                    <a:pos x="connsiteX2" y="connsiteY2"/>
                  </a:cxn>
                </a:cxnLst>
                <a:rect l="l" t="t" r="r" b="b"/>
                <a:pathLst>
                  <a:path w="82412" h="54380">
                    <a:moveTo>
                      <a:pt x="82413" y="0"/>
                    </a:moveTo>
                    <a:lnTo>
                      <a:pt x="33448" y="54381"/>
                    </a:lnTo>
                    <a:lnTo>
                      <a:pt x="0" y="20237"/>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sp>
          <p:nvSpPr>
            <p:cNvPr id="206" name="Freeform: Shape 205">
              <a:extLst>
                <a:ext uri="{FF2B5EF4-FFF2-40B4-BE49-F238E27FC236}">
                  <a16:creationId xmlns:a16="http://schemas.microsoft.com/office/drawing/2014/main" id="{22E91181-8A7E-F312-DEF4-3585BA719B8B}"/>
                </a:ext>
              </a:extLst>
            </p:cNvPr>
            <p:cNvSpPr/>
            <p:nvPr/>
          </p:nvSpPr>
          <p:spPr>
            <a:xfrm>
              <a:off x="5508812" y="4925487"/>
              <a:ext cx="36888" cy="3659"/>
            </a:xfrm>
            <a:custGeom>
              <a:avLst/>
              <a:gdLst>
                <a:gd name="connsiteX0" fmla="*/ 36888 w 36888"/>
                <a:gd name="connsiteY0" fmla="*/ 0 h 3659"/>
                <a:gd name="connsiteX1" fmla="*/ 0 w 36888"/>
                <a:gd name="connsiteY1" fmla="*/ 0 h 3659"/>
              </a:gdLst>
              <a:ahLst/>
              <a:cxnLst>
                <a:cxn ang="0">
                  <a:pos x="connsiteX0" y="connsiteY0"/>
                </a:cxn>
                <a:cxn ang="0">
                  <a:pos x="connsiteX1" y="connsiteY1"/>
                </a:cxn>
              </a:cxnLst>
              <a:rect l="l" t="t" r="r" b="b"/>
              <a:pathLst>
                <a:path w="36888" h="3659">
                  <a:moveTo>
                    <a:pt x="36888" y="0"/>
                  </a:move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07" name="Freeform: Shape 206">
              <a:extLst>
                <a:ext uri="{FF2B5EF4-FFF2-40B4-BE49-F238E27FC236}">
                  <a16:creationId xmlns:a16="http://schemas.microsoft.com/office/drawing/2014/main" id="{722B5BC2-1CB6-AF47-69A0-A83693669DCA}"/>
                </a:ext>
              </a:extLst>
            </p:cNvPr>
            <p:cNvSpPr/>
            <p:nvPr/>
          </p:nvSpPr>
          <p:spPr>
            <a:xfrm>
              <a:off x="5668367" y="5243171"/>
              <a:ext cx="36888" cy="3659"/>
            </a:xfrm>
            <a:custGeom>
              <a:avLst/>
              <a:gdLst>
                <a:gd name="connsiteX0" fmla="*/ 36888 w 36888"/>
                <a:gd name="connsiteY0" fmla="*/ 0 h 3659"/>
                <a:gd name="connsiteX1" fmla="*/ 0 w 36888"/>
                <a:gd name="connsiteY1" fmla="*/ 0 h 3659"/>
              </a:gdLst>
              <a:ahLst/>
              <a:cxnLst>
                <a:cxn ang="0">
                  <a:pos x="connsiteX0" y="connsiteY0"/>
                </a:cxn>
                <a:cxn ang="0">
                  <a:pos x="connsiteX1" y="connsiteY1"/>
                </a:cxn>
              </a:cxnLst>
              <a:rect l="l" t="t" r="r" b="b"/>
              <a:pathLst>
                <a:path w="36888" h="3659">
                  <a:moveTo>
                    <a:pt x="36888" y="0"/>
                  </a:move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08" name="Freeform: Shape 207">
              <a:extLst>
                <a:ext uri="{FF2B5EF4-FFF2-40B4-BE49-F238E27FC236}">
                  <a16:creationId xmlns:a16="http://schemas.microsoft.com/office/drawing/2014/main" id="{3E159910-CAB3-A5C6-1BA8-47B859945C96}"/>
                </a:ext>
              </a:extLst>
            </p:cNvPr>
            <p:cNvSpPr/>
            <p:nvPr/>
          </p:nvSpPr>
          <p:spPr>
            <a:xfrm>
              <a:off x="5713709" y="4925487"/>
              <a:ext cx="117983" cy="157872"/>
            </a:xfrm>
            <a:custGeom>
              <a:avLst/>
              <a:gdLst>
                <a:gd name="connsiteX0" fmla="*/ 45305 w 117983"/>
                <a:gd name="connsiteY0" fmla="*/ 0 h 157872"/>
                <a:gd name="connsiteX1" fmla="*/ 107554 w 117983"/>
                <a:gd name="connsiteY1" fmla="*/ 0 h 157872"/>
                <a:gd name="connsiteX2" fmla="*/ 117983 w 117983"/>
                <a:gd name="connsiteY2" fmla="*/ 10430 h 157872"/>
                <a:gd name="connsiteX3" fmla="*/ 117983 w 117983"/>
                <a:gd name="connsiteY3" fmla="*/ 147443 h 157872"/>
                <a:gd name="connsiteX4" fmla="*/ 107554 w 117983"/>
                <a:gd name="connsiteY4" fmla="*/ 157873 h 157872"/>
                <a:gd name="connsiteX5" fmla="*/ 0 w 117983"/>
                <a:gd name="connsiteY5" fmla="*/ 157873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83" h="157872">
                  <a:moveTo>
                    <a:pt x="45305" y="0"/>
                  </a:moveTo>
                  <a:lnTo>
                    <a:pt x="107554" y="0"/>
                  </a:lnTo>
                  <a:cubicBezTo>
                    <a:pt x="113299" y="0"/>
                    <a:pt x="117983" y="4684"/>
                    <a:pt x="117983" y="10430"/>
                  </a:cubicBezTo>
                  <a:lnTo>
                    <a:pt x="117983" y="147443"/>
                  </a:lnTo>
                  <a:cubicBezTo>
                    <a:pt x="117983" y="153188"/>
                    <a:pt x="113299" y="157873"/>
                    <a:pt x="107554" y="157873"/>
                  </a:cubicBezTo>
                  <a:lnTo>
                    <a:pt x="0" y="157873"/>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09" name="Freeform: Shape 208">
              <a:extLst>
                <a:ext uri="{FF2B5EF4-FFF2-40B4-BE49-F238E27FC236}">
                  <a16:creationId xmlns:a16="http://schemas.microsoft.com/office/drawing/2014/main" id="{D81EF48F-CA97-FC06-A5B2-5C5CCBBC4866}"/>
                </a:ext>
              </a:extLst>
            </p:cNvPr>
            <p:cNvSpPr/>
            <p:nvPr/>
          </p:nvSpPr>
          <p:spPr>
            <a:xfrm>
              <a:off x="5382375" y="5083359"/>
              <a:ext cx="117983" cy="157871"/>
            </a:xfrm>
            <a:custGeom>
              <a:avLst/>
              <a:gdLst>
                <a:gd name="connsiteX0" fmla="*/ 72678 w 117983"/>
                <a:gd name="connsiteY0" fmla="*/ 157872 h 157871"/>
                <a:gd name="connsiteX1" fmla="*/ 10430 w 117983"/>
                <a:gd name="connsiteY1" fmla="*/ 157872 h 157871"/>
                <a:gd name="connsiteX2" fmla="*/ 0 w 117983"/>
                <a:gd name="connsiteY2" fmla="*/ 147442 h 157871"/>
                <a:gd name="connsiteX3" fmla="*/ 0 w 117983"/>
                <a:gd name="connsiteY3" fmla="*/ 10430 h 157871"/>
                <a:gd name="connsiteX4" fmla="*/ 10430 w 117983"/>
                <a:gd name="connsiteY4" fmla="*/ 0 h 157871"/>
                <a:gd name="connsiteX5" fmla="*/ 117983 w 117983"/>
                <a:gd name="connsiteY5" fmla="*/ 0 h 15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83" h="157871">
                  <a:moveTo>
                    <a:pt x="72678" y="157872"/>
                  </a:moveTo>
                  <a:lnTo>
                    <a:pt x="10430" y="157872"/>
                  </a:lnTo>
                  <a:cubicBezTo>
                    <a:pt x="4684" y="157872"/>
                    <a:pt x="0" y="153188"/>
                    <a:pt x="0" y="147442"/>
                  </a:cubicBezTo>
                  <a:lnTo>
                    <a:pt x="0" y="10430"/>
                  </a:lnTo>
                  <a:cubicBezTo>
                    <a:pt x="0" y="4684"/>
                    <a:pt x="4684" y="0"/>
                    <a:pt x="10430" y="0"/>
                  </a:cubicBezTo>
                  <a:lnTo>
                    <a:pt x="117983"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223" name="Graphic 2">
            <a:extLst>
              <a:ext uri="{FF2B5EF4-FFF2-40B4-BE49-F238E27FC236}">
                <a16:creationId xmlns:a16="http://schemas.microsoft.com/office/drawing/2014/main" id="{93B36E2E-731D-1D2D-94DB-439EBF7FE7F3}"/>
              </a:ext>
            </a:extLst>
          </p:cNvPr>
          <p:cNvGrpSpPr/>
          <p:nvPr/>
        </p:nvGrpSpPr>
        <p:grpSpPr>
          <a:xfrm>
            <a:off x="3559909" y="4458916"/>
            <a:ext cx="294386" cy="253766"/>
            <a:chOff x="7958942" y="4859432"/>
            <a:chExt cx="522032" cy="450269"/>
          </a:xfrm>
          <a:noFill/>
        </p:grpSpPr>
        <p:grpSp>
          <p:nvGrpSpPr>
            <p:cNvPr id="224" name="Graphic 2">
              <a:extLst>
                <a:ext uri="{FF2B5EF4-FFF2-40B4-BE49-F238E27FC236}">
                  <a16:creationId xmlns:a16="http://schemas.microsoft.com/office/drawing/2014/main" id="{EBEFD27C-1EA8-E0EB-3809-646FC33BB81E}"/>
                </a:ext>
              </a:extLst>
            </p:cNvPr>
            <p:cNvGrpSpPr/>
            <p:nvPr/>
          </p:nvGrpSpPr>
          <p:grpSpPr>
            <a:xfrm>
              <a:off x="8254340" y="5123431"/>
              <a:ext cx="141880" cy="186270"/>
              <a:chOff x="8254340" y="5123431"/>
              <a:chExt cx="141880" cy="186270"/>
            </a:xfrm>
            <a:grpFill/>
          </p:grpSpPr>
          <p:sp>
            <p:nvSpPr>
              <p:cNvPr id="234" name="Freeform: Shape 233">
                <a:extLst>
                  <a:ext uri="{FF2B5EF4-FFF2-40B4-BE49-F238E27FC236}">
                    <a16:creationId xmlns:a16="http://schemas.microsoft.com/office/drawing/2014/main" id="{E0921926-6F97-0948-CC59-DF852904F0C5}"/>
                  </a:ext>
                </a:extLst>
              </p:cNvPr>
              <p:cNvSpPr/>
              <p:nvPr/>
            </p:nvSpPr>
            <p:spPr>
              <a:xfrm>
                <a:off x="8254340" y="5224873"/>
                <a:ext cx="42414" cy="84828"/>
              </a:xfrm>
              <a:custGeom>
                <a:avLst/>
                <a:gdLst>
                  <a:gd name="connsiteX0" fmla="*/ 42414 w 42414"/>
                  <a:gd name="connsiteY0" fmla="*/ 84828 h 84828"/>
                  <a:gd name="connsiteX1" fmla="*/ 0 w 42414"/>
                  <a:gd name="connsiteY1" fmla="*/ 42414 h 84828"/>
                  <a:gd name="connsiteX2" fmla="*/ 42414 w 42414"/>
                  <a:gd name="connsiteY2" fmla="*/ 0 h 84828"/>
                </a:gdLst>
                <a:ahLst/>
                <a:cxnLst>
                  <a:cxn ang="0">
                    <a:pos x="connsiteX0" y="connsiteY0"/>
                  </a:cxn>
                  <a:cxn ang="0">
                    <a:pos x="connsiteX1" y="connsiteY1"/>
                  </a:cxn>
                  <a:cxn ang="0">
                    <a:pos x="connsiteX2" y="connsiteY2"/>
                  </a:cxn>
                </a:cxnLst>
                <a:rect l="l" t="t" r="r" b="b"/>
                <a:pathLst>
                  <a:path w="42414" h="84828">
                    <a:moveTo>
                      <a:pt x="42414" y="84828"/>
                    </a:moveTo>
                    <a:lnTo>
                      <a:pt x="0" y="42414"/>
                    </a:lnTo>
                    <a:lnTo>
                      <a:pt x="42414"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35" name="Freeform: Shape 234">
                <a:extLst>
                  <a:ext uri="{FF2B5EF4-FFF2-40B4-BE49-F238E27FC236}">
                    <a16:creationId xmlns:a16="http://schemas.microsoft.com/office/drawing/2014/main" id="{1C92428B-816E-A39E-F252-B439039B8529}"/>
                  </a:ext>
                </a:extLst>
              </p:cNvPr>
              <p:cNvSpPr/>
              <p:nvPr/>
            </p:nvSpPr>
            <p:spPr>
              <a:xfrm>
                <a:off x="8254340" y="5123431"/>
                <a:ext cx="141880" cy="143856"/>
              </a:xfrm>
              <a:custGeom>
                <a:avLst/>
                <a:gdLst>
                  <a:gd name="connsiteX0" fmla="*/ 0 w 141880"/>
                  <a:gd name="connsiteY0" fmla="*/ 143856 h 143856"/>
                  <a:gd name="connsiteX1" fmla="*/ 135110 w 141880"/>
                  <a:gd name="connsiteY1" fmla="*/ 143856 h 143856"/>
                  <a:gd name="connsiteX2" fmla="*/ 141880 w 141880"/>
                  <a:gd name="connsiteY2" fmla="*/ 137086 h 143856"/>
                  <a:gd name="connsiteX3" fmla="*/ 141880 w 141880"/>
                  <a:gd name="connsiteY3" fmla="*/ 0 h 143856"/>
                </a:gdLst>
                <a:ahLst/>
                <a:cxnLst>
                  <a:cxn ang="0">
                    <a:pos x="connsiteX0" y="connsiteY0"/>
                  </a:cxn>
                  <a:cxn ang="0">
                    <a:pos x="connsiteX1" y="connsiteY1"/>
                  </a:cxn>
                  <a:cxn ang="0">
                    <a:pos x="connsiteX2" y="connsiteY2"/>
                  </a:cxn>
                  <a:cxn ang="0">
                    <a:pos x="connsiteX3" y="connsiteY3"/>
                  </a:cxn>
                </a:cxnLst>
                <a:rect l="l" t="t" r="r" b="b"/>
                <a:pathLst>
                  <a:path w="141880" h="143856">
                    <a:moveTo>
                      <a:pt x="0" y="143856"/>
                    </a:moveTo>
                    <a:lnTo>
                      <a:pt x="135110" y="143856"/>
                    </a:lnTo>
                    <a:cubicBezTo>
                      <a:pt x="138843" y="143856"/>
                      <a:pt x="141880" y="140819"/>
                      <a:pt x="141880" y="137086"/>
                    </a:cubicBezTo>
                    <a:lnTo>
                      <a:pt x="14188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225" name="Graphic 2">
              <a:extLst>
                <a:ext uri="{FF2B5EF4-FFF2-40B4-BE49-F238E27FC236}">
                  <a16:creationId xmlns:a16="http://schemas.microsoft.com/office/drawing/2014/main" id="{C043C1EC-600D-12E2-422F-B45B3608C41C}"/>
                </a:ext>
              </a:extLst>
            </p:cNvPr>
            <p:cNvGrpSpPr/>
            <p:nvPr/>
          </p:nvGrpSpPr>
          <p:grpSpPr>
            <a:xfrm>
              <a:off x="8042197" y="4859432"/>
              <a:ext cx="141880" cy="186270"/>
              <a:chOff x="8042197" y="4859432"/>
              <a:chExt cx="141880" cy="186270"/>
            </a:xfrm>
            <a:grpFill/>
          </p:grpSpPr>
          <p:sp>
            <p:nvSpPr>
              <p:cNvPr id="232" name="Freeform: Shape 231">
                <a:extLst>
                  <a:ext uri="{FF2B5EF4-FFF2-40B4-BE49-F238E27FC236}">
                    <a16:creationId xmlns:a16="http://schemas.microsoft.com/office/drawing/2014/main" id="{A8CB4219-30FD-A926-DEF4-DBC884F9B810}"/>
                  </a:ext>
                </a:extLst>
              </p:cNvPr>
              <p:cNvSpPr/>
              <p:nvPr/>
            </p:nvSpPr>
            <p:spPr>
              <a:xfrm>
                <a:off x="8141663" y="4859432"/>
                <a:ext cx="42413" cy="84827"/>
              </a:xfrm>
              <a:custGeom>
                <a:avLst/>
                <a:gdLst>
                  <a:gd name="connsiteX0" fmla="*/ 0 w 42413"/>
                  <a:gd name="connsiteY0" fmla="*/ 0 h 84827"/>
                  <a:gd name="connsiteX1" fmla="*/ 42414 w 42413"/>
                  <a:gd name="connsiteY1" fmla="*/ 42414 h 84827"/>
                  <a:gd name="connsiteX2" fmla="*/ 0 w 42413"/>
                  <a:gd name="connsiteY2" fmla="*/ 84828 h 84827"/>
                </a:gdLst>
                <a:ahLst/>
                <a:cxnLst>
                  <a:cxn ang="0">
                    <a:pos x="connsiteX0" y="connsiteY0"/>
                  </a:cxn>
                  <a:cxn ang="0">
                    <a:pos x="connsiteX1" y="connsiteY1"/>
                  </a:cxn>
                  <a:cxn ang="0">
                    <a:pos x="connsiteX2" y="connsiteY2"/>
                  </a:cxn>
                </a:cxnLst>
                <a:rect l="l" t="t" r="r" b="b"/>
                <a:pathLst>
                  <a:path w="42413" h="84827">
                    <a:moveTo>
                      <a:pt x="0" y="0"/>
                    </a:moveTo>
                    <a:lnTo>
                      <a:pt x="42414" y="42414"/>
                    </a:lnTo>
                    <a:lnTo>
                      <a:pt x="0" y="84828"/>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33" name="Freeform: Shape 232">
                <a:extLst>
                  <a:ext uri="{FF2B5EF4-FFF2-40B4-BE49-F238E27FC236}">
                    <a16:creationId xmlns:a16="http://schemas.microsoft.com/office/drawing/2014/main" id="{31543433-1692-8247-8C42-1E63867C0479}"/>
                  </a:ext>
                </a:extLst>
              </p:cNvPr>
              <p:cNvSpPr/>
              <p:nvPr/>
            </p:nvSpPr>
            <p:spPr>
              <a:xfrm>
                <a:off x="8042197" y="4901846"/>
                <a:ext cx="141880" cy="143856"/>
              </a:xfrm>
              <a:custGeom>
                <a:avLst/>
                <a:gdLst>
                  <a:gd name="connsiteX0" fmla="*/ 141880 w 141880"/>
                  <a:gd name="connsiteY0" fmla="*/ 0 h 143856"/>
                  <a:gd name="connsiteX1" fmla="*/ 6770 w 141880"/>
                  <a:gd name="connsiteY1" fmla="*/ 0 h 143856"/>
                  <a:gd name="connsiteX2" fmla="*/ 0 w 141880"/>
                  <a:gd name="connsiteY2" fmla="*/ 6770 h 143856"/>
                  <a:gd name="connsiteX3" fmla="*/ 0 w 141880"/>
                  <a:gd name="connsiteY3" fmla="*/ 143856 h 143856"/>
                </a:gdLst>
                <a:ahLst/>
                <a:cxnLst>
                  <a:cxn ang="0">
                    <a:pos x="connsiteX0" y="connsiteY0"/>
                  </a:cxn>
                  <a:cxn ang="0">
                    <a:pos x="connsiteX1" y="connsiteY1"/>
                  </a:cxn>
                  <a:cxn ang="0">
                    <a:pos x="connsiteX2" y="connsiteY2"/>
                  </a:cxn>
                  <a:cxn ang="0">
                    <a:pos x="connsiteX3" y="connsiteY3"/>
                  </a:cxn>
                </a:cxnLst>
                <a:rect l="l" t="t" r="r" b="b"/>
                <a:pathLst>
                  <a:path w="141880" h="143856">
                    <a:moveTo>
                      <a:pt x="141880" y="0"/>
                    </a:moveTo>
                    <a:lnTo>
                      <a:pt x="6770" y="0"/>
                    </a:lnTo>
                    <a:cubicBezTo>
                      <a:pt x="3037" y="0"/>
                      <a:pt x="0" y="3037"/>
                      <a:pt x="0" y="6770"/>
                    </a:cubicBezTo>
                    <a:lnTo>
                      <a:pt x="0" y="143856"/>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226" name="Graphic 2">
              <a:extLst>
                <a:ext uri="{FF2B5EF4-FFF2-40B4-BE49-F238E27FC236}">
                  <a16:creationId xmlns:a16="http://schemas.microsoft.com/office/drawing/2014/main" id="{2E4C9D90-81C7-1AD6-CC88-37960845D00C}"/>
                </a:ext>
              </a:extLst>
            </p:cNvPr>
            <p:cNvGrpSpPr/>
            <p:nvPr/>
          </p:nvGrpSpPr>
          <p:grpSpPr>
            <a:xfrm>
              <a:off x="8244057" y="4863604"/>
              <a:ext cx="236918" cy="184074"/>
              <a:chOff x="8244057" y="4863604"/>
              <a:chExt cx="236918" cy="184074"/>
            </a:xfrm>
            <a:grpFill/>
          </p:grpSpPr>
          <p:sp>
            <p:nvSpPr>
              <p:cNvPr id="230" name="Freeform: Shape 229">
                <a:extLst>
                  <a:ext uri="{FF2B5EF4-FFF2-40B4-BE49-F238E27FC236}">
                    <a16:creationId xmlns:a16="http://schemas.microsoft.com/office/drawing/2014/main" id="{C4C414F5-BE55-3A9B-00B9-1F4E36A61965}"/>
                  </a:ext>
                </a:extLst>
              </p:cNvPr>
              <p:cNvSpPr/>
              <p:nvPr/>
            </p:nvSpPr>
            <p:spPr>
              <a:xfrm>
                <a:off x="8244057" y="4863604"/>
                <a:ext cx="236918" cy="184074"/>
              </a:xfrm>
              <a:custGeom>
                <a:avLst/>
                <a:gdLst>
                  <a:gd name="connsiteX0" fmla="*/ 226196 w 236918"/>
                  <a:gd name="connsiteY0" fmla="*/ 40474 h 184074"/>
                  <a:gd name="connsiteX1" fmla="*/ 148797 w 236918"/>
                  <a:gd name="connsiteY1" fmla="*/ 40474 h 184074"/>
                  <a:gd name="connsiteX2" fmla="*/ 137269 w 236918"/>
                  <a:gd name="connsiteY2" fmla="*/ 35315 h 184074"/>
                  <a:gd name="connsiteX3" fmla="*/ 109310 w 236918"/>
                  <a:gd name="connsiteY3" fmla="*/ 4025 h 184074"/>
                  <a:gd name="connsiteX4" fmla="*/ 100308 w 236918"/>
                  <a:gd name="connsiteY4" fmla="*/ 0 h 184074"/>
                  <a:gd name="connsiteX5" fmla="*/ 10722 w 236918"/>
                  <a:gd name="connsiteY5" fmla="*/ 0 h 184074"/>
                  <a:gd name="connsiteX6" fmla="*/ 0 w 236918"/>
                  <a:gd name="connsiteY6" fmla="*/ 10796 h 184074"/>
                  <a:gd name="connsiteX7" fmla="*/ 1427 w 236918"/>
                  <a:gd name="connsiteY7" fmla="*/ 173462 h 184074"/>
                  <a:gd name="connsiteX8" fmla="*/ 12150 w 236918"/>
                  <a:gd name="connsiteY8" fmla="*/ 184075 h 184074"/>
                  <a:gd name="connsiteX9" fmla="*/ 226196 w 236918"/>
                  <a:gd name="connsiteY9" fmla="*/ 184075 h 184074"/>
                  <a:gd name="connsiteX10" fmla="*/ 236918 w 236918"/>
                  <a:gd name="connsiteY10" fmla="*/ 173352 h 184074"/>
                  <a:gd name="connsiteX11" fmla="*/ 236918 w 236918"/>
                  <a:gd name="connsiteY11" fmla="*/ 51160 h 184074"/>
                  <a:gd name="connsiteX12" fmla="*/ 226196 w 236918"/>
                  <a:gd name="connsiteY12" fmla="*/ 40438 h 1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918" h="184074">
                    <a:moveTo>
                      <a:pt x="226196" y="40474"/>
                    </a:moveTo>
                    <a:lnTo>
                      <a:pt x="148797" y="40474"/>
                    </a:lnTo>
                    <a:cubicBezTo>
                      <a:pt x="144405" y="40474"/>
                      <a:pt x="140197" y="38608"/>
                      <a:pt x="137269" y="35315"/>
                    </a:cubicBezTo>
                    <a:lnTo>
                      <a:pt x="109310" y="4025"/>
                    </a:lnTo>
                    <a:cubicBezTo>
                      <a:pt x="107005" y="1464"/>
                      <a:pt x="103748" y="0"/>
                      <a:pt x="100308" y="0"/>
                    </a:cubicBezTo>
                    <a:lnTo>
                      <a:pt x="10722" y="0"/>
                    </a:lnTo>
                    <a:cubicBezTo>
                      <a:pt x="4757" y="0"/>
                      <a:pt x="-36" y="4867"/>
                      <a:pt x="0" y="10796"/>
                    </a:cubicBezTo>
                    <a:lnTo>
                      <a:pt x="1427" y="173462"/>
                    </a:lnTo>
                    <a:cubicBezTo>
                      <a:pt x="1464" y="179354"/>
                      <a:pt x="6258" y="184075"/>
                      <a:pt x="12150" y="184075"/>
                    </a:cubicBezTo>
                    <a:lnTo>
                      <a:pt x="226196" y="184075"/>
                    </a:lnTo>
                    <a:cubicBezTo>
                      <a:pt x="232124" y="184075"/>
                      <a:pt x="236918" y="179281"/>
                      <a:pt x="236918" y="173352"/>
                    </a:cubicBezTo>
                    <a:lnTo>
                      <a:pt x="236918" y="51160"/>
                    </a:lnTo>
                    <a:cubicBezTo>
                      <a:pt x="236918" y="45232"/>
                      <a:pt x="232124" y="40438"/>
                      <a:pt x="226196" y="40438"/>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31" name="Freeform: Shape 230">
                <a:extLst>
                  <a:ext uri="{FF2B5EF4-FFF2-40B4-BE49-F238E27FC236}">
                    <a16:creationId xmlns:a16="http://schemas.microsoft.com/office/drawing/2014/main" id="{BA7E73F7-9DF2-0AB8-6310-635E585D7C36}"/>
                  </a:ext>
                </a:extLst>
              </p:cNvPr>
              <p:cNvSpPr/>
              <p:nvPr/>
            </p:nvSpPr>
            <p:spPr>
              <a:xfrm>
                <a:off x="8362296" y="4877657"/>
                <a:ext cx="101918" cy="26458"/>
              </a:xfrm>
              <a:custGeom>
                <a:avLst/>
                <a:gdLst>
                  <a:gd name="connsiteX0" fmla="*/ 0 w 101918"/>
                  <a:gd name="connsiteY0" fmla="*/ 0 h 26458"/>
                  <a:gd name="connsiteX1" fmla="*/ 93830 w 101918"/>
                  <a:gd name="connsiteY1" fmla="*/ 0 h 26458"/>
                  <a:gd name="connsiteX2" fmla="*/ 101918 w 101918"/>
                  <a:gd name="connsiteY2" fmla="*/ 8087 h 26458"/>
                  <a:gd name="connsiteX3" fmla="*/ 101918 w 101918"/>
                  <a:gd name="connsiteY3" fmla="*/ 26458 h 26458"/>
                </a:gdLst>
                <a:ahLst/>
                <a:cxnLst>
                  <a:cxn ang="0">
                    <a:pos x="connsiteX0" y="connsiteY0"/>
                  </a:cxn>
                  <a:cxn ang="0">
                    <a:pos x="connsiteX1" y="connsiteY1"/>
                  </a:cxn>
                  <a:cxn ang="0">
                    <a:pos x="connsiteX2" y="connsiteY2"/>
                  </a:cxn>
                  <a:cxn ang="0">
                    <a:pos x="connsiteX3" y="connsiteY3"/>
                  </a:cxn>
                </a:cxnLst>
                <a:rect l="l" t="t" r="r" b="b"/>
                <a:pathLst>
                  <a:path w="101918" h="26458">
                    <a:moveTo>
                      <a:pt x="0" y="0"/>
                    </a:moveTo>
                    <a:lnTo>
                      <a:pt x="93830" y="0"/>
                    </a:lnTo>
                    <a:cubicBezTo>
                      <a:pt x="98295" y="0"/>
                      <a:pt x="101918" y="3623"/>
                      <a:pt x="101918" y="8087"/>
                    </a:cubicBezTo>
                    <a:lnTo>
                      <a:pt x="101918" y="26458"/>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227" name="Graphic 2">
              <a:extLst>
                <a:ext uri="{FF2B5EF4-FFF2-40B4-BE49-F238E27FC236}">
                  <a16:creationId xmlns:a16="http://schemas.microsoft.com/office/drawing/2014/main" id="{0854FBCC-9262-D37C-8D37-4FE251719462}"/>
                </a:ext>
              </a:extLst>
            </p:cNvPr>
            <p:cNvGrpSpPr/>
            <p:nvPr/>
          </p:nvGrpSpPr>
          <p:grpSpPr>
            <a:xfrm>
              <a:off x="7958942" y="5121455"/>
              <a:ext cx="236918" cy="184074"/>
              <a:chOff x="7958942" y="5121455"/>
              <a:chExt cx="236918" cy="184074"/>
            </a:xfrm>
            <a:grpFill/>
          </p:grpSpPr>
          <p:sp>
            <p:nvSpPr>
              <p:cNvPr id="228" name="Freeform: Shape 227">
                <a:extLst>
                  <a:ext uri="{FF2B5EF4-FFF2-40B4-BE49-F238E27FC236}">
                    <a16:creationId xmlns:a16="http://schemas.microsoft.com/office/drawing/2014/main" id="{B2B2ADB9-2E7B-7F25-B293-5CDC3E045C74}"/>
                  </a:ext>
                </a:extLst>
              </p:cNvPr>
              <p:cNvSpPr/>
              <p:nvPr/>
            </p:nvSpPr>
            <p:spPr>
              <a:xfrm>
                <a:off x="7958942" y="5121455"/>
                <a:ext cx="236918" cy="184074"/>
              </a:xfrm>
              <a:custGeom>
                <a:avLst/>
                <a:gdLst>
                  <a:gd name="connsiteX0" fmla="*/ 226196 w 236918"/>
                  <a:gd name="connsiteY0" fmla="*/ 40475 h 184074"/>
                  <a:gd name="connsiteX1" fmla="*/ 148797 w 236918"/>
                  <a:gd name="connsiteY1" fmla="*/ 40475 h 184074"/>
                  <a:gd name="connsiteX2" fmla="*/ 137269 w 236918"/>
                  <a:gd name="connsiteY2" fmla="*/ 35315 h 184074"/>
                  <a:gd name="connsiteX3" fmla="*/ 109310 w 236918"/>
                  <a:gd name="connsiteY3" fmla="*/ 4026 h 184074"/>
                  <a:gd name="connsiteX4" fmla="*/ 100308 w 236918"/>
                  <a:gd name="connsiteY4" fmla="*/ 0 h 184074"/>
                  <a:gd name="connsiteX5" fmla="*/ 10723 w 236918"/>
                  <a:gd name="connsiteY5" fmla="*/ 0 h 184074"/>
                  <a:gd name="connsiteX6" fmla="*/ 0 w 236918"/>
                  <a:gd name="connsiteY6" fmla="*/ 10796 h 184074"/>
                  <a:gd name="connsiteX7" fmla="*/ 1427 w 236918"/>
                  <a:gd name="connsiteY7" fmla="*/ 173462 h 184074"/>
                  <a:gd name="connsiteX8" fmla="*/ 12150 w 236918"/>
                  <a:gd name="connsiteY8" fmla="*/ 184075 h 184074"/>
                  <a:gd name="connsiteX9" fmla="*/ 226196 w 236918"/>
                  <a:gd name="connsiteY9" fmla="*/ 184075 h 184074"/>
                  <a:gd name="connsiteX10" fmla="*/ 236918 w 236918"/>
                  <a:gd name="connsiteY10" fmla="*/ 173352 h 184074"/>
                  <a:gd name="connsiteX11" fmla="*/ 236918 w 236918"/>
                  <a:gd name="connsiteY11" fmla="*/ 51160 h 184074"/>
                  <a:gd name="connsiteX12" fmla="*/ 226196 w 236918"/>
                  <a:gd name="connsiteY12" fmla="*/ 40438 h 1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918" h="184074">
                    <a:moveTo>
                      <a:pt x="226196" y="40475"/>
                    </a:moveTo>
                    <a:lnTo>
                      <a:pt x="148797" y="40475"/>
                    </a:lnTo>
                    <a:cubicBezTo>
                      <a:pt x="144405" y="40475"/>
                      <a:pt x="140197" y="38608"/>
                      <a:pt x="137269" y="35315"/>
                    </a:cubicBezTo>
                    <a:lnTo>
                      <a:pt x="109310" y="4026"/>
                    </a:lnTo>
                    <a:cubicBezTo>
                      <a:pt x="107005" y="1464"/>
                      <a:pt x="103748" y="0"/>
                      <a:pt x="100308" y="0"/>
                    </a:cubicBezTo>
                    <a:lnTo>
                      <a:pt x="10723" y="0"/>
                    </a:lnTo>
                    <a:cubicBezTo>
                      <a:pt x="4758" y="0"/>
                      <a:pt x="-36" y="4867"/>
                      <a:pt x="0" y="10796"/>
                    </a:cubicBezTo>
                    <a:lnTo>
                      <a:pt x="1427" y="173462"/>
                    </a:lnTo>
                    <a:cubicBezTo>
                      <a:pt x="1464" y="179354"/>
                      <a:pt x="6258" y="184075"/>
                      <a:pt x="12150" y="184075"/>
                    </a:cubicBezTo>
                    <a:lnTo>
                      <a:pt x="226196" y="184075"/>
                    </a:lnTo>
                    <a:cubicBezTo>
                      <a:pt x="232125" y="184075"/>
                      <a:pt x="236918" y="179281"/>
                      <a:pt x="236918" y="173352"/>
                    </a:cubicBezTo>
                    <a:lnTo>
                      <a:pt x="236918" y="51160"/>
                    </a:lnTo>
                    <a:cubicBezTo>
                      <a:pt x="236918" y="45232"/>
                      <a:pt x="232125" y="40438"/>
                      <a:pt x="226196" y="40438"/>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229" name="Freeform: Shape 228">
                <a:extLst>
                  <a:ext uri="{FF2B5EF4-FFF2-40B4-BE49-F238E27FC236}">
                    <a16:creationId xmlns:a16="http://schemas.microsoft.com/office/drawing/2014/main" id="{EDA59108-ABBB-1F85-E7AE-8B49562C39D2}"/>
                  </a:ext>
                </a:extLst>
              </p:cNvPr>
              <p:cNvSpPr/>
              <p:nvPr/>
            </p:nvSpPr>
            <p:spPr>
              <a:xfrm>
                <a:off x="8077182" y="5135471"/>
                <a:ext cx="101917" cy="26458"/>
              </a:xfrm>
              <a:custGeom>
                <a:avLst/>
                <a:gdLst>
                  <a:gd name="connsiteX0" fmla="*/ 0 w 101917"/>
                  <a:gd name="connsiteY0" fmla="*/ 0 h 26458"/>
                  <a:gd name="connsiteX1" fmla="*/ 93830 w 101917"/>
                  <a:gd name="connsiteY1" fmla="*/ 0 h 26458"/>
                  <a:gd name="connsiteX2" fmla="*/ 101918 w 101917"/>
                  <a:gd name="connsiteY2" fmla="*/ 8087 h 26458"/>
                  <a:gd name="connsiteX3" fmla="*/ 101918 w 101917"/>
                  <a:gd name="connsiteY3" fmla="*/ 26458 h 26458"/>
                </a:gdLst>
                <a:ahLst/>
                <a:cxnLst>
                  <a:cxn ang="0">
                    <a:pos x="connsiteX0" y="connsiteY0"/>
                  </a:cxn>
                  <a:cxn ang="0">
                    <a:pos x="connsiteX1" y="connsiteY1"/>
                  </a:cxn>
                  <a:cxn ang="0">
                    <a:pos x="connsiteX2" y="connsiteY2"/>
                  </a:cxn>
                  <a:cxn ang="0">
                    <a:pos x="connsiteX3" y="connsiteY3"/>
                  </a:cxn>
                </a:cxnLst>
                <a:rect l="l" t="t" r="r" b="b"/>
                <a:pathLst>
                  <a:path w="101917" h="26458">
                    <a:moveTo>
                      <a:pt x="0" y="0"/>
                    </a:moveTo>
                    <a:lnTo>
                      <a:pt x="93830" y="0"/>
                    </a:lnTo>
                    <a:cubicBezTo>
                      <a:pt x="98295" y="0"/>
                      <a:pt x="101918" y="3623"/>
                      <a:pt x="101918" y="8087"/>
                    </a:cubicBezTo>
                    <a:lnTo>
                      <a:pt x="101918" y="26458"/>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sp>
        <p:nvSpPr>
          <p:cNvPr id="236" name="Content Placeholder 8">
            <a:extLst>
              <a:ext uri="{FF2B5EF4-FFF2-40B4-BE49-F238E27FC236}">
                <a16:creationId xmlns:a16="http://schemas.microsoft.com/office/drawing/2014/main" id="{EB3A94D2-816C-DCAC-BC34-D29AFFE440F2}"/>
              </a:ext>
            </a:extLst>
          </p:cNvPr>
          <p:cNvSpPr txBox="1">
            <a:spLocks/>
          </p:cNvSpPr>
          <p:nvPr/>
        </p:nvSpPr>
        <p:spPr>
          <a:xfrm>
            <a:off x="559519"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fld id="{38743595-4496-5147-A886-7D133864DF76}" type="slidenum">
              <a:rPr lang="en-US" sz="1000">
                <a:solidFill>
                  <a:srgbClr val="3F3F3F"/>
                </a:solidFill>
                <a:latin typeface="CVS Health Sans Medium" panose="020B0504020202020204" pitchFamily="34" charset="0"/>
                <a:ea typeface="Open Sans" panose="020B0606030504020204" pitchFamily="34" charset="0"/>
                <a:cs typeface="Arial" panose="020B0604020202020204" pitchFamily="34" charset="0"/>
              </a:rPr>
              <a:pPr/>
              <a:t>32</a:t>
            </a:fld>
            <a:endParaRPr lang="en-US" sz="1000">
              <a:solidFill>
                <a:srgbClr val="3F3F3F"/>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237" name="TextBox 236">
            <a:extLst>
              <a:ext uri="{FF2B5EF4-FFF2-40B4-BE49-F238E27FC236}">
                <a16:creationId xmlns:a16="http://schemas.microsoft.com/office/drawing/2014/main" id="{8F52B0F6-9704-EFFB-18A3-9F3D36DC89B5}"/>
              </a:ext>
            </a:extLst>
          </p:cNvPr>
          <p:cNvSpPr txBox="1"/>
          <p:nvPr/>
        </p:nvSpPr>
        <p:spPr>
          <a:xfrm>
            <a:off x="861346" y="6425583"/>
            <a:ext cx="8048816" cy="123111"/>
          </a:xfrm>
          <a:prstGeom prst="rect">
            <a:avLst/>
          </a:prstGeom>
          <a:noFill/>
        </p:spPr>
        <p:txBody>
          <a:bodyPr wrap="square" lIns="0" tIns="0" rIns="0" bIns="0" rtlCol="0" anchor="b">
            <a:spAutoFit/>
          </a:bodyPr>
          <a:lstStyle/>
          <a:p>
            <a:pPr defTabSz="457200"/>
            <a:r>
              <a:rPr lang="en-US" sz="800">
                <a:solidFill>
                  <a:srgbClr val="3F3F3F"/>
                </a:solidFill>
                <a:latin typeface="CVS Health Sans"/>
              </a:rPr>
              <a:t>©2026 CVS Health and/or one of its affiliates. Confidential and proprietary.</a:t>
            </a:r>
          </a:p>
        </p:txBody>
      </p:sp>
    </p:spTree>
    <p:extLst>
      <p:ext uri="{BB962C8B-B14F-4D97-AF65-F5344CB8AC3E}">
        <p14:creationId xmlns:p14="http://schemas.microsoft.com/office/powerpoint/2010/main" val="3014004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A64CD-2408-0AF3-A96E-FFDFD979A356}"/>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32486C13-919A-FB05-225F-2C3CD71C038D}"/>
              </a:ext>
            </a:extLst>
          </p:cNvPr>
          <p:cNvPicPr>
            <a:picLocks noChangeAspect="1"/>
          </p:cNvPicPr>
          <p:nvPr/>
        </p:nvPicPr>
        <p:blipFill rotWithShape="1">
          <a:blip r:embed="rId3">
            <a:alphaModFix amt="30000"/>
          </a:blip>
          <a:srcRect t="24780" b="37914"/>
          <a:stretch>
            <a:fillRect/>
          </a:stretch>
        </p:blipFill>
        <p:spPr>
          <a:xfrm>
            <a:off x="1588" y="3447638"/>
            <a:ext cx="12188825" cy="3410363"/>
          </a:xfrm>
          <a:prstGeom prst="rect">
            <a:avLst/>
          </a:prstGeom>
        </p:spPr>
      </p:pic>
      <p:sp>
        <p:nvSpPr>
          <p:cNvPr id="2" name="Title 1">
            <a:extLst>
              <a:ext uri="{FF2B5EF4-FFF2-40B4-BE49-F238E27FC236}">
                <a16:creationId xmlns:a16="http://schemas.microsoft.com/office/drawing/2014/main" id="{70827C0C-8DD2-D959-6C7B-F4C8865253C2}"/>
              </a:ext>
            </a:extLst>
          </p:cNvPr>
          <p:cNvSpPr>
            <a:spLocks noGrp="1"/>
          </p:cNvSpPr>
          <p:nvPr>
            <p:ph type="title"/>
          </p:nvPr>
        </p:nvSpPr>
        <p:spPr/>
        <p:txBody>
          <a:bodyPr/>
          <a:lstStyle/>
          <a:p>
            <a:r>
              <a:rPr lang="en-US" b="1"/>
              <a:t>Zero Trust Project Inventory (2/2)</a:t>
            </a:r>
          </a:p>
        </p:txBody>
      </p:sp>
      <p:sp>
        <p:nvSpPr>
          <p:cNvPr id="72" name="Rectangle: Rounded Corners 71">
            <a:extLst>
              <a:ext uri="{FF2B5EF4-FFF2-40B4-BE49-F238E27FC236}">
                <a16:creationId xmlns:a16="http://schemas.microsoft.com/office/drawing/2014/main" id="{27DB1E4E-9E55-4239-8E6B-C3E30400A0FE}"/>
              </a:ext>
            </a:extLst>
          </p:cNvPr>
          <p:cNvSpPr/>
          <p:nvPr/>
        </p:nvSpPr>
        <p:spPr bwMode="gray">
          <a:xfrm>
            <a:off x="1033323" y="1429459"/>
            <a:ext cx="4794908" cy="551506"/>
          </a:xfrm>
          <a:prstGeom prst="roundRect">
            <a:avLst>
              <a:gd name="adj" fmla="val 13685"/>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b="1">
                <a:solidFill>
                  <a:srgbClr val="FFFFFF"/>
                </a:solidFill>
                <a:latin typeface="CVS Health Sans"/>
              </a:rPr>
              <a:t>SecEng – Data Integrity</a:t>
            </a:r>
          </a:p>
        </p:txBody>
      </p:sp>
      <p:sp>
        <p:nvSpPr>
          <p:cNvPr id="70" name="Rectangle: Rounded Corners 69">
            <a:extLst>
              <a:ext uri="{FF2B5EF4-FFF2-40B4-BE49-F238E27FC236}">
                <a16:creationId xmlns:a16="http://schemas.microsoft.com/office/drawing/2014/main" id="{B41D8EB4-3917-E930-4479-6F77DF193DA5}"/>
              </a:ext>
            </a:extLst>
          </p:cNvPr>
          <p:cNvSpPr/>
          <p:nvPr/>
        </p:nvSpPr>
        <p:spPr bwMode="gray">
          <a:xfrm>
            <a:off x="589783" y="1367134"/>
            <a:ext cx="676159" cy="676159"/>
          </a:xfrm>
          <a:prstGeom prst="roundRect">
            <a:avLst>
              <a:gd name="adj" fmla="val 11194"/>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grpSp>
        <p:nvGrpSpPr>
          <p:cNvPr id="7" name="Group 6">
            <a:extLst>
              <a:ext uri="{FF2B5EF4-FFF2-40B4-BE49-F238E27FC236}">
                <a16:creationId xmlns:a16="http://schemas.microsoft.com/office/drawing/2014/main" id="{43FF8147-E767-1C25-952E-E6692D3E72CC}"/>
              </a:ext>
            </a:extLst>
          </p:cNvPr>
          <p:cNvGrpSpPr/>
          <p:nvPr/>
        </p:nvGrpSpPr>
        <p:grpSpPr>
          <a:xfrm>
            <a:off x="589783" y="2175575"/>
            <a:ext cx="5238449" cy="1864795"/>
            <a:chOff x="588194" y="2175574"/>
            <a:chExt cx="3467577" cy="1864795"/>
          </a:xfrm>
        </p:grpSpPr>
        <p:sp>
          <p:nvSpPr>
            <p:cNvPr id="79" name="Rectangle 78">
              <a:extLst>
                <a:ext uri="{FF2B5EF4-FFF2-40B4-BE49-F238E27FC236}">
                  <a16:creationId xmlns:a16="http://schemas.microsoft.com/office/drawing/2014/main" id="{C194E928-129B-FEBE-5CCB-3802F99C83D6}"/>
                </a:ext>
              </a:extLst>
            </p:cNvPr>
            <p:cNvSpPr/>
            <p:nvPr/>
          </p:nvSpPr>
          <p:spPr bwMode="gray">
            <a:xfrm>
              <a:off x="588194" y="2784322"/>
              <a:ext cx="3467577" cy="1256047"/>
            </a:xfrm>
            <a:prstGeom prst="rect">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kern="1500">
                  <a:solidFill>
                    <a:srgbClr val="3F3F3F"/>
                  </a:solidFill>
                  <a:latin typeface="CVS Health Sans"/>
                </a:rPr>
                <a:t>Advance cloud security posture for remaining Non-Prod and Prod CSP subscriptions through egress routing cutover to Zscaler.</a:t>
              </a:r>
            </a:p>
          </p:txBody>
        </p:sp>
        <p:sp>
          <p:nvSpPr>
            <p:cNvPr id="78" name="Rectangle: Top Corners Rounded 77">
              <a:extLst>
                <a:ext uri="{FF2B5EF4-FFF2-40B4-BE49-F238E27FC236}">
                  <a16:creationId xmlns:a16="http://schemas.microsoft.com/office/drawing/2014/main" id="{ED5975EE-D7E0-5BF5-018D-C72E6444221C}"/>
                </a:ext>
              </a:extLst>
            </p:cNvPr>
            <p:cNvSpPr/>
            <p:nvPr/>
          </p:nvSpPr>
          <p:spPr bwMode="gray">
            <a:xfrm>
              <a:off x="588194" y="2175574"/>
              <a:ext cx="3467577" cy="663315"/>
            </a:xfrm>
            <a:prstGeom prst="round2SameRect">
              <a:avLst/>
            </a:prstGeom>
            <a:gradFill>
              <a:gsLst>
                <a:gs pos="0">
                  <a:srgbClr val="0A4B8C"/>
                </a:gs>
                <a:gs pos="100000">
                  <a:srgbClr val="0B315E"/>
                </a:gs>
              </a:gsLst>
              <a:lin ang="10800000" scaled="1"/>
            </a:gra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b="1" kern="1500">
                  <a:solidFill>
                    <a:srgbClr val="FFFFFF"/>
                  </a:solidFill>
                  <a:latin typeface="CVS Health Sans"/>
                </a:rPr>
                <a:t>CSP Egress Expansion</a:t>
              </a:r>
            </a:p>
          </p:txBody>
        </p:sp>
      </p:grpSp>
      <p:sp>
        <p:nvSpPr>
          <p:cNvPr id="5" name="Rectangle: Rounded Corners 4">
            <a:extLst>
              <a:ext uri="{FF2B5EF4-FFF2-40B4-BE49-F238E27FC236}">
                <a16:creationId xmlns:a16="http://schemas.microsoft.com/office/drawing/2014/main" id="{A19F558E-404D-CC22-F767-BFD7419BEFD5}"/>
              </a:ext>
            </a:extLst>
          </p:cNvPr>
          <p:cNvSpPr/>
          <p:nvPr/>
        </p:nvSpPr>
        <p:spPr bwMode="gray">
          <a:xfrm>
            <a:off x="6828577" y="1429459"/>
            <a:ext cx="4794908" cy="551506"/>
          </a:xfrm>
          <a:prstGeom prst="roundRect">
            <a:avLst>
              <a:gd name="adj" fmla="val 13685"/>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b="1">
                <a:solidFill>
                  <a:srgbClr val="FFFFFF"/>
                </a:solidFill>
                <a:latin typeface="CVS Health Sans"/>
              </a:rPr>
              <a:t>SecOps</a:t>
            </a:r>
          </a:p>
        </p:txBody>
      </p:sp>
      <p:sp>
        <p:nvSpPr>
          <p:cNvPr id="6" name="Rectangle: Rounded Corners 5">
            <a:extLst>
              <a:ext uri="{FF2B5EF4-FFF2-40B4-BE49-F238E27FC236}">
                <a16:creationId xmlns:a16="http://schemas.microsoft.com/office/drawing/2014/main" id="{B934A683-3A6F-0C2E-2CC7-B01980A6E08A}"/>
              </a:ext>
            </a:extLst>
          </p:cNvPr>
          <p:cNvSpPr/>
          <p:nvPr/>
        </p:nvSpPr>
        <p:spPr bwMode="gray">
          <a:xfrm>
            <a:off x="6385037" y="1367134"/>
            <a:ext cx="676159" cy="676159"/>
          </a:xfrm>
          <a:prstGeom prst="roundRect">
            <a:avLst>
              <a:gd name="adj" fmla="val 11194"/>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grpSp>
        <p:nvGrpSpPr>
          <p:cNvPr id="8" name="Group 7">
            <a:extLst>
              <a:ext uri="{FF2B5EF4-FFF2-40B4-BE49-F238E27FC236}">
                <a16:creationId xmlns:a16="http://schemas.microsoft.com/office/drawing/2014/main" id="{0FD4088D-C57E-EA75-1467-5D661B70DAD7}"/>
              </a:ext>
            </a:extLst>
          </p:cNvPr>
          <p:cNvGrpSpPr/>
          <p:nvPr/>
        </p:nvGrpSpPr>
        <p:grpSpPr>
          <a:xfrm>
            <a:off x="6395160" y="2175575"/>
            <a:ext cx="5238449" cy="1864795"/>
            <a:chOff x="588194" y="2175574"/>
            <a:chExt cx="3467577" cy="1864795"/>
          </a:xfrm>
        </p:grpSpPr>
        <p:sp>
          <p:nvSpPr>
            <p:cNvPr id="9" name="Rectangle 8">
              <a:extLst>
                <a:ext uri="{FF2B5EF4-FFF2-40B4-BE49-F238E27FC236}">
                  <a16:creationId xmlns:a16="http://schemas.microsoft.com/office/drawing/2014/main" id="{88B04D15-D136-BA6A-0BBF-95F8A5C46898}"/>
                </a:ext>
              </a:extLst>
            </p:cNvPr>
            <p:cNvSpPr/>
            <p:nvPr/>
          </p:nvSpPr>
          <p:spPr bwMode="gray">
            <a:xfrm>
              <a:off x="588194" y="2784322"/>
              <a:ext cx="3467577" cy="1256047"/>
            </a:xfrm>
            <a:prstGeom prst="rect">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200" kern="1500">
                  <a:solidFill>
                    <a:srgbClr val="3F3F3F"/>
                  </a:solidFill>
                  <a:latin typeface="CVS Health Sans"/>
                </a:rPr>
                <a:t>Text</a:t>
              </a:r>
            </a:p>
          </p:txBody>
        </p:sp>
        <p:sp>
          <p:nvSpPr>
            <p:cNvPr id="10" name="Rectangle: Top Corners Rounded 9">
              <a:extLst>
                <a:ext uri="{FF2B5EF4-FFF2-40B4-BE49-F238E27FC236}">
                  <a16:creationId xmlns:a16="http://schemas.microsoft.com/office/drawing/2014/main" id="{6FAFA451-FBC6-A9E9-5AE1-330B038B08BF}"/>
                </a:ext>
              </a:extLst>
            </p:cNvPr>
            <p:cNvSpPr/>
            <p:nvPr/>
          </p:nvSpPr>
          <p:spPr bwMode="gray">
            <a:xfrm>
              <a:off x="588194" y="2175574"/>
              <a:ext cx="3467577" cy="663315"/>
            </a:xfrm>
            <a:prstGeom prst="round2SameRect">
              <a:avLst/>
            </a:prstGeom>
            <a:gradFill>
              <a:gsLst>
                <a:gs pos="0">
                  <a:srgbClr val="0A4B8C"/>
                </a:gs>
                <a:gs pos="100000">
                  <a:srgbClr val="0B315E"/>
                </a:gs>
              </a:gsLst>
              <a:lin ang="10800000" scaled="1"/>
            </a:gra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b="1" kern="1500">
                  <a:solidFill>
                    <a:srgbClr val="FFFFFF"/>
                  </a:solidFill>
                  <a:latin typeface="CVS Health Sans"/>
                </a:rPr>
                <a:t>Zscaler Zero Trust Access</a:t>
              </a:r>
            </a:p>
          </p:txBody>
        </p:sp>
      </p:grpSp>
      <p:grpSp>
        <p:nvGrpSpPr>
          <p:cNvPr id="13" name="Group 12">
            <a:extLst>
              <a:ext uri="{FF2B5EF4-FFF2-40B4-BE49-F238E27FC236}">
                <a16:creationId xmlns:a16="http://schemas.microsoft.com/office/drawing/2014/main" id="{C82C24C7-88A2-9636-E006-02AD28ED69C7}"/>
              </a:ext>
            </a:extLst>
          </p:cNvPr>
          <p:cNvGrpSpPr/>
          <p:nvPr/>
        </p:nvGrpSpPr>
        <p:grpSpPr>
          <a:xfrm>
            <a:off x="718678" y="1505935"/>
            <a:ext cx="418366" cy="398557"/>
            <a:chOff x="4753633" y="3632185"/>
            <a:chExt cx="552187" cy="525435"/>
          </a:xfrm>
          <a:noFill/>
        </p:grpSpPr>
        <p:sp>
          <p:nvSpPr>
            <p:cNvPr id="14" name="Freeform: Shape 13">
              <a:extLst>
                <a:ext uri="{FF2B5EF4-FFF2-40B4-BE49-F238E27FC236}">
                  <a16:creationId xmlns:a16="http://schemas.microsoft.com/office/drawing/2014/main" id="{1BD9F70B-AE7C-F4C4-CF16-87321578771F}"/>
                </a:ext>
              </a:extLst>
            </p:cNvPr>
            <p:cNvSpPr/>
            <p:nvPr/>
          </p:nvSpPr>
          <p:spPr>
            <a:xfrm>
              <a:off x="4917194" y="3632185"/>
              <a:ext cx="237726" cy="237726"/>
            </a:xfrm>
            <a:custGeom>
              <a:avLst/>
              <a:gdLst>
                <a:gd name="connsiteX0" fmla="*/ 237726 w 237726"/>
                <a:gd name="connsiteY0" fmla="*/ 137857 h 237726"/>
                <a:gd name="connsiteX1" fmla="*/ 237726 w 237726"/>
                <a:gd name="connsiteY1" fmla="*/ 99870 h 237726"/>
                <a:gd name="connsiteX2" fmla="*/ 208308 w 237726"/>
                <a:gd name="connsiteY2" fmla="*/ 95776 h 237726"/>
                <a:gd name="connsiteX3" fmla="*/ 198407 w 237726"/>
                <a:gd name="connsiteY3" fmla="*/ 71880 h 237726"/>
                <a:gd name="connsiteX4" fmla="*/ 216305 w 237726"/>
                <a:gd name="connsiteY4" fmla="*/ 48269 h 237726"/>
                <a:gd name="connsiteX5" fmla="*/ 189458 w 237726"/>
                <a:gd name="connsiteY5" fmla="*/ 21421 h 237726"/>
                <a:gd name="connsiteX6" fmla="*/ 165847 w 237726"/>
                <a:gd name="connsiteY6" fmla="*/ 39320 h 237726"/>
                <a:gd name="connsiteX7" fmla="*/ 141950 w 237726"/>
                <a:gd name="connsiteY7" fmla="*/ 29418 h 237726"/>
                <a:gd name="connsiteX8" fmla="*/ 137857 w 237726"/>
                <a:gd name="connsiteY8" fmla="*/ 0 h 237726"/>
                <a:gd name="connsiteX9" fmla="*/ 99870 w 237726"/>
                <a:gd name="connsiteY9" fmla="*/ 0 h 237726"/>
                <a:gd name="connsiteX10" fmla="*/ 95776 w 237726"/>
                <a:gd name="connsiteY10" fmla="*/ 29418 h 237726"/>
                <a:gd name="connsiteX11" fmla="*/ 71880 w 237726"/>
                <a:gd name="connsiteY11" fmla="*/ 39320 h 237726"/>
                <a:gd name="connsiteX12" fmla="*/ 48269 w 237726"/>
                <a:gd name="connsiteY12" fmla="*/ 21421 h 237726"/>
                <a:gd name="connsiteX13" fmla="*/ 21421 w 237726"/>
                <a:gd name="connsiteY13" fmla="*/ 48269 h 237726"/>
                <a:gd name="connsiteX14" fmla="*/ 39320 w 237726"/>
                <a:gd name="connsiteY14" fmla="*/ 71880 h 237726"/>
                <a:gd name="connsiteX15" fmla="*/ 29418 w 237726"/>
                <a:gd name="connsiteY15" fmla="*/ 95776 h 237726"/>
                <a:gd name="connsiteX16" fmla="*/ 0 w 237726"/>
                <a:gd name="connsiteY16" fmla="*/ 99870 h 237726"/>
                <a:gd name="connsiteX17" fmla="*/ 0 w 237726"/>
                <a:gd name="connsiteY17" fmla="*/ 137857 h 237726"/>
                <a:gd name="connsiteX18" fmla="*/ 29418 w 237726"/>
                <a:gd name="connsiteY18" fmla="*/ 141950 h 237726"/>
                <a:gd name="connsiteX19" fmla="*/ 39320 w 237726"/>
                <a:gd name="connsiteY19" fmla="*/ 165847 h 237726"/>
                <a:gd name="connsiteX20" fmla="*/ 21421 w 237726"/>
                <a:gd name="connsiteY20" fmla="*/ 189458 h 237726"/>
                <a:gd name="connsiteX21" fmla="*/ 48269 w 237726"/>
                <a:gd name="connsiteY21" fmla="*/ 216305 h 237726"/>
                <a:gd name="connsiteX22" fmla="*/ 71880 w 237726"/>
                <a:gd name="connsiteY22" fmla="*/ 198407 h 237726"/>
                <a:gd name="connsiteX23" fmla="*/ 95776 w 237726"/>
                <a:gd name="connsiteY23" fmla="*/ 208308 h 237726"/>
                <a:gd name="connsiteX24" fmla="*/ 99870 w 237726"/>
                <a:gd name="connsiteY24" fmla="*/ 237726 h 237726"/>
                <a:gd name="connsiteX25" fmla="*/ 137857 w 237726"/>
                <a:gd name="connsiteY25" fmla="*/ 237726 h 237726"/>
                <a:gd name="connsiteX26" fmla="*/ 141950 w 237726"/>
                <a:gd name="connsiteY26" fmla="*/ 208308 h 237726"/>
                <a:gd name="connsiteX27" fmla="*/ 165847 w 237726"/>
                <a:gd name="connsiteY27" fmla="*/ 198407 h 237726"/>
                <a:gd name="connsiteX28" fmla="*/ 189458 w 237726"/>
                <a:gd name="connsiteY28" fmla="*/ 216305 h 237726"/>
                <a:gd name="connsiteX29" fmla="*/ 216305 w 237726"/>
                <a:gd name="connsiteY29" fmla="*/ 189458 h 237726"/>
                <a:gd name="connsiteX30" fmla="*/ 198407 w 237726"/>
                <a:gd name="connsiteY30" fmla="*/ 165847 h 237726"/>
                <a:gd name="connsiteX31" fmla="*/ 208308 w 237726"/>
                <a:gd name="connsiteY31" fmla="*/ 141950 h 237726"/>
                <a:gd name="connsiteX32" fmla="*/ 237726 w 237726"/>
                <a:gd name="connsiteY32" fmla="*/ 137857 h 237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7726" h="237726">
                  <a:moveTo>
                    <a:pt x="237726" y="137857"/>
                  </a:moveTo>
                  <a:lnTo>
                    <a:pt x="237726" y="99870"/>
                  </a:lnTo>
                  <a:lnTo>
                    <a:pt x="208308" y="95776"/>
                  </a:lnTo>
                  <a:cubicBezTo>
                    <a:pt x="206118" y="87303"/>
                    <a:pt x="202786" y="79210"/>
                    <a:pt x="198407" y="71880"/>
                  </a:cubicBezTo>
                  <a:lnTo>
                    <a:pt x="216305" y="48269"/>
                  </a:lnTo>
                  <a:lnTo>
                    <a:pt x="189458" y="21421"/>
                  </a:lnTo>
                  <a:lnTo>
                    <a:pt x="165847" y="39320"/>
                  </a:lnTo>
                  <a:cubicBezTo>
                    <a:pt x="158421" y="34940"/>
                    <a:pt x="150424" y="31608"/>
                    <a:pt x="141950" y="29418"/>
                  </a:cubicBezTo>
                  <a:lnTo>
                    <a:pt x="137857" y="0"/>
                  </a:lnTo>
                  <a:lnTo>
                    <a:pt x="99870" y="0"/>
                  </a:lnTo>
                  <a:lnTo>
                    <a:pt x="95776" y="29418"/>
                  </a:lnTo>
                  <a:cubicBezTo>
                    <a:pt x="87303" y="31608"/>
                    <a:pt x="79210" y="34940"/>
                    <a:pt x="71880" y="39320"/>
                  </a:cubicBezTo>
                  <a:lnTo>
                    <a:pt x="48269" y="21421"/>
                  </a:lnTo>
                  <a:lnTo>
                    <a:pt x="21421" y="48269"/>
                  </a:lnTo>
                  <a:lnTo>
                    <a:pt x="39320" y="71880"/>
                  </a:lnTo>
                  <a:cubicBezTo>
                    <a:pt x="34940" y="79306"/>
                    <a:pt x="31608" y="87303"/>
                    <a:pt x="29418" y="95776"/>
                  </a:cubicBezTo>
                  <a:lnTo>
                    <a:pt x="0" y="99870"/>
                  </a:lnTo>
                  <a:lnTo>
                    <a:pt x="0" y="137857"/>
                  </a:lnTo>
                  <a:lnTo>
                    <a:pt x="29418" y="141950"/>
                  </a:lnTo>
                  <a:cubicBezTo>
                    <a:pt x="31608" y="150424"/>
                    <a:pt x="34940" y="158516"/>
                    <a:pt x="39320" y="165847"/>
                  </a:cubicBezTo>
                  <a:lnTo>
                    <a:pt x="21421" y="189458"/>
                  </a:lnTo>
                  <a:lnTo>
                    <a:pt x="48269" y="216305"/>
                  </a:lnTo>
                  <a:lnTo>
                    <a:pt x="71880" y="198407"/>
                  </a:lnTo>
                  <a:cubicBezTo>
                    <a:pt x="79306" y="202786"/>
                    <a:pt x="87303" y="206118"/>
                    <a:pt x="95776" y="208308"/>
                  </a:cubicBezTo>
                  <a:lnTo>
                    <a:pt x="99870" y="237726"/>
                  </a:lnTo>
                  <a:lnTo>
                    <a:pt x="137857" y="237726"/>
                  </a:lnTo>
                  <a:lnTo>
                    <a:pt x="141950" y="208308"/>
                  </a:lnTo>
                  <a:cubicBezTo>
                    <a:pt x="150424" y="206118"/>
                    <a:pt x="158516" y="202786"/>
                    <a:pt x="165847" y="198407"/>
                  </a:cubicBezTo>
                  <a:lnTo>
                    <a:pt x="189458" y="216305"/>
                  </a:lnTo>
                  <a:lnTo>
                    <a:pt x="216305" y="189458"/>
                  </a:lnTo>
                  <a:lnTo>
                    <a:pt x="198407" y="165847"/>
                  </a:lnTo>
                  <a:cubicBezTo>
                    <a:pt x="202786" y="158421"/>
                    <a:pt x="206118" y="150424"/>
                    <a:pt x="208308" y="141950"/>
                  </a:cubicBezTo>
                  <a:lnTo>
                    <a:pt x="237726" y="137857"/>
                  </a:ln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5" name="Freeform: Shape 14">
              <a:extLst>
                <a:ext uri="{FF2B5EF4-FFF2-40B4-BE49-F238E27FC236}">
                  <a16:creationId xmlns:a16="http://schemas.microsoft.com/office/drawing/2014/main" id="{6A0C9F56-A550-4AA2-0CD8-F41221A7F955}"/>
                </a:ext>
              </a:extLst>
            </p:cNvPr>
            <p:cNvSpPr/>
            <p:nvPr/>
          </p:nvSpPr>
          <p:spPr>
            <a:xfrm>
              <a:off x="4988408" y="3703398"/>
              <a:ext cx="95395" cy="95395"/>
            </a:xfrm>
            <a:custGeom>
              <a:avLst/>
              <a:gdLst>
                <a:gd name="connsiteX0" fmla="*/ 95395 w 95395"/>
                <a:gd name="connsiteY0" fmla="*/ 47698 h 95395"/>
                <a:gd name="connsiteX1" fmla="*/ 47697 w 95395"/>
                <a:gd name="connsiteY1" fmla="*/ 95395 h 95395"/>
                <a:gd name="connsiteX2" fmla="*/ 0 w 95395"/>
                <a:gd name="connsiteY2" fmla="*/ 47698 h 95395"/>
                <a:gd name="connsiteX3" fmla="*/ 47697 w 95395"/>
                <a:gd name="connsiteY3" fmla="*/ 0 h 95395"/>
                <a:gd name="connsiteX4" fmla="*/ 95395 w 95395"/>
                <a:gd name="connsiteY4" fmla="*/ 47698 h 95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395" h="95395">
                  <a:moveTo>
                    <a:pt x="95395" y="47698"/>
                  </a:moveTo>
                  <a:cubicBezTo>
                    <a:pt x="95395" y="74040"/>
                    <a:pt x="74040" y="95395"/>
                    <a:pt x="47697" y="95395"/>
                  </a:cubicBezTo>
                  <a:cubicBezTo>
                    <a:pt x="21355" y="95395"/>
                    <a:pt x="0" y="74040"/>
                    <a:pt x="0" y="47698"/>
                  </a:cubicBezTo>
                  <a:cubicBezTo>
                    <a:pt x="0" y="21355"/>
                    <a:pt x="21355" y="0"/>
                    <a:pt x="47697" y="0"/>
                  </a:cubicBezTo>
                  <a:cubicBezTo>
                    <a:pt x="74040" y="0"/>
                    <a:pt x="95395" y="21355"/>
                    <a:pt x="95395" y="47698"/>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6" name="Freeform: Shape 15">
              <a:extLst>
                <a:ext uri="{FF2B5EF4-FFF2-40B4-BE49-F238E27FC236}">
                  <a16:creationId xmlns:a16="http://schemas.microsoft.com/office/drawing/2014/main" id="{B863227D-1E6F-0860-E9EC-45708590DCB8}"/>
                </a:ext>
              </a:extLst>
            </p:cNvPr>
            <p:cNvSpPr/>
            <p:nvPr/>
          </p:nvSpPr>
          <p:spPr>
            <a:xfrm>
              <a:off x="4753633" y="3859629"/>
              <a:ext cx="297990" cy="297991"/>
            </a:xfrm>
            <a:custGeom>
              <a:avLst/>
              <a:gdLst>
                <a:gd name="connsiteX0" fmla="*/ 297991 w 297990"/>
                <a:gd name="connsiteY0" fmla="*/ 172797 h 297991"/>
                <a:gd name="connsiteX1" fmla="*/ 297991 w 297990"/>
                <a:gd name="connsiteY1" fmla="*/ 125194 h 297991"/>
                <a:gd name="connsiteX2" fmla="*/ 261147 w 297990"/>
                <a:gd name="connsiteY2" fmla="*/ 120053 h 297991"/>
                <a:gd name="connsiteX3" fmla="*/ 248770 w 297990"/>
                <a:gd name="connsiteY3" fmla="*/ 90064 h 297991"/>
                <a:gd name="connsiteX4" fmla="*/ 271238 w 297990"/>
                <a:gd name="connsiteY4" fmla="*/ 60455 h 297991"/>
                <a:gd name="connsiteX5" fmla="*/ 237536 w 297990"/>
                <a:gd name="connsiteY5" fmla="*/ 26753 h 297991"/>
                <a:gd name="connsiteX6" fmla="*/ 207927 w 297990"/>
                <a:gd name="connsiteY6" fmla="*/ 49221 h 297991"/>
                <a:gd name="connsiteX7" fmla="*/ 177938 w 297990"/>
                <a:gd name="connsiteY7" fmla="*/ 36844 h 297991"/>
                <a:gd name="connsiteX8" fmla="*/ 172797 w 297990"/>
                <a:gd name="connsiteY8" fmla="*/ 0 h 297991"/>
                <a:gd name="connsiteX9" fmla="*/ 125194 w 297990"/>
                <a:gd name="connsiteY9" fmla="*/ 0 h 297991"/>
                <a:gd name="connsiteX10" fmla="*/ 120053 w 297990"/>
                <a:gd name="connsiteY10" fmla="*/ 36844 h 297991"/>
                <a:gd name="connsiteX11" fmla="*/ 90064 w 297990"/>
                <a:gd name="connsiteY11" fmla="*/ 49221 h 297991"/>
                <a:gd name="connsiteX12" fmla="*/ 60455 w 297990"/>
                <a:gd name="connsiteY12" fmla="*/ 26753 h 297991"/>
                <a:gd name="connsiteX13" fmla="*/ 26753 w 297990"/>
                <a:gd name="connsiteY13" fmla="*/ 60455 h 297991"/>
                <a:gd name="connsiteX14" fmla="*/ 49221 w 297990"/>
                <a:gd name="connsiteY14" fmla="*/ 90064 h 297991"/>
                <a:gd name="connsiteX15" fmla="*/ 36844 w 297990"/>
                <a:gd name="connsiteY15" fmla="*/ 120053 h 297991"/>
                <a:gd name="connsiteX16" fmla="*/ 0 w 297990"/>
                <a:gd name="connsiteY16" fmla="*/ 125194 h 297991"/>
                <a:gd name="connsiteX17" fmla="*/ 0 w 297990"/>
                <a:gd name="connsiteY17" fmla="*/ 172797 h 297991"/>
                <a:gd name="connsiteX18" fmla="*/ 36844 w 297990"/>
                <a:gd name="connsiteY18" fmla="*/ 177938 h 297991"/>
                <a:gd name="connsiteX19" fmla="*/ 49221 w 297990"/>
                <a:gd name="connsiteY19" fmla="*/ 207927 h 297991"/>
                <a:gd name="connsiteX20" fmla="*/ 26753 w 297990"/>
                <a:gd name="connsiteY20" fmla="*/ 237536 h 297991"/>
                <a:gd name="connsiteX21" fmla="*/ 60455 w 297990"/>
                <a:gd name="connsiteY21" fmla="*/ 271239 h 297991"/>
                <a:gd name="connsiteX22" fmla="*/ 90064 w 297990"/>
                <a:gd name="connsiteY22" fmla="*/ 248770 h 297991"/>
                <a:gd name="connsiteX23" fmla="*/ 120053 w 297990"/>
                <a:gd name="connsiteY23" fmla="*/ 261147 h 297991"/>
                <a:gd name="connsiteX24" fmla="*/ 125194 w 297990"/>
                <a:gd name="connsiteY24" fmla="*/ 297991 h 297991"/>
                <a:gd name="connsiteX25" fmla="*/ 172797 w 297990"/>
                <a:gd name="connsiteY25" fmla="*/ 297991 h 297991"/>
                <a:gd name="connsiteX26" fmla="*/ 177938 w 297990"/>
                <a:gd name="connsiteY26" fmla="*/ 261147 h 297991"/>
                <a:gd name="connsiteX27" fmla="*/ 207927 w 297990"/>
                <a:gd name="connsiteY27" fmla="*/ 248770 h 297991"/>
                <a:gd name="connsiteX28" fmla="*/ 237536 w 297990"/>
                <a:gd name="connsiteY28" fmla="*/ 271239 h 297991"/>
                <a:gd name="connsiteX29" fmla="*/ 271238 w 297990"/>
                <a:gd name="connsiteY29" fmla="*/ 237536 h 297991"/>
                <a:gd name="connsiteX30" fmla="*/ 248770 w 297990"/>
                <a:gd name="connsiteY30" fmla="*/ 207927 h 297991"/>
                <a:gd name="connsiteX31" fmla="*/ 261147 w 297990"/>
                <a:gd name="connsiteY31" fmla="*/ 177938 h 297991"/>
                <a:gd name="connsiteX32" fmla="*/ 297991 w 297990"/>
                <a:gd name="connsiteY32" fmla="*/ 172797 h 29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7990" h="297991">
                  <a:moveTo>
                    <a:pt x="297991" y="172797"/>
                  </a:moveTo>
                  <a:lnTo>
                    <a:pt x="297991" y="125194"/>
                  </a:lnTo>
                  <a:lnTo>
                    <a:pt x="261147" y="120053"/>
                  </a:lnTo>
                  <a:cubicBezTo>
                    <a:pt x="258386" y="109390"/>
                    <a:pt x="254197" y="99299"/>
                    <a:pt x="248770" y="90064"/>
                  </a:cubicBezTo>
                  <a:lnTo>
                    <a:pt x="271238" y="60455"/>
                  </a:lnTo>
                  <a:lnTo>
                    <a:pt x="237536" y="26753"/>
                  </a:lnTo>
                  <a:lnTo>
                    <a:pt x="207927" y="49221"/>
                  </a:lnTo>
                  <a:cubicBezTo>
                    <a:pt x="198692" y="43794"/>
                    <a:pt x="188601" y="39510"/>
                    <a:pt x="177938" y="36844"/>
                  </a:cubicBezTo>
                  <a:lnTo>
                    <a:pt x="172797" y="0"/>
                  </a:lnTo>
                  <a:lnTo>
                    <a:pt x="125194" y="0"/>
                  </a:lnTo>
                  <a:lnTo>
                    <a:pt x="120053" y="36844"/>
                  </a:lnTo>
                  <a:cubicBezTo>
                    <a:pt x="109390" y="39605"/>
                    <a:pt x="99299" y="43794"/>
                    <a:pt x="90064" y="49221"/>
                  </a:cubicBezTo>
                  <a:lnTo>
                    <a:pt x="60455" y="26753"/>
                  </a:lnTo>
                  <a:lnTo>
                    <a:pt x="26753" y="60455"/>
                  </a:lnTo>
                  <a:lnTo>
                    <a:pt x="49221" y="90064"/>
                  </a:lnTo>
                  <a:cubicBezTo>
                    <a:pt x="43699" y="99299"/>
                    <a:pt x="39510" y="109390"/>
                    <a:pt x="36844" y="120053"/>
                  </a:cubicBezTo>
                  <a:lnTo>
                    <a:pt x="0" y="125194"/>
                  </a:lnTo>
                  <a:lnTo>
                    <a:pt x="0" y="172797"/>
                  </a:lnTo>
                  <a:lnTo>
                    <a:pt x="36844" y="177938"/>
                  </a:lnTo>
                  <a:cubicBezTo>
                    <a:pt x="39605" y="188601"/>
                    <a:pt x="43794" y="198692"/>
                    <a:pt x="49221" y="207927"/>
                  </a:cubicBezTo>
                  <a:lnTo>
                    <a:pt x="26753" y="237536"/>
                  </a:lnTo>
                  <a:lnTo>
                    <a:pt x="60455" y="271239"/>
                  </a:lnTo>
                  <a:lnTo>
                    <a:pt x="90064" y="248770"/>
                  </a:lnTo>
                  <a:cubicBezTo>
                    <a:pt x="99299" y="254292"/>
                    <a:pt x="109390" y="258481"/>
                    <a:pt x="120053" y="261147"/>
                  </a:cubicBezTo>
                  <a:lnTo>
                    <a:pt x="125194" y="297991"/>
                  </a:lnTo>
                  <a:lnTo>
                    <a:pt x="172797" y="297991"/>
                  </a:lnTo>
                  <a:lnTo>
                    <a:pt x="177938" y="261147"/>
                  </a:lnTo>
                  <a:cubicBezTo>
                    <a:pt x="188601" y="258386"/>
                    <a:pt x="198692" y="254197"/>
                    <a:pt x="207927" y="248770"/>
                  </a:cubicBezTo>
                  <a:lnTo>
                    <a:pt x="237536" y="271239"/>
                  </a:lnTo>
                  <a:lnTo>
                    <a:pt x="271238" y="237536"/>
                  </a:lnTo>
                  <a:lnTo>
                    <a:pt x="248770" y="207927"/>
                  </a:lnTo>
                  <a:cubicBezTo>
                    <a:pt x="254292" y="198692"/>
                    <a:pt x="258481" y="188601"/>
                    <a:pt x="261147" y="177938"/>
                  </a:cubicBezTo>
                  <a:lnTo>
                    <a:pt x="297991" y="172797"/>
                  </a:ln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7" name="Freeform: Shape 16">
              <a:extLst>
                <a:ext uri="{FF2B5EF4-FFF2-40B4-BE49-F238E27FC236}">
                  <a16:creationId xmlns:a16="http://schemas.microsoft.com/office/drawing/2014/main" id="{197DA504-5F45-3D7F-8738-4E7BE8C4997F}"/>
                </a:ext>
              </a:extLst>
            </p:cNvPr>
            <p:cNvSpPr/>
            <p:nvPr/>
          </p:nvSpPr>
          <p:spPr>
            <a:xfrm>
              <a:off x="4842839" y="3948836"/>
              <a:ext cx="119577" cy="119577"/>
            </a:xfrm>
            <a:custGeom>
              <a:avLst/>
              <a:gdLst>
                <a:gd name="connsiteX0" fmla="*/ 119577 w 119577"/>
                <a:gd name="connsiteY0" fmla="*/ 59789 h 119577"/>
                <a:gd name="connsiteX1" fmla="*/ 59789 w 119577"/>
                <a:gd name="connsiteY1" fmla="*/ 119577 h 119577"/>
                <a:gd name="connsiteX2" fmla="*/ 0 w 119577"/>
                <a:gd name="connsiteY2" fmla="*/ 59789 h 119577"/>
                <a:gd name="connsiteX3" fmla="*/ 59789 w 119577"/>
                <a:gd name="connsiteY3" fmla="*/ 0 h 119577"/>
                <a:gd name="connsiteX4" fmla="*/ 119577 w 119577"/>
                <a:gd name="connsiteY4" fmla="*/ 59789 h 119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77" h="119577">
                  <a:moveTo>
                    <a:pt x="119577" y="59789"/>
                  </a:moveTo>
                  <a:cubicBezTo>
                    <a:pt x="119577" y="92825"/>
                    <a:pt x="92825" y="119577"/>
                    <a:pt x="59789" y="119577"/>
                  </a:cubicBezTo>
                  <a:cubicBezTo>
                    <a:pt x="26753" y="119577"/>
                    <a:pt x="0" y="92825"/>
                    <a:pt x="0" y="59789"/>
                  </a:cubicBezTo>
                  <a:cubicBezTo>
                    <a:pt x="0" y="26753"/>
                    <a:pt x="26753" y="0"/>
                    <a:pt x="59789" y="0"/>
                  </a:cubicBezTo>
                  <a:cubicBezTo>
                    <a:pt x="92825" y="0"/>
                    <a:pt x="119577" y="26753"/>
                    <a:pt x="119577" y="59789"/>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8" name="Freeform: Shape 17">
              <a:extLst>
                <a:ext uri="{FF2B5EF4-FFF2-40B4-BE49-F238E27FC236}">
                  <a16:creationId xmlns:a16="http://schemas.microsoft.com/office/drawing/2014/main" id="{7767F6AC-990C-83D9-574A-0001D412DD65}"/>
                </a:ext>
              </a:extLst>
            </p:cNvPr>
            <p:cNvSpPr/>
            <p:nvPr/>
          </p:nvSpPr>
          <p:spPr>
            <a:xfrm>
              <a:off x="5073140" y="3846491"/>
              <a:ext cx="232680" cy="232680"/>
            </a:xfrm>
            <a:custGeom>
              <a:avLst/>
              <a:gdLst>
                <a:gd name="connsiteX0" fmla="*/ 232681 w 232680"/>
                <a:gd name="connsiteY0" fmla="*/ 134905 h 232680"/>
                <a:gd name="connsiteX1" fmla="*/ 232681 w 232680"/>
                <a:gd name="connsiteY1" fmla="*/ 97775 h 232680"/>
                <a:gd name="connsiteX2" fmla="*/ 203929 w 232680"/>
                <a:gd name="connsiteY2" fmla="*/ 93777 h 232680"/>
                <a:gd name="connsiteX3" fmla="*/ 194218 w 232680"/>
                <a:gd name="connsiteY3" fmla="*/ 70356 h 232680"/>
                <a:gd name="connsiteX4" fmla="*/ 211735 w 232680"/>
                <a:gd name="connsiteY4" fmla="*/ 47222 h 232680"/>
                <a:gd name="connsiteX5" fmla="*/ 185459 w 232680"/>
                <a:gd name="connsiteY5" fmla="*/ 20945 h 232680"/>
                <a:gd name="connsiteX6" fmla="*/ 162324 w 232680"/>
                <a:gd name="connsiteY6" fmla="*/ 38463 h 232680"/>
                <a:gd name="connsiteX7" fmla="*/ 138904 w 232680"/>
                <a:gd name="connsiteY7" fmla="*/ 28752 h 232680"/>
                <a:gd name="connsiteX8" fmla="*/ 134905 w 232680"/>
                <a:gd name="connsiteY8" fmla="*/ 0 h 232680"/>
                <a:gd name="connsiteX9" fmla="*/ 97775 w 232680"/>
                <a:gd name="connsiteY9" fmla="*/ 0 h 232680"/>
                <a:gd name="connsiteX10" fmla="*/ 93777 w 232680"/>
                <a:gd name="connsiteY10" fmla="*/ 28752 h 232680"/>
                <a:gd name="connsiteX11" fmla="*/ 70357 w 232680"/>
                <a:gd name="connsiteY11" fmla="*/ 38463 h 232680"/>
                <a:gd name="connsiteX12" fmla="*/ 47222 w 232680"/>
                <a:gd name="connsiteY12" fmla="*/ 20945 h 232680"/>
                <a:gd name="connsiteX13" fmla="*/ 20945 w 232680"/>
                <a:gd name="connsiteY13" fmla="*/ 47222 h 232680"/>
                <a:gd name="connsiteX14" fmla="*/ 38463 w 232680"/>
                <a:gd name="connsiteY14" fmla="*/ 70356 h 232680"/>
                <a:gd name="connsiteX15" fmla="*/ 28752 w 232680"/>
                <a:gd name="connsiteY15" fmla="*/ 93777 h 232680"/>
                <a:gd name="connsiteX16" fmla="*/ 0 w 232680"/>
                <a:gd name="connsiteY16" fmla="*/ 97775 h 232680"/>
                <a:gd name="connsiteX17" fmla="*/ 0 w 232680"/>
                <a:gd name="connsiteY17" fmla="*/ 134905 h 232680"/>
                <a:gd name="connsiteX18" fmla="*/ 28752 w 232680"/>
                <a:gd name="connsiteY18" fmla="*/ 138904 h 232680"/>
                <a:gd name="connsiteX19" fmla="*/ 38463 w 232680"/>
                <a:gd name="connsiteY19" fmla="*/ 162324 h 232680"/>
                <a:gd name="connsiteX20" fmla="*/ 20945 w 232680"/>
                <a:gd name="connsiteY20" fmla="*/ 185459 h 232680"/>
                <a:gd name="connsiteX21" fmla="*/ 47222 w 232680"/>
                <a:gd name="connsiteY21" fmla="*/ 211736 h 232680"/>
                <a:gd name="connsiteX22" fmla="*/ 70357 w 232680"/>
                <a:gd name="connsiteY22" fmla="*/ 194218 h 232680"/>
                <a:gd name="connsiteX23" fmla="*/ 93777 w 232680"/>
                <a:gd name="connsiteY23" fmla="*/ 203929 h 232680"/>
                <a:gd name="connsiteX24" fmla="*/ 97775 w 232680"/>
                <a:gd name="connsiteY24" fmla="*/ 232681 h 232680"/>
                <a:gd name="connsiteX25" fmla="*/ 134905 w 232680"/>
                <a:gd name="connsiteY25" fmla="*/ 232681 h 232680"/>
                <a:gd name="connsiteX26" fmla="*/ 138904 w 232680"/>
                <a:gd name="connsiteY26" fmla="*/ 203929 h 232680"/>
                <a:gd name="connsiteX27" fmla="*/ 162324 w 232680"/>
                <a:gd name="connsiteY27" fmla="*/ 194218 h 232680"/>
                <a:gd name="connsiteX28" fmla="*/ 185459 w 232680"/>
                <a:gd name="connsiteY28" fmla="*/ 211736 h 232680"/>
                <a:gd name="connsiteX29" fmla="*/ 211735 w 232680"/>
                <a:gd name="connsiteY29" fmla="*/ 185459 h 232680"/>
                <a:gd name="connsiteX30" fmla="*/ 194218 w 232680"/>
                <a:gd name="connsiteY30" fmla="*/ 162324 h 232680"/>
                <a:gd name="connsiteX31" fmla="*/ 203929 w 232680"/>
                <a:gd name="connsiteY31" fmla="*/ 138904 h 232680"/>
                <a:gd name="connsiteX32" fmla="*/ 232681 w 232680"/>
                <a:gd name="connsiteY32" fmla="*/ 134905 h 2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32680" h="232680">
                  <a:moveTo>
                    <a:pt x="232681" y="134905"/>
                  </a:moveTo>
                  <a:lnTo>
                    <a:pt x="232681" y="97775"/>
                  </a:lnTo>
                  <a:lnTo>
                    <a:pt x="203929" y="93777"/>
                  </a:lnTo>
                  <a:cubicBezTo>
                    <a:pt x="201739" y="85399"/>
                    <a:pt x="198502" y="77592"/>
                    <a:pt x="194218" y="70356"/>
                  </a:cubicBezTo>
                  <a:lnTo>
                    <a:pt x="211735" y="47222"/>
                  </a:lnTo>
                  <a:lnTo>
                    <a:pt x="185459" y="20945"/>
                  </a:lnTo>
                  <a:lnTo>
                    <a:pt x="162324" y="38463"/>
                  </a:lnTo>
                  <a:cubicBezTo>
                    <a:pt x="155089" y="34179"/>
                    <a:pt x="147282" y="30942"/>
                    <a:pt x="138904" y="28752"/>
                  </a:cubicBezTo>
                  <a:lnTo>
                    <a:pt x="134905" y="0"/>
                  </a:lnTo>
                  <a:lnTo>
                    <a:pt x="97775" y="0"/>
                  </a:lnTo>
                  <a:lnTo>
                    <a:pt x="93777" y="28752"/>
                  </a:lnTo>
                  <a:cubicBezTo>
                    <a:pt x="85399" y="30942"/>
                    <a:pt x="77592" y="34179"/>
                    <a:pt x="70357" y="38463"/>
                  </a:cubicBezTo>
                  <a:lnTo>
                    <a:pt x="47222" y="20945"/>
                  </a:lnTo>
                  <a:lnTo>
                    <a:pt x="20945" y="47222"/>
                  </a:lnTo>
                  <a:lnTo>
                    <a:pt x="38463" y="70356"/>
                  </a:lnTo>
                  <a:cubicBezTo>
                    <a:pt x="34179" y="77592"/>
                    <a:pt x="30942" y="85399"/>
                    <a:pt x="28752" y="93777"/>
                  </a:cubicBezTo>
                  <a:lnTo>
                    <a:pt x="0" y="97775"/>
                  </a:lnTo>
                  <a:lnTo>
                    <a:pt x="0" y="134905"/>
                  </a:lnTo>
                  <a:lnTo>
                    <a:pt x="28752" y="138904"/>
                  </a:lnTo>
                  <a:cubicBezTo>
                    <a:pt x="30942" y="147282"/>
                    <a:pt x="34179" y="155089"/>
                    <a:pt x="38463" y="162324"/>
                  </a:cubicBezTo>
                  <a:lnTo>
                    <a:pt x="20945" y="185459"/>
                  </a:lnTo>
                  <a:lnTo>
                    <a:pt x="47222" y="211736"/>
                  </a:lnTo>
                  <a:lnTo>
                    <a:pt x="70357" y="194218"/>
                  </a:lnTo>
                  <a:cubicBezTo>
                    <a:pt x="77592" y="198502"/>
                    <a:pt x="85399" y="201739"/>
                    <a:pt x="93777" y="203929"/>
                  </a:cubicBezTo>
                  <a:lnTo>
                    <a:pt x="97775" y="232681"/>
                  </a:lnTo>
                  <a:lnTo>
                    <a:pt x="134905" y="232681"/>
                  </a:lnTo>
                  <a:lnTo>
                    <a:pt x="138904" y="203929"/>
                  </a:lnTo>
                  <a:cubicBezTo>
                    <a:pt x="147282" y="201739"/>
                    <a:pt x="155089" y="198502"/>
                    <a:pt x="162324" y="194218"/>
                  </a:cubicBezTo>
                  <a:lnTo>
                    <a:pt x="185459" y="211736"/>
                  </a:lnTo>
                  <a:lnTo>
                    <a:pt x="211735" y="185459"/>
                  </a:lnTo>
                  <a:lnTo>
                    <a:pt x="194218" y="162324"/>
                  </a:lnTo>
                  <a:cubicBezTo>
                    <a:pt x="198502" y="155089"/>
                    <a:pt x="201739" y="147282"/>
                    <a:pt x="203929" y="138904"/>
                  </a:cubicBezTo>
                  <a:lnTo>
                    <a:pt x="232681" y="134905"/>
                  </a:ln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9" name="Freeform: Shape 18">
              <a:extLst>
                <a:ext uri="{FF2B5EF4-FFF2-40B4-BE49-F238E27FC236}">
                  <a16:creationId xmlns:a16="http://schemas.microsoft.com/office/drawing/2014/main" id="{8A21E39D-12CB-E581-EB43-74C246495AF9}"/>
                </a:ext>
              </a:extLst>
            </p:cNvPr>
            <p:cNvSpPr/>
            <p:nvPr/>
          </p:nvSpPr>
          <p:spPr>
            <a:xfrm>
              <a:off x="5142830" y="3916086"/>
              <a:ext cx="93300" cy="93300"/>
            </a:xfrm>
            <a:custGeom>
              <a:avLst/>
              <a:gdLst>
                <a:gd name="connsiteX0" fmla="*/ 93301 w 93300"/>
                <a:gd name="connsiteY0" fmla="*/ 46650 h 93300"/>
                <a:gd name="connsiteX1" fmla="*/ 46650 w 93300"/>
                <a:gd name="connsiteY1" fmla="*/ 93301 h 93300"/>
                <a:gd name="connsiteX2" fmla="*/ 0 w 93300"/>
                <a:gd name="connsiteY2" fmla="*/ 46650 h 93300"/>
                <a:gd name="connsiteX3" fmla="*/ 46650 w 93300"/>
                <a:gd name="connsiteY3" fmla="*/ 0 h 93300"/>
                <a:gd name="connsiteX4" fmla="*/ 93301 w 93300"/>
                <a:gd name="connsiteY4" fmla="*/ 46650 h 93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00" h="93300">
                  <a:moveTo>
                    <a:pt x="93301" y="46650"/>
                  </a:moveTo>
                  <a:cubicBezTo>
                    <a:pt x="93301" y="72451"/>
                    <a:pt x="72356" y="93301"/>
                    <a:pt x="46650" y="93301"/>
                  </a:cubicBezTo>
                  <a:cubicBezTo>
                    <a:pt x="20945" y="93301"/>
                    <a:pt x="0" y="72356"/>
                    <a:pt x="0" y="46650"/>
                  </a:cubicBezTo>
                  <a:cubicBezTo>
                    <a:pt x="0" y="20945"/>
                    <a:pt x="20945" y="0"/>
                    <a:pt x="46650" y="0"/>
                  </a:cubicBezTo>
                  <a:cubicBezTo>
                    <a:pt x="72356" y="0"/>
                    <a:pt x="93301" y="20945"/>
                    <a:pt x="93301" y="46650"/>
                  </a:cubicBezTo>
                  <a:close/>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nvGrpSpPr>
          <p:cNvPr id="20" name="Group 19">
            <a:extLst>
              <a:ext uri="{FF2B5EF4-FFF2-40B4-BE49-F238E27FC236}">
                <a16:creationId xmlns:a16="http://schemas.microsoft.com/office/drawing/2014/main" id="{CE62CCB4-9FA1-E558-E0C8-4A0CCD0D4A78}"/>
              </a:ext>
            </a:extLst>
          </p:cNvPr>
          <p:cNvGrpSpPr/>
          <p:nvPr/>
        </p:nvGrpSpPr>
        <p:grpSpPr>
          <a:xfrm>
            <a:off x="6536352" y="1518449"/>
            <a:ext cx="373526" cy="373526"/>
            <a:chOff x="2773467" y="5599117"/>
            <a:chExt cx="552076" cy="552187"/>
          </a:xfrm>
          <a:noFill/>
        </p:grpSpPr>
        <p:sp>
          <p:nvSpPr>
            <p:cNvPr id="21" name="Freeform: Shape 20">
              <a:extLst>
                <a:ext uri="{FF2B5EF4-FFF2-40B4-BE49-F238E27FC236}">
                  <a16:creationId xmlns:a16="http://schemas.microsoft.com/office/drawing/2014/main" id="{E0138C13-E86B-7BC1-B9E5-1521D24DA9F3}"/>
                </a:ext>
              </a:extLst>
            </p:cNvPr>
            <p:cNvSpPr/>
            <p:nvPr/>
          </p:nvSpPr>
          <p:spPr>
            <a:xfrm>
              <a:off x="2773467" y="5728976"/>
              <a:ext cx="471263" cy="422328"/>
            </a:xfrm>
            <a:custGeom>
              <a:avLst/>
              <a:gdLst>
                <a:gd name="connsiteX0" fmla="*/ 41890 w 471263"/>
                <a:gd name="connsiteY0" fmla="*/ 0 h 422328"/>
                <a:gd name="connsiteX1" fmla="*/ 31227 w 471263"/>
                <a:gd name="connsiteY1" fmla="*/ 18660 h 422328"/>
                <a:gd name="connsiteX2" fmla="*/ 25610 w 471263"/>
                <a:gd name="connsiteY2" fmla="*/ 29989 h 422328"/>
                <a:gd name="connsiteX3" fmla="*/ 21231 w 471263"/>
                <a:gd name="connsiteY3" fmla="*/ 39986 h 422328"/>
                <a:gd name="connsiteX4" fmla="*/ 19898 w 471263"/>
                <a:gd name="connsiteY4" fmla="*/ 43128 h 422328"/>
                <a:gd name="connsiteX5" fmla="*/ 17137 w 471263"/>
                <a:gd name="connsiteY5" fmla="*/ 50458 h 422328"/>
                <a:gd name="connsiteX6" fmla="*/ 15518 w 471263"/>
                <a:gd name="connsiteY6" fmla="*/ 54933 h 422328"/>
                <a:gd name="connsiteX7" fmla="*/ 15138 w 471263"/>
                <a:gd name="connsiteY7" fmla="*/ 56076 h 422328"/>
                <a:gd name="connsiteX8" fmla="*/ 12757 w 471263"/>
                <a:gd name="connsiteY8" fmla="*/ 63216 h 422328"/>
                <a:gd name="connsiteX9" fmla="*/ 12281 w 471263"/>
                <a:gd name="connsiteY9" fmla="*/ 64739 h 422328"/>
                <a:gd name="connsiteX10" fmla="*/ 10758 w 471263"/>
                <a:gd name="connsiteY10" fmla="*/ 69880 h 422328"/>
                <a:gd name="connsiteX11" fmla="*/ 7902 w 471263"/>
                <a:gd name="connsiteY11" fmla="*/ 80543 h 422328"/>
                <a:gd name="connsiteX12" fmla="*/ 6474 w 471263"/>
                <a:gd name="connsiteY12" fmla="*/ 86541 h 422328"/>
                <a:gd name="connsiteX13" fmla="*/ 5141 w 471263"/>
                <a:gd name="connsiteY13" fmla="*/ 92920 h 422328"/>
                <a:gd name="connsiteX14" fmla="*/ 4951 w 471263"/>
                <a:gd name="connsiteY14" fmla="*/ 93967 h 422328"/>
                <a:gd name="connsiteX15" fmla="*/ 3523 w 471263"/>
                <a:gd name="connsiteY15" fmla="*/ 102155 h 422328"/>
                <a:gd name="connsiteX16" fmla="*/ 2856 w 471263"/>
                <a:gd name="connsiteY16" fmla="*/ 106629 h 422328"/>
                <a:gd name="connsiteX17" fmla="*/ 1618 w 471263"/>
                <a:gd name="connsiteY17" fmla="*/ 116531 h 422328"/>
                <a:gd name="connsiteX18" fmla="*/ 1047 w 471263"/>
                <a:gd name="connsiteY18" fmla="*/ 122529 h 422328"/>
                <a:gd name="connsiteX19" fmla="*/ 571 w 471263"/>
                <a:gd name="connsiteY19" fmla="*/ 128336 h 422328"/>
                <a:gd name="connsiteX20" fmla="*/ 476 w 471263"/>
                <a:gd name="connsiteY20" fmla="*/ 129859 h 422328"/>
                <a:gd name="connsiteX21" fmla="*/ 286 w 471263"/>
                <a:gd name="connsiteY21" fmla="*/ 134715 h 422328"/>
                <a:gd name="connsiteX22" fmla="*/ 0 w 471263"/>
                <a:gd name="connsiteY22" fmla="*/ 146330 h 422328"/>
                <a:gd name="connsiteX23" fmla="*/ 80829 w 471263"/>
                <a:gd name="connsiteY23" fmla="*/ 341405 h 422328"/>
                <a:gd name="connsiteX24" fmla="*/ 112818 w 471263"/>
                <a:gd name="connsiteY24" fmla="*/ 368919 h 422328"/>
                <a:gd name="connsiteX25" fmla="*/ 124147 w 471263"/>
                <a:gd name="connsiteY25" fmla="*/ 376821 h 422328"/>
                <a:gd name="connsiteX26" fmla="*/ 147663 w 471263"/>
                <a:gd name="connsiteY26" fmla="*/ 390721 h 422328"/>
                <a:gd name="connsiteX27" fmla="*/ 159754 w 471263"/>
                <a:gd name="connsiteY27" fmla="*/ 396719 h 422328"/>
                <a:gd name="connsiteX28" fmla="*/ 184697 w 471263"/>
                <a:gd name="connsiteY28" fmla="*/ 406810 h 422328"/>
                <a:gd name="connsiteX29" fmla="*/ 210307 w 471263"/>
                <a:gd name="connsiteY29" fmla="*/ 414426 h 422328"/>
                <a:gd name="connsiteX30" fmla="*/ 223255 w 471263"/>
                <a:gd name="connsiteY30" fmla="*/ 417283 h 422328"/>
                <a:gd name="connsiteX31" fmla="*/ 236394 w 471263"/>
                <a:gd name="connsiteY31" fmla="*/ 419472 h 422328"/>
                <a:gd name="connsiteX32" fmla="*/ 249532 w 471263"/>
                <a:gd name="connsiteY32" fmla="*/ 421091 h 422328"/>
                <a:gd name="connsiteX33" fmla="*/ 259624 w 471263"/>
                <a:gd name="connsiteY33" fmla="*/ 421852 h 422328"/>
                <a:gd name="connsiteX34" fmla="*/ 264669 w 471263"/>
                <a:gd name="connsiteY34" fmla="*/ 422043 h 422328"/>
                <a:gd name="connsiteX35" fmla="*/ 275808 w 471263"/>
                <a:gd name="connsiteY35" fmla="*/ 422329 h 422328"/>
                <a:gd name="connsiteX36" fmla="*/ 286852 w 471263"/>
                <a:gd name="connsiteY36" fmla="*/ 422138 h 422328"/>
                <a:gd name="connsiteX37" fmla="*/ 294945 w 471263"/>
                <a:gd name="connsiteY37" fmla="*/ 421662 h 422328"/>
                <a:gd name="connsiteX38" fmla="*/ 297325 w 471263"/>
                <a:gd name="connsiteY38" fmla="*/ 421472 h 422328"/>
                <a:gd name="connsiteX39" fmla="*/ 304370 w 471263"/>
                <a:gd name="connsiteY39" fmla="*/ 420901 h 422328"/>
                <a:gd name="connsiteX40" fmla="*/ 312462 w 471263"/>
                <a:gd name="connsiteY40" fmla="*/ 419853 h 422328"/>
                <a:gd name="connsiteX41" fmla="*/ 316556 w 471263"/>
                <a:gd name="connsiteY41" fmla="*/ 419282 h 422328"/>
                <a:gd name="connsiteX42" fmla="*/ 326076 w 471263"/>
                <a:gd name="connsiteY42" fmla="*/ 417759 h 422328"/>
                <a:gd name="connsiteX43" fmla="*/ 326933 w 471263"/>
                <a:gd name="connsiteY43" fmla="*/ 417568 h 422328"/>
                <a:gd name="connsiteX44" fmla="*/ 332074 w 471263"/>
                <a:gd name="connsiteY44" fmla="*/ 416521 h 422328"/>
                <a:gd name="connsiteX45" fmla="*/ 332836 w 471263"/>
                <a:gd name="connsiteY45" fmla="*/ 416521 h 422328"/>
                <a:gd name="connsiteX46" fmla="*/ 339310 w 471263"/>
                <a:gd name="connsiteY46" fmla="*/ 415093 h 422328"/>
                <a:gd name="connsiteX47" fmla="*/ 343499 w 471263"/>
                <a:gd name="connsiteY47" fmla="*/ 414046 h 422328"/>
                <a:gd name="connsiteX48" fmla="*/ 354638 w 471263"/>
                <a:gd name="connsiteY48" fmla="*/ 410999 h 422328"/>
                <a:gd name="connsiteX49" fmla="*/ 367300 w 471263"/>
                <a:gd name="connsiteY49" fmla="*/ 406906 h 422328"/>
                <a:gd name="connsiteX50" fmla="*/ 379867 w 471263"/>
                <a:gd name="connsiteY50" fmla="*/ 402145 h 422328"/>
                <a:gd name="connsiteX51" fmla="*/ 392244 w 471263"/>
                <a:gd name="connsiteY51" fmla="*/ 396814 h 422328"/>
                <a:gd name="connsiteX52" fmla="*/ 402812 w 471263"/>
                <a:gd name="connsiteY52" fmla="*/ 391673 h 422328"/>
                <a:gd name="connsiteX53" fmla="*/ 413665 w 471263"/>
                <a:gd name="connsiteY53" fmla="*/ 385675 h 422328"/>
                <a:gd name="connsiteX54" fmla="*/ 419853 w 471263"/>
                <a:gd name="connsiteY54" fmla="*/ 381962 h 422328"/>
                <a:gd name="connsiteX55" fmla="*/ 422233 w 471263"/>
                <a:gd name="connsiteY55" fmla="*/ 380439 h 422328"/>
                <a:gd name="connsiteX56" fmla="*/ 429564 w 471263"/>
                <a:gd name="connsiteY56" fmla="*/ 375773 h 422328"/>
                <a:gd name="connsiteX57" fmla="*/ 439275 w 471263"/>
                <a:gd name="connsiteY57" fmla="*/ 369014 h 422328"/>
                <a:gd name="connsiteX58" fmla="*/ 450319 w 471263"/>
                <a:gd name="connsiteY58" fmla="*/ 360446 h 422328"/>
                <a:gd name="connsiteX59" fmla="*/ 461363 w 471263"/>
                <a:gd name="connsiteY59" fmla="*/ 351020 h 422328"/>
                <a:gd name="connsiteX60" fmla="*/ 471264 w 471263"/>
                <a:gd name="connsiteY60" fmla="*/ 341500 h 42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71263" h="422328">
                  <a:moveTo>
                    <a:pt x="41890" y="0"/>
                  </a:moveTo>
                  <a:cubicBezTo>
                    <a:pt x="37987" y="6093"/>
                    <a:pt x="34464" y="12281"/>
                    <a:pt x="31227" y="18660"/>
                  </a:cubicBezTo>
                  <a:cubicBezTo>
                    <a:pt x="29228" y="22373"/>
                    <a:pt x="27324" y="26181"/>
                    <a:pt x="25610" y="29989"/>
                  </a:cubicBezTo>
                  <a:cubicBezTo>
                    <a:pt x="24087" y="33322"/>
                    <a:pt x="22563" y="36654"/>
                    <a:pt x="21231" y="39986"/>
                  </a:cubicBezTo>
                  <a:cubicBezTo>
                    <a:pt x="20755" y="41033"/>
                    <a:pt x="20279" y="42081"/>
                    <a:pt x="19898" y="43128"/>
                  </a:cubicBezTo>
                  <a:cubicBezTo>
                    <a:pt x="18946" y="45508"/>
                    <a:pt x="17994" y="47983"/>
                    <a:pt x="17137" y="50458"/>
                  </a:cubicBezTo>
                  <a:cubicBezTo>
                    <a:pt x="16566" y="51887"/>
                    <a:pt x="15994" y="53410"/>
                    <a:pt x="15518" y="54933"/>
                  </a:cubicBezTo>
                  <a:cubicBezTo>
                    <a:pt x="15423" y="55314"/>
                    <a:pt x="15233" y="55695"/>
                    <a:pt x="15138" y="56076"/>
                  </a:cubicBezTo>
                  <a:cubicBezTo>
                    <a:pt x="14281" y="58456"/>
                    <a:pt x="13519" y="60836"/>
                    <a:pt x="12757" y="63216"/>
                  </a:cubicBezTo>
                  <a:cubicBezTo>
                    <a:pt x="12567" y="63692"/>
                    <a:pt x="12472" y="64263"/>
                    <a:pt x="12281" y="64739"/>
                  </a:cubicBezTo>
                  <a:cubicBezTo>
                    <a:pt x="11710" y="66453"/>
                    <a:pt x="11234" y="68167"/>
                    <a:pt x="10758" y="69880"/>
                  </a:cubicBezTo>
                  <a:cubicBezTo>
                    <a:pt x="9711" y="73403"/>
                    <a:pt x="8759" y="77021"/>
                    <a:pt x="7902" y="80543"/>
                  </a:cubicBezTo>
                  <a:lnTo>
                    <a:pt x="6474" y="86541"/>
                  </a:lnTo>
                  <a:cubicBezTo>
                    <a:pt x="5998" y="88636"/>
                    <a:pt x="5617" y="90825"/>
                    <a:pt x="5141" y="92920"/>
                  </a:cubicBezTo>
                  <a:cubicBezTo>
                    <a:pt x="5141" y="93301"/>
                    <a:pt x="5046" y="93682"/>
                    <a:pt x="4951" y="93967"/>
                  </a:cubicBezTo>
                  <a:cubicBezTo>
                    <a:pt x="4475" y="96728"/>
                    <a:pt x="3999" y="99394"/>
                    <a:pt x="3523" y="102155"/>
                  </a:cubicBezTo>
                  <a:cubicBezTo>
                    <a:pt x="3332" y="103678"/>
                    <a:pt x="3047" y="105106"/>
                    <a:pt x="2856" y="106629"/>
                  </a:cubicBezTo>
                  <a:cubicBezTo>
                    <a:pt x="2380" y="109961"/>
                    <a:pt x="1904" y="113199"/>
                    <a:pt x="1618" y="116531"/>
                  </a:cubicBezTo>
                  <a:cubicBezTo>
                    <a:pt x="1333" y="118530"/>
                    <a:pt x="1142" y="120529"/>
                    <a:pt x="1047" y="122529"/>
                  </a:cubicBezTo>
                  <a:cubicBezTo>
                    <a:pt x="857" y="124433"/>
                    <a:pt x="666" y="126432"/>
                    <a:pt x="571" y="128336"/>
                  </a:cubicBezTo>
                  <a:cubicBezTo>
                    <a:pt x="571" y="128812"/>
                    <a:pt x="476" y="129383"/>
                    <a:pt x="476" y="129859"/>
                  </a:cubicBezTo>
                  <a:cubicBezTo>
                    <a:pt x="381" y="131478"/>
                    <a:pt x="286" y="133096"/>
                    <a:pt x="286" y="134715"/>
                  </a:cubicBezTo>
                  <a:cubicBezTo>
                    <a:pt x="95" y="138618"/>
                    <a:pt x="0" y="142426"/>
                    <a:pt x="0" y="146330"/>
                  </a:cubicBezTo>
                  <a:cubicBezTo>
                    <a:pt x="0" y="216972"/>
                    <a:pt x="26943" y="287519"/>
                    <a:pt x="80829" y="341405"/>
                  </a:cubicBezTo>
                  <a:cubicBezTo>
                    <a:pt x="90921" y="351496"/>
                    <a:pt x="101584" y="360636"/>
                    <a:pt x="112818" y="368919"/>
                  </a:cubicBezTo>
                  <a:cubicBezTo>
                    <a:pt x="116531" y="371680"/>
                    <a:pt x="120339" y="374345"/>
                    <a:pt x="124147" y="376821"/>
                  </a:cubicBezTo>
                  <a:cubicBezTo>
                    <a:pt x="131763" y="381867"/>
                    <a:pt x="139665" y="386436"/>
                    <a:pt x="147663" y="390721"/>
                  </a:cubicBezTo>
                  <a:cubicBezTo>
                    <a:pt x="151661" y="392815"/>
                    <a:pt x="155660" y="394814"/>
                    <a:pt x="159754" y="396719"/>
                  </a:cubicBezTo>
                  <a:cubicBezTo>
                    <a:pt x="167941" y="400527"/>
                    <a:pt x="176224" y="403859"/>
                    <a:pt x="184697" y="406810"/>
                  </a:cubicBezTo>
                  <a:cubicBezTo>
                    <a:pt x="193075" y="409762"/>
                    <a:pt x="201644" y="412332"/>
                    <a:pt x="210307" y="414426"/>
                  </a:cubicBezTo>
                  <a:cubicBezTo>
                    <a:pt x="214592" y="415474"/>
                    <a:pt x="218971" y="416426"/>
                    <a:pt x="223255" y="417283"/>
                  </a:cubicBezTo>
                  <a:cubicBezTo>
                    <a:pt x="227635" y="418140"/>
                    <a:pt x="232014" y="418806"/>
                    <a:pt x="236394" y="419472"/>
                  </a:cubicBezTo>
                  <a:cubicBezTo>
                    <a:pt x="240773" y="420139"/>
                    <a:pt x="245152" y="420615"/>
                    <a:pt x="249532" y="421091"/>
                  </a:cubicBezTo>
                  <a:cubicBezTo>
                    <a:pt x="252864" y="421377"/>
                    <a:pt x="256291" y="421662"/>
                    <a:pt x="259624" y="421852"/>
                  </a:cubicBezTo>
                  <a:cubicBezTo>
                    <a:pt x="261242" y="421852"/>
                    <a:pt x="262956" y="422043"/>
                    <a:pt x="264669" y="422043"/>
                  </a:cubicBezTo>
                  <a:cubicBezTo>
                    <a:pt x="268382" y="422233"/>
                    <a:pt x="272095" y="422329"/>
                    <a:pt x="275808" y="422329"/>
                  </a:cubicBezTo>
                  <a:cubicBezTo>
                    <a:pt x="279521" y="422329"/>
                    <a:pt x="283139" y="422329"/>
                    <a:pt x="286852" y="422138"/>
                  </a:cubicBezTo>
                  <a:cubicBezTo>
                    <a:pt x="289518" y="422138"/>
                    <a:pt x="292279" y="421852"/>
                    <a:pt x="294945" y="421662"/>
                  </a:cubicBezTo>
                  <a:cubicBezTo>
                    <a:pt x="295706" y="421662"/>
                    <a:pt x="296563" y="421662"/>
                    <a:pt x="297325" y="421472"/>
                  </a:cubicBezTo>
                  <a:cubicBezTo>
                    <a:pt x="299705" y="421281"/>
                    <a:pt x="302085" y="421091"/>
                    <a:pt x="304370" y="420901"/>
                  </a:cubicBezTo>
                  <a:cubicBezTo>
                    <a:pt x="307131" y="420615"/>
                    <a:pt x="309797" y="420234"/>
                    <a:pt x="312462" y="419853"/>
                  </a:cubicBezTo>
                  <a:cubicBezTo>
                    <a:pt x="313795" y="419663"/>
                    <a:pt x="315223" y="419472"/>
                    <a:pt x="316556" y="419282"/>
                  </a:cubicBezTo>
                  <a:cubicBezTo>
                    <a:pt x="319793" y="418901"/>
                    <a:pt x="322935" y="418330"/>
                    <a:pt x="326076" y="417759"/>
                  </a:cubicBezTo>
                  <a:cubicBezTo>
                    <a:pt x="326362" y="417759"/>
                    <a:pt x="326648" y="417759"/>
                    <a:pt x="326933" y="417568"/>
                  </a:cubicBezTo>
                  <a:cubicBezTo>
                    <a:pt x="328647" y="417283"/>
                    <a:pt x="330361" y="416997"/>
                    <a:pt x="332074" y="416521"/>
                  </a:cubicBezTo>
                  <a:cubicBezTo>
                    <a:pt x="332360" y="416521"/>
                    <a:pt x="332550" y="416521"/>
                    <a:pt x="332836" y="416521"/>
                  </a:cubicBezTo>
                  <a:cubicBezTo>
                    <a:pt x="335026" y="416045"/>
                    <a:pt x="337215" y="415569"/>
                    <a:pt x="339310" y="415093"/>
                  </a:cubicBezTo>
                  <a:cubicBezTo>
                    <a:pt x="340738" y="414807"/>
                    <a:pt x="342071" y="414426"/>
                    <a:pt x="343499" y="414046"/>
                  </a:cubicBezTo>
                  <a:cubicBezTo>
                    <a:pt x="347212" y="413094"/>
                    <a:pt x="350925" y="412142"/>
                    <a:pt x="354638" y="410999"/>
                  </a:cubicBezTo>
                  <a:cubicBezTo>
                    <a:pt x="358827" y="409762"/>
                    <a:pt x="363111" y="408429"/>
                    <a:pt x="367300" y="406906"/>
                  </a:cubicBezTo>
                  <a:cubicBezTo>
                    <a:pt x="371584" y="405477"/>
                    <a:pt x="375678" y="403859"/>
                    <a:pt x="379867" y="402145"/>
                  </a:cubicBezTo>
                  <a:cubicBezTo>
                    <a:pt x="384056" y="400527"/>
                    <a:pt x="388150" y="398718"/>
                    <a:pt x="392244" y="396814"/>
                  </a:cubicBezTo>
                  <a:cubicBezTo>
                    <a:pt x="395766" y="395195"/>
                    <a:pt x="399289" y="393482"/>
                    <a:pt x="402812" y="391673"/>
                  </a:cubicBezTo>
                  <a:cubicBezTo>
                    <a:pt x="406429" y="389768"/>
                    <a:pt x="410142" y="387769"/>
                    <a:pt x="413665" y="385675"/>
                  </a:cubicBezTo>
                  <a:cubicBezTo>
                    <a:pt x="415759" y="384437"/>
                    <a:pt x="417854" y="383295"/>
                    <a:pt x="419853" y="381962"/>
                  </a:cubicBezTo>
                  <a:cubicBezTo>
                    <a:pt x="420615" y="381486"/>
                    <a:pt x="421472" y="381010"/>
                    <a:pt x="422233" y="380439"/>
                  </a:cubicBezTo>
                  <a:cubicBezTo>
                    <a:pt x="424709" y="379010"/>
                    <a:pt x="427184" y="377392"/>
                    <a:pt x="429564" y="375773"/>
                  </a:cubicBezTo>
                  <a:cubicBezTo>
                    <a:pt x="432801" y="373584"/>
                    <a:pt x="436038" y="371299"/>
                    <a:pt x="439275" y="369014"/>
                  </a:cubicBezTo>
                  <a:cubicBezTo>
                    <a:pt x="442988" y="366253"/>
                    <a:pt x="446701" y="363397"/>
                    <a:pt x="450319" y="360446"/>
                  </a:cubicBezTo>
                  <a:cubicBezTo>
                    <a:pt x="454032" y="357399"/>
                    <a:pt x="457745" y="354257"/>
                    <a:pt x="461363" y="351020"/>
                  </a:cubicBezTo>
                  <a:cubicBezTo>
                    <a:pt x="464695" y="347878"/>
                    <a:pt x="468027" y="344737"/>
                    <a:pt x="471264" y="341500"/>
                  </a:cubicBez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22" name="Freeform: Shape 21">
              <a:extLst>
                <a:ext uri="{FF2B5EF4-FFF2-40B4-BE49-F238E27FC236}">
                  <a16:creationId xmlns:a16="http://schemas.microsoft.com/office/drawing/2014/main" id="{84BC8EDD-6367-E7C4-EBDE-3C7A798ACD10}"/>
                </a:ext>
              </a:extLst>
            </p:cNvPr>
            <p:cNvSpPr/>
            <p:nvPr/>
          </p:nvSpPr>
          <p:spPr>
            <a:xfrm>
              <a:off x="2854296" y="5599117"/>
              <a:ext cx="471247" cy="422423"/>
            </a:xfrm>
            <a:custGeom>
              <a:avLst/>
              <a:gdLst>
                <a:gd name="connsiteX0" fmla="*/ 0 w 471247"/>
                <a:gd name="connsiteY0" fmla="*/ 80829 h 422423"/>
                <a:gd name="connsiteX1" fmla="*/ 95 w 471247"/>
                <a:gd name="connsiteY1" fmla="*/ 80829 h 422423"/>
                <a:gd name="connsiteX2" fmla="*/ 20183 w 471247"/>
                <a:gd name="connsiteY2" fmla="*/ 62550 h 422423"/>
                <a:gd name="connsiteX3" fmla="*/ 20945 w 471247"/>
                <a:gd name="connsiteY3" fmla="*/ 61978 h 422423"/>
                <a:gd name="connsiteX4" fmla="*/ 31989 w 471247"/>
                <a:gd name="connsiteY4" fmla="*/ 53410 h 422423"/>
                <a:gd name="connsiteX5" fmla="*/ 41700 w 471247"/>
                <a:gd name="connsiteY5" fmla="*/ 46650 h 422423"/>
                <a:gd name="connsiteX6" fmla="*/ 49031 w 471247"/>
                <a:gd name="connsiteY6" fmla="*/ 41985 h 422423"/>
                <a:gd name="connsiteX7" fmla="*/ 49411 w 471247"/>
                <a:gd name="connsiteY7" fmla="*/ 41700 h 422423"/>
                <a:gd name="connsiteX8" fmla="*/ 50459 w 471247"/>
                <a:gd name="connsiteY8" fmla="*/ 41033 h 422423"/>
                <a:gd name="connsiteX9" fmla="*/ 51411 w 471247"/>
                <a:gd name="connsiteY9" fmla="*/ 40462 h 422423"/>
                <a:gd name="connsiteX10" fmla="*/ 57599 w 471247"/>
                <a:gd name="connsiteY10" fmla="*/ 36749 h 422423"/>
                <a:gd name="connsiteX11" fmla="*/ 68452 w 471247"/>
                <a:gd name="connsiteY11" fmla="*/ 30751 h 422423"/>
                <a:gd name="connsiteX12" fmla="*/ 79020 w 471247"/>
                <a:gd name="connsiteY12" fmla="*/ 25610 h 422423"/>
                <a:gd name="connsiteX13" fmla="*/ 85208 w 471247"/>
                <a:gd name="connsiteY13" fmla="*/ 22849 h 422423"/>
                <a:gd name="connsiteX14" fmla="*/ 91397 w 471247"/>
                <a:gd name="connsiteY14" fmla="*/ 20279 h 422423"/>
                <a:gd name="connsiteX15" fmla="*/ 103107 w 471247"/>
                <a:gd name="connsiteY15" fmla="*/ 15804 h 422423"/>
                <a:gd name="connsiteX16" fmla="*/ 106058 w 471247"/>
                <a:gd name="connsiteY16" fmla="*/ 14757 h 422423"/>
                <a:gd name="connsiteX17" fmla="*/ 111390 w 471247"/>
                <a:gd name="connsiteY17" fmla="*/ 13043 h 422423"/>
                <a:gd name="connsiteX18" fmla="*/ 116626 w 471247"/>
                <a:gd name="connsiteY18" fmla="*/ 11425 h 422423"/>
                <a:gd name="connsiteX19" fmla="*/ 127765 w 471247"/>
                <a:gd name="connsiteY19" fmla="*/ 8378 h 422423"/>
                <a:gd name="connsiteX20" fmla="*/ 131954 w 471247"/>
                <a:gd name="connsiteY20" fmla="*/ 7331 h 422423"/>
                <a:gd name="connsiteX21" fmla="*/ 133382 w 471247"/>
                <a:gd name="connsiteY21" fmla="*/ 7045 h 422423"/>
                <a:gd name="connsiteX22" fmla="*/ 139189 w 471247"/>
                <a:gd name="connsiteY22" fmla="*/ 5807 h 422423"/>
                <a:gd name="connsiteX23" fmla="*/ 144331 w 471247"/>
                <a:gd name="connsiteY23" fmla="*/ 4760 h 422423"/>
                <a:gd name="connsiteX24" fmla="*/ 146615 w 471247"/>
                <a:gd name="connsiteY24" fmla="*/ 4379 h 422423"/>
                <a:gd name="connsiteX25" fmla="*/ 155184 w 471247"/>
                <a:gd name="connsiteY25" fmla="*/ 2951 h 422423"/>
                <a:gd name="connsiteX26" fmla="*/ 158802 w 471247"/>
                <a:gd name="connsiteY26" fmla="*/ 2475 h 422423"/>
                <a:gd name="connsiteX27" fmla="*/ 166894 w 471247"/>
                <a:gd name="connsiteY27" fmla="*/ 1428 h 422423"/>
                <a:gd name="connsiteX28" fmla="*/ 173939 w 471247"/>
                <a:gd name="connsiteY28" fmla="*/ 857 h 422423"/>
                <a:gd name="connsiteX29" fmla="*/ 176319 w 471247"/>
                <a:gd name="connsiteY29" fmla="*/ 666 h 422423"/>
                <a:gd name="connsiteX30" fmla="*/ 184412 w 471247"/>
                <a:gd name="connsiteY30" fmla="*/ 190 h 422423"/>
                <a:gd name="connsiteX31" fmla="*/ 195836 w 471247"/>
                <a:gd name="connsiteY31" fmla="*/ 0 h 422423"/>
                <a:gd name="connsiteX32" fmla="*/ 206214 w 471247"/>
                <a:gd name="connsiteY32" fmla="*/ 190 h 422423"/>
                <a:gd name="connsiteX33" fmla="*/ 210593 w 471247"/>
                <a:gd name="connsiteY33" fmla="*/ 476 h 422423"/>
                <a:gd name="connsiteX34" fmla="*/ 219828 w 471247"/>
                <a:gd name="connsiteY34" fmla="*/ 1142 h 422423"/>
                <a:gd name="connsiteX35" fmla="*/ 226873 w 471247"/>
                <a:gd name="connsiteY35" fmla="*/ 1904 h 422423"/>
                <a:gd name="connsiteX36" fmla="*/ 229729 w 471247"/>
                <a:gd name="connsiteY36" fmla="*/ 2190 h 422423"/>
                <a:gd name="connsiteX37" fmla="*/ 236394 w 471247"/>
                <a:gd name="connsiteY37" fmla="*/ 3142 h 422423"/>
                <a:gd name="connsiteX38" fmla="*/ 245152 w 471247"/>
                <a:gd name="connsiteY38" fmla="*/ 4570 h 422423"/>
                <a:gd name="connsiteX39" fmla="*/ 251817 w 471247"/>
                <a:gd name="connsiteY39" fmla="*/ 5903 h 422423"/>
                <a:gd name="connsiteX40" fmla="*/ 260956 w 471247"/>
                <a:gd name="connsiteY40" fmla="*/ 7902 h 422423"/>
                <a:gd name="connsiteX41" fmla="*/ 286567 w 471247"/>
                <a:gd name="connsiteY41" fmla="*/ 15518 h 422423"/>
                <a:gd name="connsiteX42" fmla="*/ 311510 w 471247"/>
                <a:gd name="connsiteY42" fmla="*/ 25610 h 422423"/>
                <a:gd name="connsiteX43" fmla="*/ 323601 w 471247"/>
                <a:gd name="connsiteY43" fmla="*/ 31608 h 422423"/>
                <a:gd name="connsiteX44" fmla="*/ 347117 w 471247"/>
                <a:gd name="connsiteY44" fmla="*/ 45508 h 422423"/>
                <a:gd name="connsiteX45" fmla="*/ 390435 w 471247"/>
                <a:gd name="connsiteY45" fmla="*/ 80829 h 422423"/>
                <a:gd name="connsiteX46" fmla="*/ 390435 w 471247"/>
                <a:gd name="connsiteY46" fmla="*/ 80829 h 422423"/>
                <a:gd name="connsiteX47" fmla="*/ 409381 w 471247"/>
                <a:gd name="connsiteY47" fmla="*/ 101869 h 422423"/>
                <a:gd name="connsiteX48" fmla="*/ 425756 w 471247"/>
                <a:gd name="connsiteY48" fmla="*/ 124147 h 422423"/>
                <a:gd name="connsiteX49" fmla="*/ 437276 w 471247"/>
                <a:gd name="connsiteY49" fmla="*/ 143378 h 422423"/>
                <a:gd name="connsiteX50" fmla="*/ 439656 w 471247"/>
                <a:gd name="connsiteY50" fmla="*/ 147663 h 422423"/>
                <a:gd name="connsiteX51" fmla="*/ 450319 w 471247"/>
                <a:gd name="connsiteY51" fmla="*/ 170512 h 422423"/>
                <a:gd name="connsiteX52" fmla="*/ 451842 w 471247"/>
                <a:gd name="connsiteY52" fmla="*/ 174415 h 422423"/>
                <a:gd name="connsiteX53" fmla="*/ 458792 w 471247"/>
                <a:gd name="connsiteY53" fmla="*/ 194027 h 422423"/>
                <a:gd name="connsiteX54" fmla="*/ 461172 w 471247"/>
                <a:gd name="connsiteY54" fmla="*/ 202025 h 422423"/>
                <a:gd name="connsiteX55" fmla="*/ 466218 w 471247"/>
                <a:gd name="connsiteY55" fmla="*/ 223350 h 422423"/>
                <a:gd name="connsiteX56" fmla="*/ 468408 w 471247"/>
                <a:gd name="connsiteY56" fmla="*/ 236489 h 422423"/>
                <a:gd name="connsiteX57" fmla="*/ 470978 w 471247"/>
                <a:gd name="connsiteY57" fmla="*/ 287614 h 422423"/>
                <a:gd name="connsiteX58" fmla="*/ 470788 w 471247"/>
                <a:gd name="connsiteY58" fmla="*/ 291422 h 422423"/>
                <a:gd name="connsiteX59" fmla="*/ 470788 w 471247"/>
                <a:gd name="connsiteY59" fmla="*/ 292469 h 422423"/>
                <a:gd name="connsiteX60" fmla="*/ 470217 w 471247"/>
                <a:gd name="connsiteY60" fmla="*/ 299800 h 422423"/>
                <a:gd name="connsiteX61" fmla="*/ 469741 w 471247"/>
                <a:gd name="connsiteY61" fmla="*/ 304846 h 422423"/>
                <a:gd name="connsiteX62" fmla="*/ 469645 w 471247"/>
                <a:gd name="connsiteY62" fmla="*/ 305893 h 422423"/>
                <a:gd name="connsiteX63" fmla="*/ 468408 w 471247"/>
                <a:gd name="connsiteY63" fmla="*/ 315699 h 422423"/>
                <a:gd name="connsiteX64" fmla="*/ 466313 w 471247"/>
                <a:gd name="connsiteY64" fmla="*/ 328361 h 422423"/>
                <a:gd name="connsiteX65" fmla="*/ 466123 w 471247"/>
                <a:gd name="connsiteY65" fmla="*/ 329409 h 422423"/>
                <a:gd name="connsiteX66" fmla="*/ 463362 w 471247"/>
                <a:gd name="connsiteY66" fmla="*/ 341785 h 422423"/>
                <a:gd name="connsiteX67" fmla="*/ 460506 w 471247"/>
                <a:gd name="connsiteY67" fmla="*/ 352448 h 422423"/>
                <a:gd name="connsiteX68" fmla="*/ 459173 w 471247"/>
                <a:gd name="connsiteY68" fmla="*/ 357018 h 422423"/>
                <a:gd name="connsiteX69" fmla="*/ 458983 w 471247"/>
                <a:gd name="connsiteY69" fmla="*/ 357589 h 422423"/>
                <a:gd name="connsiteX70" fmla="*/ 455745 w 471247"/>
                <a:gd name="connsiteY70" fmla="*/ 367395 h 422423"/>
                <a:gd name="connsiteX71" fmla="*/ 451366 w 471247"/>
                <a:gd name="connsiteY71" fmla="*/ 379201 h 422423"/>
                <a:gd name="connsiteX72" fmla="*/ 450033 w 471247"/>
                <a:gd name="connsiteY72" fmla="*/ 382343 h 422423"/>
                <a:gd name="connsiteX73" fmla="*/ 449938 w 471247"/>
                <a:gd name="connsiteY73" fmla="*/ 382628 h 422423"/>
                <a:gd name="connsiteX74" fmla="*/ 445654 w 471247"/>
                <a:gd name="connsiteY74" fmla="*/ 392339 h 422423"/>
                <a:gd name="connsiteX75" fmla="*/ 440037 w 471247"/>
                <a:gd name="connsiteY75" fmla="*/ 403668 h 422423"/>
                <a:gd name="connsiteX76" fmla="*/ 432230 w 471247"/>
                <a:gd name="connsiteY76" fmla="*/ 417759 h 422423"/>
                <a:gd name="connsiteX77" fmla="*/ 429374 w 471247"/>
                <a:gd name="connsiteY77" fmla="*/ 422424 h 4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71247" h="422423">
                  <a:moveTo>
                    <a:pt x="0" y="80829"/>
                  </a:moveTo>
                  <a:lnTo>
                    <a:pt x="95" y="80829"/>
                  </a:lnTo>
                  <a:cubicBezTo>
                    <a:pt x="6569" y="74260"/>
                    <a:pt x="13233" y="68262"/>
                    <a:pt x="20183" y="62550"/>
                  </a:cubicBezTo>
                  <a:cubicBezTo>
                    <a:pt x="20469" y="62359"/>
                    <a:pt x="20659" y="62169"/>
                    <a:pt x="20945" y="61978"/>
                  </a:cubicBezTo>
                  <a:cubicBezTo>
                    <a:pt x="24563" y="59027"/>
                    <a:pt x="28276" y="56171"/>
                    <a:pt x="31989" y="53410"/>
                  </a:cubicBezTo>
                  <a:cubicBezTo>
                    <a:pt x="35226" y="51125"/>
                    <a:pt x="38463" y="48840"/>
                    <a:pt x="41700" y="46650"/>
                  </a:cubicBezTo>
                  <a:cubicBezTo>
                    <a:pt x="44080" y="45032"/>
                    <a:pt x="46555" y="43413"/>
                    <a:pt x="49031" y="41985"/>
                  </a:cubicBezTo>
                  <a:cubicBezTo>
                    <a:pt x="49031" y="41985"/>
                    <a:pt x="49316" y="41795"/>
                    <a:pt x="49411" y="41700"/>
                  </a:cubicBezTo>
                  <a:cubicBezTo>
                    <a:pt x="49792" y="41414"/>
                    <a:pt x="50078" y="41224"/>
                    <a:pt x="50459" y="41033"/>
                  </a:cubicBezTo>
                  <a:cubicBezTo>
                    <a:pt x="50744" y="40748"/>
                    <a:pt x="51125" y="40652"/>
                    <a:pt x="51411" y="40462"/>
                  </a:cubicBezTo>
                  <a:cubicBezTo>
                    <a:pt x="53410" y="39129"/>
                    <a:pt x="55504" y="37891"/>
                    <a:pt x="57599" y="36749"/>
                  </a:cubicBezTo>
                  <a:cubicBezTo>
                    <a:pt x="61217" y="34655"/>
                    <a:pt x="64834" y="32655"/>
                    <a:pt x="68452" y="30751"/>
                  </a:cubicBezTo>
                  <a:cubicBezTo>
                    <a:pt x="71975" y="28942"/>
                    <a:pt x="75497" y="27228"/>
                    <a:pt x="79020" y="25610"/>
                  </a:cubicBezTo>
                  <a:cubicBezTo>
                    <a:pt x="81114" y="24658"/>
                    <a:pt x="83114" y="23706"/>
                    <a:pt x="85208" y="22849"/>
                  </a:cubicBezTo>
                  <a:cubicBezTo>
                    <a:pt x="87303" y="21897"/>
                    <a:pt x="89302" y="21040"/>
                    <a:pt x="91397" y="20279"/>
                  </a:cubicBezTo>
                  <a:cubicBezTo>
                    <a:pt x="95205" y="18660"/>
                    <a:pt x="99203" y="17137"/>
                    <a:pt x="103107" y="15804"/>
                  </a:cubicBezTo>
                  <a:cubicBezTo>
                    <a:pt x="104154" y="15423"/>
                    <a:pt x="105106" y="15138"/>
                    <a:pt x="106058" y="14757"/>
                  </a:cubicBezTo>
                  <a:cubicBezTo>
                    <a:pt x="107772" y="14090"/>
                    <a:pt x="109581" y="13519"/>
                    <a:pt x="111390" y="13043"/>
                  </a:cubicBezTo>
                  <a:cubicBezTo>
                    <a:pt x="113103" y="12472"/>
                    <a:pt x="114817" y="11901"/>
                    <a:pt x="116626" y="11425"/>
                  </a:cubicBezTo>
                  <a:cubicBezTo>
                    <a:pt x="120339" y="10282"/>
                    <a:pt x="124052" y="9330"/>
                    <a:pt x="127765" y="8378"/>
                  </a:cubicBezTo>
                  <a:cubicBezTo>
                    <a:pt x="129098" y="7997"/>
                    <a:pt x="130526" y="7712"/>
                    <a:pt x="131954" y="7331"/>
                  </a:cubicBezTo>
                  <a:lnTo>
                    <a:pt x="133382" y="7045"/>
                  </a:lnTo>
                  <a:cubicBezTo>
                    <a:pt x="135381" y="6569"/>
                    <a:pt x="137285" y="6093"/>
                    <a:pt x="139189" y="5807"/>
                  </a:cubicBezTo>
                  <a:cubicBezTo>
                    <a:pt x="140903" y="5427"/>
                    <a:pt x="142617" y="5046"/>
                    <a:pt x="144331" y="4760"/>
                  </a:cubicBezTo>
                  <a:cubicBezTo>
                    <a:pt x="145092" y="4570"/>
                    <a:pt x="145854" y="4474"/>
                    <a:pt x="146615" y="4379"/>
                  </a:cubicBezTo>
                  <a:cubicBezTo>
                    <a:pt x="149472" y="3808"/>
                    <a:pt x="152328" y="3332"/>
                    <a:pt x="155184" y="2951"/>
                  </a:cubicBezTo>
                  <a:cubicBezTo>
                    <a:pt x="156326" y="2761"/>
                    <a:pt x="157564" y="2666"/>
                    <a:pt x="158802" y="2475"/>
                  </a:cubicBezTo>
                  <a:cubicBezTo>
                    <a:pt x="161467" y="2094"/>
                    <a:pt x="164228" y="1714"/>
                    <a:pt x="166894" y="1428"/>
                  </a:cubicBezTo>
                  <a:cubicBezTo>
                    <a:pt x="169274" y="1238"/>
                    <a:pt x="171559" y="1047"/>
                    <a:pt x="173939" y="857"/>
                  </a:cubicBezTo>
                  <a:cubicBezTo>
                    <a:pt x="174701" y="857"/>
                    <a:pt x="175462" y="857"/>
                    <a:pt x="176319" y="666"/>
                  </a:cubicBezTo>
                  <a:cubicBezTo>
                    <a:pt x="178985" y="476"/>
                    <a:pt x="181746" y="286"/>
                    <a:pt x="184412" y="190"/>
                  </a:cubicBezTo>
                  <a:cubicBezTo>
                    <a:pt x="188220" y="190"/>
                    <a:pt x="192028" y="0"/>
                    <a:pt x="195836" y="0"/>
                  </a:cubicBezTo>
                  <a:cubicBezTo>
                    <a:pt x="199264" y="0"/>
                    <a:pt x="202786" y="0"/>
                    <a:pt x="206214" y="190"/>
                  </a:cubicBezTo>
                  <a:cubicBezTo>
                    <a:pt x="207642" y="190"/>
                    <a:pt x="209165" y="381"/>
                    <a:pt x="210593" y="476"/>
                  </a:cubicBezTo>
                  <a:cubicBezTo>
                    <a:pt x="213735" y="476"/>
                    <a:pt x="216781" y="857"/>
                    <a:pt x="219828" y="1142"/>
                  </a:cubicBezTo>
                  <a:cubicBezTo>
                    <a:pt x="222208" y="1333"/>
                    <a:pt x="224493" y="1523"/>
                    <a:pt x="226873" y="1904"/>
                  </a:cubicBezTo>
                  <a:cubicBezTo>
                    <a:pt x="227825" y="1904"/>
                    <a:pt x="228777" y="2094"/>
                    <a:pt x="229729" y="2190"/>
                  </a:cubicBezTo>
                  <a:cubicBezTo>
                    <a:pt x="232014" y="2380"/>
                    <a:pt x="234204" y="2761"/>
                    <a:pt x="236394" y="3142"/>
                  </a:cubicBezTo>
                  <a:cubicBezTo>
                    <a:pt x="239250" y="3523"/>
                    <a:pt x="242201" y="3999"/>
                    <a:pt x="245152" y="4570"/>
                  </a:cubicBezTo>
                  <a:cubicBezTo>
                    <a:pt x="247342" y="4951"/>
                    <a:pt x="249627" y="5331"/>
                    <a:pt x="251817" y="5903"/>
                  </a:cubicBezTo>
                  <a:cubicBezTo>
                    <a:pt x="254863" y="6474"/>
                    <a:pt x="257910" y="7140"/>
                    <a:pt x="260956" y="7902"/>
                  </a:cubicBezTo>
                  <a:cubicBezTo>
                    <a:pt x="269620" y="9996"/>
                    <a:pt x="278189" y="12567"/>
                    <a:pt x="286567" y="15518"/>
                  </a:cubicBezTo>
                  <a:cubicBezTo>
                    <a:pt x="295040" y="18374"/>
                    <a:pt x="303323" y="21802"/>
                    <a:pt x="311510" y="25610"/>
                  </a:cubicBezTo>
                  <a:cubicBezTo>
                    <a:pt x="315604" y="27514"/>
                    <a:pt x="319603" y="29513"/>
                    <a:pt x="323601" y="31608"/>
                  </a:cubicBezTo>
                  <a:cubicBezTo>
                    <a:pt x="331598" y="35797"/>
                    <a:pt x="339500" y="40367"/>
                    <a:pt x="347117" y="45508"/>
                  </a:cubicBezTo>
                  <a:cubicBezTo>
                    <a:pt x="362445" y="55600"/>
                    <a:pt x="377011" y="67405"/>
                    <a:pt x="390435" y="80829"/>
                  </a:cubicBezTo>
                  <a:lnTo>
                    <a:pt x="390435" y="80829"/>
                  </a:lnTo>
                  <a:cubicBezTo>
                    <a:pt x="397195" y="87684"/>
                    <a:pt x="403478" y="94633"/>
                    <a:pt x="409381" y="101869"/>
                  </a:cubicBezTo>
                  <a:cubicBezTo>
                    <a:pt x="415283" y="109105"/>
                    <a:pt x="420805" y="116531"/>
                    <a:pt x="425756" y="124147"/>
                  </a:cubicBezTo>
                  <a:cubicBezTo>
                    <a:pt x="429945" y="130431"/>
                    <a:pt x="433753" y="136904"/>
                    <a:pt x="437276" y="143378"/>
                  </a:cubicBezTo>
                  <a:cubicBezTo>
                    <a:pt x="438133" y="144806"/>
                    <a:pt x="438894" y="146234"/>
                    <a:pt x="439656" y="147663"/>
                  </a:cubicBezTo>
                  <a:cubicBezTo>
                    <a:pt x="443655" y="155184"/>
                    <a:pt x="447177" y="162800"/>
                    <a:pt x="450319" y="170512"/>
                  </a:cubicBezTo>
                  <a:cubicBezTo>
                    <a:pt x="450890" y="171749"/>
                    <a:pt x="451461" y="173082"/>
                    <a:pt x="451842" y="174415"/>
                  </a:cubicBezTo>
                  <a:cubicBezTo>
                    <a:pt x="454508" y="180889"/>
                    <a:pt x="456793" y="187458"/>
                    <a:pt x="458792" y="194027"/>
                  </a:cubicBezTo>
                  <a:cubicBezTo>
                    <a:pt x="459649" y="196598"/>
                    <a:pt x="460506" y="199264"/>
                    <a:pt x="461172" y="202025"/>
                  </a:cubicBezTo>
                  <a:cubicBezTo>
                    <a:pt x="463171" y="209070"/>
                    <a:pt x="464790" y="216210"/>
                    <a:pt x="466218" y="223350"/>
                  </a:cubicBezTo>
                  <a:cubicBezTo>
                    <a:pt x="467075" y="227730"/>
                    <a:pt x="467837" y="232109"/>
                    <a:pt x="468408" y="236489"/>
                  </a:cubicBezTo>
                  <a:cubicBezTo>
                    <a:pt x="470883" y="253435"/>
                    <a:pt x="471740" y="270572"/>
                    <a:pt x="470978" y="287614"/>
                  </a:cubicBezTo>
                  <a:cubicBezTo>
                    <a:pt x="470978" y="288851"/>
                    <a:pt x="470883" y="290184"/>
                    <a:pt x="470788" y="291422"/>
                  </a:cubicBezTo>
                  <a:lnTo>
                    <a:pt x="470788" y="292469"/>
                  </a:lnTo>
                  <a:cubicBezTo>
                    <a:pt x="470597" y="294945"/>
                    <a:pt x="470502" y="297325"/>
                    <a:pt x="470217" y="299800"/>
                  </a:cubicBezTo>
                  <a:cubicBezTo>
                    <a:pt x="470122" y="301514"/>
                    <a:pt x="469931" y="303132"/>
                    <a:pt x="469741" y="304846"/>
                  </a:cubicBezTo>
                  <a:cubicBezTo>
                    <a:pt x="469741" y="305227"/>
                    <a:pt x="469645" y="305512"/>
                    <a:pt x="469645" y="305893"/>
                  </a:cubicBezTo>
                  <a:cubicBezTo>
                    <a:pt x="469265" y="309130"/>
                    <a:pt x="468884" y="312462"/>
                    <a:pt x="468408" y="315699"/>
                  </a:cubicBezTo>
                  <a:cubicBezTo>
                    <a:pt x="467837" y="319983"/>
                    <a:pt x="467075" y="324172"/>
                    <a:pt x="466313" y="328361"/>
                  </a:cubicBezTo>
                  <a:cubicBezTo>
                    <a:pt x="466218" y="328742"/>
                    <a:pt x="466218" y="329123"/>
                    <a:pt x="466123" y="329409"/>
                  </a:cubicBezTo>
                  <a:cubicBezTo>
                    <a:pt x="465266" y="333503"/>
                    <a:pt x="464409" y="337691"/>
                    <a:pt x="463362" y="341785"/>
                  </a:cubicBezTo>
                  <a:cubicBezTo>
                    <a:pt x="462505" y="345308"/>
                    <a:pt x="461553" y="348926"/>
                    <a:pt x="460506" y="352448"/>
                  </a:cubicBezTo>
                  <a:cubicBezTo>
                    <a:pt x="460125" y="353972"/>
                    <a:pt x="459649" y="355495"/>
                    <a:pt x="459173" y="357018"/>
                  </a:cubicBezTo>
                  <a:cubicBezTo>
                    <a:pt x="459078" y="357208"/>
                    <a:pt x="459078" y="357399"/>
                    <a:pt x="458983" y="357589"/>
                  </a:cubicBezTo>
                  <a:cubicBezTo>
                    <a:pt x="458030" y="360921"/>
                    <a:pt x="456888" y="364158"/>
                    <a:pt x="455745" y="367395"/>
                  </a:cubicBezTo>
                  <a:cubicBezTo>
                    <a:pt x="454413" y="371394"/>
                    <a:pt x="452889" y="375297"/>
                    <a:pt x="451366" y="379201"/>
                  </a:cubicBezTo>
                  <a:cubicBezTo>
                    <a:pt x="450985" y="380248"/>
                    <a:pt x="450509" y="381295"/>
                    <a:pt x="450033" y="382343"/>
                  </a:cubicBezTo>
                  <a:cubicBezTo>
                    <a:pt x="450033" y="382343"/>
                    <a:pt x="449938" y="382533"/>
                    <a:pt x="449938" y="382628"/>
                  </a:cubicBezTo>
                  <a:cubicBezTo>
                    <a:pt x="448605" y="385865"/>
                    <a:pt x="447177" y="389102"/>
                    <a:pt x="445654" y="392339"/>
                  </a:cubicBezTo>
                  <a:cubicBezTo>
                    <a:pt x="443940" y="396147"/>
                    <a:pt x="442036" y="399955"/>
                    <a:pt x="440037" y="403668"/>
                  </a:cubicBezTo>
                  <a:cubicBezTo>
                    <a:pt x="437561" y="408429"/>
                    <a:pt x="434991" y="413094"/>
                    <a:pt x="432230" y="417759"/>
                  </a:cubicBezTo>
                  <a:cubicBezTo>
                    <a:pt x="431278" y="419282"/>
                    <a:pt x="430326" y="420900"/>
                    <a:pt x="429374" y="422424"/>
                  </a:cubicBez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23" name="Freeform: Shape 22">
              <a:extLst>
                <a:ext uri="{FF2B5EF4-FFF2-40B4-BE49-F238E27FC236}">
                  <a16:creationId xmlns:a16="http://schemas.microsoft.com/office/drawing/2014/main" id="{8FE569BA-62A1-F777-663C-F4593C73F20E}"/>
                </a:ext>
              </a:extLst>
            </p:cNvPr>
            <p:cNvSpPr/>
            <p:nvPr/>
          </p:nvSpPr>
          <p:spPr>
            <a:xfrm>
              <a:off x="2854296" y="5627869"/>
              <a:ext cx="52077" cy="57313"/>
            </a:xfrm>
            <a:custGeom>
              <a:avLst/>
              <a:gdLst>
                <a:gd name="connsiteX0" fmla="*/ 52077 w 52077"/>
                <a:gd name="connsiteY0" fmla="*/ 57313 h 57313"/>
                <a:gd name="connsiteX1" fmla="*/ 0 w 52077"/>
                <a:gd name="connsiteY1" fmla="*/ 52077 h 57313"/>
                <a:gd name="connsiteX2" fmla="*/ 5236 w 52077"/>
                <a:gd name="connsiteY2" fmla="*/ 0 h 57313"/>
              </a:gdLst>
              <a:ahLst/>
              <a:cxnLst>
                <a:cxn ang="0">
                  <a:pos x="connsiteX0" y="connsiteY0"/>
                </a:cxn>
                <a:cxn ang="0">
                  <a:pos x="connsiteX1" y="connsiteY1"/>
                </a:cxn>
                <a:cxn ang="0">
                  <a:pos x="connsiteX2" y="connsiteY2"/>
                </a:cxn>
              </a:cxnLst>
              <a:rect l="l" t="t" r="r" b="b"/>
              <a:pathLst>
                <a:path w="52077" h="57313">
                  <a:moveTo>
                    <a:pt x="52077" y="57313"/>
                  </a:moveTo>
                  <a:lnTo>
                    <a:pt x="0" y="52077"/>
                  </a:lnTo>
                  <a:lnTo>
                    <a:pt x="5236" y="0"/>
                  </a:ln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24" name="Freeform: Shape 23">
              <a:extLst>
                <a:ext uri="{FF2B5EF4-FFF2-40B4-BE49-F238E27FC236}">
                  <a16:creationId xmlns:a16="http://schemas.microsoft.com/office/drawing/2014/main" id="{D69225CF-65F3-7118-3218-F4C4A2C86C80}"/>
                </a:ext>
              </a:extLst>
            </p:cNvPr>
            <p:cNvSpPr/>
            <p:nvPr/>
          </p:nvSpPr>
          <p:spPr>
            <a:xfrm>
              <a:off x="3192654" y="6065144"/>
              <a:ext cx="52077" cy="57313"/>
            </a:xfrm>
            <a:custGeom>
              <a:avLst/>
              <a:gdLst>
                <a:gd name="connsiteX0" fmla="*/ 0 w 52077"/>
                <a:gd name="connsiteY0" fmla="*/ 0 h 57313"/>
                <a:gd name="connsiteX1" fmla="*/ 52077 w 52077"/>
                <a:gd name="connsiteY1" fmla="*/ 5236 h 57313"/>
                <a:gd name="connsiteX2" fmla="*/ 46841 w 52077"/>
                <a:gd name="connsiteY2" fmla="*/ 57313 h 57313"/>
              </a:gdLst>
              <a:ahLst/>
              <a:cxnLst>
                <a:cxn ang="0">
                  <a:pos x="connsiteX0" y="connsiteY0"/>
                </a:cxn>
                <a:cxn ang="0">
                  <a:pos x="connsiteX1" y="connsiteY1"/>
                </a:cxn>
                <a:cxn ang="0">
                  <a:pos x="connsiteX2" y="connsiteY2"/>
                </a:cxn>
              </a:cxnLst>
              <a:rect l="l" t="t" r="r" b="b"/>
              <a:pathLst>
                <a:path w="52077" h="57313">
                  <a:moveTo>
                    <a:pt x="0" y="0"/>
                  </a:moveTo>
                  <a:lnTo>
                    <a:pt x="52077" y="5236"/>
                  </a:lnTo>
                  <a:lnTo>
                    <a:pt x="46841" y="57313"/>
                  </a:ln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grpSp>
          <p:nvGrpSpPr>
            <p:cNvPr id="25" name="Graphic 920">
              <a:extLst>
                <a:ext uri="{FF2B5EF4-FFF2-40B4-BE49-F238E27FC236}">
                  <a16:creationId xmlns:a16="http://schemas.microsoft.com/office/drawing/2014/main" id="{588F1E20-1122-9DCD-6EAE-5D1F04C19197}"/>
                </a:ext>
              </a:extLst>
            </p:cNvPr>
            <p:cNvGrpSpPr/>
            <p:nvPr/>
          </p:nvGrpSpPr>
          <p:grpSpPr>
            <a:xfrm>
              <a:off x="2880478" y="5706222"/>
              <a:ext cx="337881" cy="337881"/>
              <a:chOff x="2880478" y="5706222"/>
              <a:chExt cx="337881" cy="337881"/>
            </a:xfrm>
            <a:grpFill/>
          </p:grpSpPr>
          <p:sp>
            <p:nvSpPr>
              <p:cNvPr id="26" name="Freeform: Shape 25">
                <a:extLst>
                  <a:ext uri="{FF2B5EF4-FFF2-40B4-BE49-F238E27FC236}">
                    <a16:creationId xmlns:a16="http://schemas.microsoft.com/office/drawing/2014/main" id="{FBF3B704-7883-45F7-C6B9-A926D943523D}"/>
                  </a:ext>
                </a:extLst>
              </p:cNvPr>
              <p:cNvSpPr/>
              <p:nvPr/>
            </p:nvSpPr>
            <p:spPr>
              <a:xfrm>
                <a:off x="2880478" y="5706222"/>
                <a:ext cx="337881" cy="337881"/>
              </a:xfrm>
              <a:custGeom>
                <a:avLst/>
                <a:gdLst>
                  <a:gd name="connsiteX0" fmla="*/ 337882 w 337881"/>
                  <a:gd name="connsiteY0" fmla="*/ 195931 h 337881"/>
                  <a:gd name="connsiteX1" fmla="*/ 337882 w 337881"/>
                  <a:gd name="connsiteY1" fmla="*/ 141950 h 337881"/>
                  <a:gd name="connsiteX2" fmla="*/ 296182 w 337881"/>
                  <a:gd name="connsiteY2" fmla="*/ 136143 h 337881"/>
                  <a:gd name="connsiteX3" fmla="*/ 282092 w 337881"/>
                  <a:gd name="connsiteY3" fmla="*/ 102155 h 337881"/>
                  <a:gd name="connsiteX4" fmla="*/ 307512 w 337881"/>
                  <a:gd name="connsiteY4" fmla="*/ 68547 h 337881"/>
                  <a:gd name="connsiteX5" fmla="*/ 269334 w 337881"/>
                  <a:gd name="connsiteY5" fmla="*/ 30370 h 337881"/>
                  <a:gd name="connsiteX6" fmla="*/ 235727 w 337881"/>
                  <a:gd name="connsiteY6" fmla="*/ 55790 h 337881"/>
                  <a:gd name="connsiteX7" fmla="*/ 201739 w 337881"/>
                  <a:gd name="connsiteY7" fmla="*/ 41700 h 337881"/>
                  <a:gd name="connsiteX8" fmla="*/ 195932 w 337881"/>
                  <a:gd name="connsiteY8" fmla="*/ 0 h 337881"/>
                  <a:gd name="connsiteX9" fmla="*/ 141950 w 337881"/>
                  <a:gd name="connsiteY9" fmla="*/ 0 h 337881"/>
                  <a:gd name="connsiteX10" fmla="*/ 136143 w 337881"/>
                  <a:gd name="connsiteY10" fmla="*/ 41700 h 337881"/>
                  <a:gd name="connsiteX11" fmla="*/ 102155 w 337881"/>
                  <a:gd name="connsiteY11" fmla="*/ 55790 h 337881"/>
                  <a:gd name="connsiteX12" fmla="*/ 68547 w 337881"/>
                  <a:gd name="connsiteY12" fmla="*/ 30370 h 337881"/>
                  <a:gd name="connsiteX13" fmla="*/ 30370 w 337881"/>
                  <a:gd name="connsiteY13" fmla="*/ 68547 h 337881"/>
                  <a:gd name="connsiteX14" fmla="*/ 55790 w 337881"/>
                  <a:gd name="connsiteY14" fmla="*/ 102155 h 337881"/>
                  <a:gd name="connsiteX15" fmla="*/ 41700 w 337881"/>
                  <a:gd name="connsiteY15" fmla="*/ 136143 h 337881"/>
                  <a:gd name="connsiteX16" fmla="*/ 0 w 337881"/>
                  <a:gd name="connsiteY16" fmla="*/ 141950 h 337881"/>
                  <a:gd name="connsiteX17" fmla="*/ 0 w 337881"/>
                  <a:gd name="connsiteY17" fmla="*/ 195931 h 337881"/>
                  <a:gd name="connsiteX18" fmla="*/ 41700 w 337881"/>
                  <a:gd name="connsiteY18" fmla="*/ 201739 h 337881"/>
                  <a:gd name="connsiteX19" fmla="*/ 55790 w 337881"/>
                  <a:gd name="connsiteY19" fmla="*/ 235727 h 337881"/>
                  <a:gd name="connsiteX20" fmla="*/ 30370 w 337881"/>
                  <a:gd name="connsiteY20" fmla="*/ 269334 h 337881"/>
                  <a:gd name="connsiteX21" fmla="*/ 68547 w 337881"/>
                  <a:gd name="connsiteY21" fmla="*/ 307512 h 337881"/>
                  <a:gd name="connsiteX22" fmla="*/ 102155 w 337881"/>
                  <a:gd name="connsiteY22" fmla="*/ 282092 h 337881"/>
                  <a:gd name="connsiteX23" fmla="*/ 136143 w 337881"/>
                  <a:gd name="connsiteY23" fmla="*/ 296182 h 337881"/>
                  <a:gd name="connsiteX24" fmla="*/ 141950 w 337881"/>
                  <a:gd name="connsiteY24" fmla="*/ 337882 h 337881"/>
                  <a:gd name="connsiteX25" fmla="*/ 195932 w 337881"/>
                  <a:gd name="connsiteY25" fmla="*/ 337882 h 337881"/>
                  <a:gd name="connsiteX26" fmla="*/ 201739 w 337881"/>
                  <a:gd name="connsiteY26" fmla="*/ 296182 h 337881"/>
                  <a:gd name="connsiteX27" fmla="*/ 235727 w 337881"/>
                  <a:gd name="connsiteY27" fmla="*/ 282092 h 337881"/>
                  <a:gd name="connsiteX28" fmla="*/ 269334 w 337881"/>
                  <a:gd name="connsiteY28" fmla="*/ 307512 h 337881"/>
                  <a:gd name="connsiteX29" fmla="*/ 307512 w 337881"/>
                  <a:gd name="connsiteY29" fmla="*/ 269334 h 337881"/>
                  <a:gd name="connsiteX30" fmla="*/ 282092 w 337881"/>
                  <a:gd name="connsiteY30" fmla="*/ 235727 h 337881"/>
                  <a:gd name="connsiteX31" fmla="*/ 296182 w 337881"/>
                  <a:gd name="connsiteY31" fmla="*/ 201739 h 337881"/>
                  <a:gd name="connsiteX32" fmla="*/ 337882 w 337881"/>
                  <a:gd name="connsiteY32" fmla="*/ 195931 h 33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7881" h="337881">
                    <a:moveTo>
                      <a:pt x="337882" y="195931"/>
                    </a:moveTo>
                    <a:lnTo>
                      <a:pt x="337882" y="141950"/>
                    </a:lnTo>
                    <a:lnTo>
                      <a:pt x="296182" y="136143"/>
                    </a:lnTo>
                    <a:cubicBezTo>
                      <a:pt x="293040" y="124052"/>
                      <a:pt x="288280" y="112627"/>
                      <a:pt x="282092" y="102155"/>
                    </a:cubicBezTo>
                    <a:lnTo>
                      <a:pt x="307512" y="68547"/>
                    </a:lnTo>
                    <a:lnTo>
                      <a:pt x="269334" y="30370"/>
                    </a:lnTo>
                    <a:lnTo>
                      <a:pt x="235727" y="55790"/>
                    </a:lnTo>
                    <a:cubicBezTo>
                      <a:pt x="225255" y="49602"/>
                      <a:pt x="213830" y="44841"/>
                      <a:pt x="201739" y="41700"/>
                    </a:cubicBezTo>
                    <a:lnTo>
                      <a:pt x="195932" y="0"/>
                    </a:lnTo>
                    <a:lnTo>
                      <a:pt x="141950" y="0"/>
                    </a:lnTo>
                    <a:lnTo>
                      <a:pt x="136143" y="41700"/>
                    </a:lnTo>
                    <a:cubicBezTo>
                      <a:pt x="124052" y="44841"/>
                      <a:pt x="112627" y="49602"/>
                      <a:pt x="102155" y="55790"/>
                    </a:cubicBezTo>
                    <a:lnTo>
                      <a:pt x="68547" y="30370"/>
                    </a:lnTo>
                    <a:lnTo>
                      <a:pt x="30370" y="68547"/>
                    </a:lnTo>
                    <a:lnTo>
                      <a:pt x="55790" y="102155"/>
                    </a:lnTo>
                    <a:cubicBezTo>
                      <a:pt x="49602" y="112627"/>
                      <a:pt x="44841" y="124052"/>
                      <a:pt x="41700" y="136143"/>
                    </a:cubicBezTo>
                    <a:lnTo>
                      <a:pt x="0" y="141950"/>
                    </a:lnTo>
                    <a:lnTo>
                      <a:pt x="0" y="195931"/>
                    </a:lnTo>
                    <a:lnTo>
                      <a:pt x="41700" y="201739"/>
                    </a:lnTo>
                    <a:cubicBezTo>
                      <a:pt x="44841" y="213830"/>
                      <a:pt x="49602" y="225255"/>
                      <a:pt x="55790" y="235727"/>
                    </a:cubicBezTo>
                    <a:lnTo>
                      <a:pt x="30370" y="269334"/>
                    </a:lnTo>
                    <a:lnTo>
                      <a:pt x="68547" y="307512"/>
                    </a:lnTo>
                    <a:lnTo>
                      <a:pt x="102155" y="282092"/>
                    </a:lnTo>
                    <a:cubicBezTo>
                      <a:pt x="112627" y="288280"/>
                      <a:pt x="124052" y="293040"/>
                      <a:pt x="136143" y="296182"/>
                    </a:cubicBezTo>
                    <a:lnTo>
                      <a:pt x="141950" y="337882"/>
                    </a:lnTo>
                    <a:lnTo>
                      <a:pt x="195932" y="337882"/>
                    </a:lnTo>
                    <a:lnTo>
                      <a:pt x="201739" y="296182"/>
                    </a:lnTo>
                    <a:cubicBezTo>
                      <a:pt x="213830" y="293040"/>
                      <a:pt x="225255" y="288280"/>
                      <a:pt x="235727" y="282092"/>
                    </a:cubicBezTo>
                    <a:lnTo>
                      <a:pt x="269334" y="307512"/>
                    </a:lnTo>
                    <a:lnTo>
                      <a:pt x="307512" y="269334"/>
                    </a:lnTo>
                    <a:lnTo>
                      <a:pt x="282092" y="235727"/>
                    </a:lnTo>
                    <a:cubicBezTo>
                      <a:pt x="288280" y="225255"/>
                      <a:pt x="293040" y="213830"/>
                      <a:pt x="296182" y="201739"/>
                    </a:cubicBezTo>
                    <a:lnTo>
                      <a:pt x="337882" y="195931"/>
                    </a:lnTo>
                    <a:close/>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27" name="Freeform: Shape 26">
                <a:extLst>
                  <a:ext uri="{FF2B5EF4-FFF2-40B4-BE49-F238E27FC236}">
                    <a16:creationId xmlns:a16="http://schemas.microsoft.com/office/drawing/2014/main" id="{4EFF7247-E1A2-8D04-F0F5-53124C9C99C5}"/>
                  </a:ext>
                </a:extLst>
              </p:cNvPr>
              <p:cNvSpPr/>
              <p:nvPr/>
            </p:nvSpPr>
            <p:spPr>
              <a:xfrm>
                <a:off x="2981680" y="5807425"/>
                <a:ext cx="135571" cy="135571"/>
              </a:xfrm>
              <a:custGeom>
                <a:avLst/>
                <a:gdLst>
                  <a:gd name="connsiteX0" fmla="*/ 135572 w 135571"/>
                  <a:gd name="connsiteY0" fmla="*/ 67786 h 135571"/>
                  <a:gd name="connsiteX1" fmla="*/ 67786 w 135571"/>
                  <a:gd name="connsiteY1" fmla="*/ 135572 h 135571"/>
                  <a:gd name="connsiteX2" fmla="*/ 0 w 135571"/>
                  <a:gd name="connsiteY2" fmla="*/ 67786 h 135571"/>
                  <a:gd name="connsiteX3" fmla="*/ 67786 w 135571"/>
                  <a:gd name="connsiteY3" fmla="*/ 0 h 135571"/>
                  <a:gd name="connsiteX4" fmla="*/ 135572 w 135571"/>
                  <a:gd name="connsiteY4" fmla="*/ 67786 h 1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1" h="135571">
                    <a:moveTo>
                      <a:pt x="135572" y="67786"/>
                    </a:moveTo>
                    <a:cubicBezTo>
                      <a:pt x="135572" y="105201"/>
                      <a:pt x="105201" y="135572"/>
                      <a:pt x="67786" y="135572"/>
                    </a:cubicBezTo>
                    <a:cubicBezTo>
                      <a:pt x="30370" y="135572"/>
                      <a:pt x="0" y="105201"/>
                      <a:pt x="0" y="67786"/>
                    </a:cubicBezTo>
                    <a:cubicBezTo>
                      <a:pt x="0" y="30370"/>
                      <a:pt x="30370" y="0"/>
                      <a:pt x="67786" y="0"/>
                    </a:cubicBezTo>
                    <a:cubicBezTo>
                      <a:pt x="105201" y="0"/>
                      <a:pt x="135572" y="30370"/>
                      <a:pt x="135572" y="67786"/>
                    </a:cubicBezTo>
                    <a:close/>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grpSp>
      </p:grpSp>
      <p:sp>
        <p:nvSpPr>
          <p:cNvPr id="28" name="Oval 27">
            <a:extLst>
              <a:ext uri="{FF2B5EF4-FFF2-40B4-BE49-F238E27FC236}">
                <a16:creationId xmlns:a16="http://schemas.microsoft.com/office/drawing/2014/main" id="{159C3C87-73DC-3C50-9075-9A95D63BC267}"/>
              </a:ext>
            </a:extLst>
          </p:cNvPr>
          <p:cNvSpPr/>
          <p:nvPr/>
        </p:nvSpPr>
        <p:spPr bwMode="gray">
          <a:xfrm>
            <a:off x="5174648" y="2259252"/>
            <a:ext cx="526472" cy="526472"/>
          </a:xfrm>
          <a:prstGeom prst="ellipse">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29" name="Oval 28">
            <a:extLst>
              <a:ext uri="{FF2B5EF4-FFF2-40B4-BE49-F238E27FC236}">
                <a16:creationId xmlns:a16="http://schemas.microsoft.com/office/drawing/2014/main" id="{D5D03FD2-E8D1-0ECA-B5D9-8C322D544205}"/>
              </a:ext>
            </a:extLst>
          </p:cNvPr>
          <p:cNvSpPr/>
          <p:nvPr/>
        </p:nvSpPr>
        <p:spPr bwMode="gray">
          <a:xfrm>
            <a:off x="10985792" y="2259252"/>
            <a:ext cx="526472" cy="526472"/>
          </a:xfrm>
          <a:prstGeom prst="ellipse">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grpSp>
        <p:nvGrpSpPr>
          <p:cNvPr id="30" name="Graphic 920">
            <a:extLst>
              <a:ext uri="{FF2B5EF4-FFF2-40B4-BE49-F238E27FC236}">
                <a16:creationId xmlns:a16="http://schemas.microsoft.com/office/drawing/2014/main" id="{F4198ED1-06B6-479A-A310-4477E21DFEB6}"/>
              </a:ext>
            </a:extLst>
          </p:cNvPr>
          <p:cNvGrpSpPr/>
          <p:nvPr/>
        </p:nvGrpSpPr>
        <p:grpSpPr>
          <a:xfrm>
            <a:off x="5274146" y="2370920"/>
            <a:ext cx="327476" cy="303136"/>
            <a:chOff x="6733893" y="3639230"/>
            <a:chExt cx="552188" cy="511345"/>
          </a:xfrm>
          <a:noFill/>
        </p:grpSpPr>
        <p:sp>
          <p:nvSpPr>
            <p:cNvPr id="31" name="Freeform: Shape 30">
              <a:extLst>
                <a:ext uri="{FF2B5EF4-FFF2-40B4-BE49-F238E27FC236}">
                  <a16:creationId xmlns:a16="http://schemas.microsoft.com/office/drawing/2014/main" id="{B29907F0-D68F-DF5A-3570-615226300E0A}"/>
                </a:ext>
              </a:extLst>
            </p:cNvPr>
            <p:cNvSpPr/>
            <p:nvPr/>
          </p:nvSpPr>
          <p:spPr>
            <a:xfrm>
              <a:off x="6770356" y="3927606"/>
              <a:ext cx="86065" cy="222969"/>
            </a:xfrm>
            <a:custGeom>
              <a:avLst/>
              <a:gdLst>
                <a:gd name="connsiteX0" fmla="*/ 0 w 86065"/>
                <a:gd name="connsiteY0" fmla="*/ 0 h 222969"/>
                <a:gd name="connsiteX1" fmla="*/ 86065 w 86065"/>
                <a:gd name="connsiteY1" fmla="*/ 0 h 222969"/>
                <a:gd name="connsiteX2" fmla="*/ 86065 w 86065"/>
                <a:gd name="connsiteY2" fmla="*/ 222970 h 222969"/>
                <a:gd name="connsiteX3" fmla="*/ 0 w 86065"/>
                <a:gd name="connsiteY3" fmla="*/ 222970 h 222969"/>
              </a:gdLst>
              <a:ahLst/>
              <a:cxnLst>
                <a:cxn ang="0">
                  <a:pos x="connsiteX0" y="connsiteY0"/>
                </a:cxn>
                <a:cxn ang="0">
                  <a:pos x="connsiteX1" y="connsiteY1"/>
                </a:cxn>
                <a:cxn ang="0">
                  <a:pos x="connsiteX2" y="connsiteY2"/>
                </a:cxn>
                <a:cxn ang="0">
                  <a:pos x="connsiteX3" y="connsiteY3"/>
                </a:cxn>
              </a:cxnLst>
              <a:rect l="l" t="t" r="r" b="b"/>
              <a:pathLst>
                <a:path w="86065" h="222969">
                  <a:moveTo>
                    <a:pt x="0" y="0"/>
                  </a:moveTo>
                  <a:lnTo>
                    <a:pt x="86065" y="0"/>
                  </a:lnTo>
                  <a:lnTo>
                    <a:pt x="86065" y="222970"/>
                  </a:lnTo>
                  <a:lnTo>
                    <a:pt x="0" y="222970"/>
                  </a:lnTo>
                  <a:close/>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32" name="Freeform: Shape 31">
              <a:extLst>
                <a:ext uri="{FF2B5EF4-FFF2-40B4-BE49-F238E27FC236}">
                  <a16:creationId xmlns:a16="http://schemas.microsoft.com/office/drawing/2014/main" id="{8B35A8BB-FB5E-DEA0-2B67-1EB37416EBEB}"/>
                </a:ext>
              </a:extLst>
            </p:cNvPr>
            <p:cNvSpPr/>
            <p:nvPr/>
          </p:nvSpPr>
          <p:spPr>
            <a:xfrm>
              <a:off x="7031884" y="3889428"/>
              <a:ext cx="87302" cy="261146"/>
            </a:xfrm>
            <a:custGeom>
              <a:avLst/>
              <a:gdLst>
                <a:gd name="connsiteX0" fmla="*/ 0 w 87302"/>
                <a:gd name="connsiteY0" fmla="*/ 0 h 261146"/>
                <a:gd name="connsiteX1" fmla="*/ 87303 w 87302"/>
                <a:gd name="connsiteY1" fmla="*/ 0 h 261146"/>
                <a:gd name="connsiteX2" fmla="*/ 87303 w 87302"/>
                <a:gd name="connsiteY2" fmla="*/ 261147 h 261146"/>
                <a:gd name="connsiteX3" fmla="*/ 0 w 87302"/>
                <a:gd name="connsiteY3" fmla="*/ 261147 h 261146"/>
              </a:gdLst>
              <a:ahLst/>
              <a:cxnLst>
                <a:cxn ang="0">
                  <a:pos x="connsiteX0" y="connsiteY0"/>
                </a:cxn>
                <a:cxn ang="0">
                  <a:pos x="connsiteX1" y="connsiteY1"/>
                </a:cxn>
                <a:cxn ang="0">
                  <a:pos x="connsiteX2" y="connsiteY2"/>
                </a:cxn>
                <a:cxn ang="0">
                  <a:pos x="connsiteX3" y="connsiteY3"/>
                </a:cxn>
              </a:cxnLst>
              <a:rect l="l" t="t" r="r" b="b"/>
              <a:pathLst>
                <a:path w="87302" h="261146">
                  <a:moveTo>
                    <a:pt x="0" y="0"/>
                  </a:moveTo>
                  <a:lnTo>
                    <a:pt x="87303" y="0"/>
                  </a:lnTo>
                  <a:lnTo>
                    <a:pt x="87303" y="261147"/>
                  </a:lnTo>
                  <a:lnTo>
                    <a:pt x="0" y="261147"/>
                  </a:lnTo>
                  <a:close/>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33" name="Freeform: Shape 32">
              <a:extLst>
                <a:ext uri="{FF2B5EF4-FFF2-40B4-BE49-F238E27FC236}">
                  <a16:creationId xmlns:a16="http://schemas.microsoft.com/office/drawing/2014/main" id="{EAC85D36-4000-6B95-C462-FF409C7D3E82}"/>
                </a:ext>
              </a:extLst>
            </p:cNvPr>
            <p:cNvSpPr/>
            <p:nvPr/>
          </p:nvSpPr>
          <p:spPr>
            <a:xfrm>
              <a:off x="7161934" y="3774611"/>
              <a:ext cx="89302" cy="375868"/>
            </a:xfrm>
            <a:custGeom>
              <a:avLst/>
              <a:gdLst>
                <a:gd name="connsiteX0" fmla="*/ 0 w 89302"/>
                <a:gd name="connsiteY0" fmla="*/ 0 h 375868"/>
                <a:gd name="connsiteX1" fmla="*/ 89302 w 89302"/>
                <a:gd name="connsiteY1" fmla="*/ 0 h 375868"/>
                <a:gd name="connsiteX2" fmla="*/ 89302 w 89302"/>
                <a:gd name="connsiteY2" fmla="*/ 375869 h 375868"/>
                <a:gd name="connsiteX3" fmla="*/ 0 w 89302"/>
                <a:gd name="connsiteY3" fmla="*/ 375869 h 375868"/>
              </a:gdLst>
              <a:ahLst/>
              <a:cxnLst>
                <a:cxn ang="0">
                  <a:pos x="connsiteX0" y="connsiteY0"/>
                </a:cxn>
                <a:cxn ang="0">
                  <a:pos x="connsiteX1" y="connsiteY1"/>
                </a:cxn>
                <a:cxn ang="0">
                  <a:pos x="connsiteX2" y="connsiteY2"/>
                </a:cxn>
                <a:cxn ang="0">
                  <a:pos x="connsiteX3" y="connsiteY3"/>
                </a:cxn>
              </a:cxnLst>
              <a:rect l="l" t="t" r="r" b="b"/>
              <a:pathLst>
                <a:path w="89302" h="375868">
                  <a:moveTo>
                    <a:pt x="0" y="0"/>
                  </a:moveTo>
                  <a:lnTo>
                    <a:pt x="89302" y="0"/>
                  </a:lnTo>
                  <a:lnTo>
                    <a:pt x="89302" y="375869"/>
                  </a:lnTo>
                  <a:lnTo>
                    <a:pt x="0" y="375869"/>
                  </a:lnTo>
                  <a:close/>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34" name="Freeform: Shape 33">
              <a:extLst>
                <a:ext uri="{FF2B5EF4-FFF2-40B4-BE49-F238E27FC236}">
                  <a16:creationId xmlns:a16="http://schemas.microsoft.com/office/drawing/2014/main" id="{118239A2-6C40-98B9-C5AE-4114DCEE4D28}"/>
                </a:ext>
              </a:extLst>
            </p:cNvPr>
            <p:cNvSpPr/>
            <p:nvPr/>
          </p:nvSpPr>
          <p:spPr>
            <a:xfrm>
              <a:off x="6900121" y="3822023"/>
              <a:ext cx="88730" cy="328456"/>
            </a:xfrm>
            <a:custGeom>
              <a:avLst/>
              <a:gdLst>
                <a:gd name="connsiteX0" fmla="*/ 0 w 88730"/>
                <a:gd name="connsiteY0" fmla="*/ 0 h 328456"/>
                <a:gd name="connsiteX1" fmla="*/ 88731 w 88730"/>
                <a:gd name="connsiteY1" fmla="*/ 0 h 328456"/>
                <a:gd name="connsiteX2" fmla="*/ 88731 w 88730"/>
                <a:gd name="connsiteY2" fmla="*/ 328457 h 328456"/>
                <a:gd name="connsiteX3" fmla="*/ 0 w 88730"/>
                <a:gd name="connsiteY3" fmla="*/ 328457 h 328456"/>
              </a:gdLst>
              <a:ahLst/>
              <a:cxnLst>
                <a:cxn ang="0">
                  <a:pos x="connsiteX0" y="connsiteY0"/>
                </a:cxn>
                <a:cxn ang="0">
                  <a:pos x="connsiteX1" y="connsiteY1"/>
                </a:cxn>
                <a:cxn ang="0">
                  <a:pos x="connsiteX2" y="connsiteY2"/>
                </a:cxn>
                <a:cxn ang="0">
                  <a:pos x="connsiteX3" y="connsiteY3"/>
                </a:cxn>
              </a:cxnLst>
              <a:rect l="l" t="t" r="r" b="b"/>
              <a:pathLst>
                <a:path w="88730" h="328456">
                  <a:moveTo>
                    <a:pt x="0" y="0"/>
                  </a:moveTo>
                  <a:lnTo>
                    <a:pt x="88731" y="0"/>
                  </a:lnTo>
                  <a:lnTo>
                    <a:pt x="88731" y="328457"/>
                  </a:lnTo>
                  <a:lnTo>
                    <a:pt x="0" y="328457"/>
                  </a:lnTo>
                  <a:close/>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35" name="Freeform: Shape 34">
              <a:extLst>
                <a:ext uri="{FF2B5EF4-FFF2-40B4-BE49-F238E27FC236}">
                  <a16:creationId xmlns:a16="http://schemas.microsoft.com/office/drawing/2014/main" id="{07B95954-C785-558B-DC3A-3A23B1C65B3D}"/>
                </a:ext>
              </a:extLst>
            </p:cNvPr>
            <p:cNvSpPr/>
            <p:nvPr/>
          </p:nvSpPr>
          <p:spPr>
            <a:xfrm>
              <a:off x="6733893" y="4150575"/>
              <a:ext cx="552188" cy="9520"/>
            </a:xfrm>
            <a:custGeom>
              <a:avLst/>
              <a:gdLst>
                <a:gd name="connsiteX0" fmla="*/ 0 w 552188"/>
                <a:gd name="connsiteY0" fmla="*/ 0 h 9520"/>
                <a:gd name="connsiteX1" fmla="*/ 552188 w 552188"/>
                <a:gd name="connsiteY1" fmla="*/ 0 h 9520"/>
              </a:gdLst>
              <a:ahLst/>
              <a:cxnLst>
                <a:cxn ang="0">
                  <a:pos x="connsiteX0" y="connsiteY0"/>
                </a:cxn>
                <a:cxn ang="0">
                  <a:pos x="connsiteX1" y="connsiteY1"/>
                </a:cxn>
              </a:cxnLst>
              <a:rect l="l" t="t" r="r" b="b"/>
              <a:pathLst>
                <a:path w="552188" h="9520">
                  <a:moveTo>
                    <a:pt x="0" y="0"/>
                  </a:moveTo>
                  <a:lnTo>
                    <a:pt x="552188" y="0"/>
                  </a:ln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36" name="Freeform: Shape 35">
              <a:extLst>
                <a:ext uri="{FF2B5EF4-FFF2-40B4-BE49-F238E27FC236}">
                  <a16:creationId xmlns:a16="http://schemas.microsoft.com/office/drawing/2014/main" id="{04BDE8A3-C5A3-09DF-05E5-D2F0A585CFD0}"/>
                </a:ext>
              </a:extLst>
            </p:cNvPr>
            <p:cNvSpPr/>
            <p:nvPr/>
          </p:nvSpPr>
          <p:spPr>
            <a:xfrm>
              <a:off x="6793015" y="3698067"/>
              <a:ext cx="151566" cy="134524"/>
            </a:xfrm>
            <a:custGeom>
              <a:avLst/>
              <a:gdLst>
                <a:gd name="connsiteX0" fmla="*/ 151566 w 151566"/>
                <a:gd name="connsiteY0" fmla="*/ 0 h 134524"/>
                <a:gd name="connsiteX1" fmla="*/ 0 w 151566"/>
                <a:gd name="connsiteY1" fmla="*/ 134524 h 134524"/>
              </a:gdLst>
              <a:ahLst/>
              <a:cxnLst>
                <a:cxn ang="0">
                  <a:pos x="connsiteX0" y="connsiteY0"/>
                </a:cxn>
                <a:cxn ang="0">
                  <a:pos x="connsiteX1" y="connsiteY1"/>
                </a:cxn>
              </a:cxnLst>
              <a:rect l="l" t="t" r="r" b="b"/>
              <a:pathLst>
                <a:path w="151566" h="134524">
                  <a:moveTo>
                    <a:pt x="151566" y="0"/>
                  </a:moveTo>
                  <a:lnTo>
                    <a:pt x="0" y="134524"/>
                  </a:ln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37" name="Freeform: Shape 36">
              <a:extLst>
                <a:ext uri="{FF2B5EF4-FFF2-40B4-BE49-F238E27FC236}">
                  <a16:creationId xmlns:a16="http://schemas.microsoft.com/office/drawing/2014/main" id="{95E8CF6F-B6AE-9E3B-D80E-66AF6D1C4E08}"/>
                </a:ext>
              </a:extLst>
            </p:cNvPr>
            <p:cNvSpPr/>
            <p:nvPr/>
          </p:nvSpPr>
          <p:spPr>
            <a:xfrm>
              <a:off x="7075964" y="3639230"/>
              <a:ext cx="141855" cy="127860"/>
            </a:xfrm>
            <a:custGeom>
              <a:avLst/>
              <a:gdLst>
                <a:gd name="connsiteX0" fmla="*/ 141855 w 141855"/>
                <a:gd name="connsiteY0" fmla="*/ 0 h 127860"/>
                <a:gd name="connsiteX1" fmla="*/ 0 w 141855"/>
                <a:gd name="connsiteY1" fmla="*/ 127860 h 127860"/>
              </a:gdLst>
              <a:ahLst/>
              <a:cxnLst>
                <a:cxn ang="0">
                  <a:pos x="connsiteX0" y="connsiteY0"/>
                </a:cxn>
                <a:cxn ang="0">
                  <a:pos x="connsiteX1" y="connsiteY1"/>
                </a:cxn>
              </a:cxnLst>
              <a:rect l="l" t="t" r="r" b="b"/>
              <a:pathLst>
                <a:path w="141855" h="127860">
                  <a:moveTo>
                    <a:pt x="141855" y="0"/>
                  </a:moveTo>
                  <a:lnTo>
                    <a:pt x="0" y="127860"/>
                  </a:ln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38" name="Freeform: Shape 37">
              <a:extLst>
                <a:ext uri="{FF2B5EF4-FFF2-40B4-BE49-F238E27FC236}">
                  <a16:creationId xmlns:a16="http://schemas.microsoft.com/office/drawing/2014/main" id="{6D53DC0F-D222-07CE-A648-90BC74EE9D49}"/>
                </a:ext>
              </a:extLst>
            </p:cNvPr>
            <p:cNvSpPr/>
            <p:nvPr/>
          </p:nvSpPr>
          <p:spPr>
            <a:xfrm>
              <a:off x="6944581" y="3698067"/>
              <a:ext cx="131382" cy="69023"/>
            </a:xfrm>
            <a:custGeom>
              <a:avLst/>
              <a:gdLst>
                <a:gd name="connsiteX0" fmla="*/ 131383 w 131382"/>
                <a:gd name="connsiteY0" fmla="*/ 69024 h 69023"/>
                <a:gd name="connsiteX1" fmla="*/ 0 w 131382"/>
                <a:gd name="connsiteY1" fmla="*/ 0 h 69023"/>
              </a:gdLst>
              <a:ahLst/>
              <a:cxnLst>
                <a:cxn ang="0">
                  <a:pos x="connsiteX0" y="connsiteY0"/>
                </a:cxn>
                <a:cxn ang="0">
                  <a:pos x="connsiteX1" y="connsiteY1"/>
                </a:cxn>
              </a:cxnLst>
              <a:rect l="l" t="t" r="r" b="b"/>
              <a:pathLst>
                <a:path w="131382" h="69023">
                  <a:moveTo>
                    <a:pt x="131383" y="69024"/>
                  </a:moveTo>
                  <a:lnTo>
                    <a:pt x="0" y="0"/>
                  </a:ln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39" name="Freeform: Shape 38">
              <a:extLst>
                <a:ext uri="{FF2B5EF4-FFF2-40B4-BE49-F238E27FC236}">
                  <a16:creationId xmlns:a16="http://schemas.microsoft.com/office/drawing/2014/main" id="{5E53E830-D23C-6019-30A8-2AE0AA626EDB}"/>
                </a:ext>
              </a:extLst>
            </p:cNvPr>
            <p:cNvSpPr/>
            <p:nvPr/>
          </p:nvSpPr>
          <p:spPr>
            <a:xfrm>
              <a:off x="7165647" y="3639230"/>
              <a:ext cx="52172" cy="52172"/>
            </a:xfrm>
            <a:custGeom>
              <a:avLst/>
              <a:gdLst>
                <a:gd name="connsiteX0" fmla="*/ 52173 w 52172"/>
                <a:gd name="connsiteY0" fmla="*/ 52172 h 52172"/>
                <a:gd name="connsiteX1" fmla="*/ 52173 w 52172"/>
                <a:gd name="connsiteY1" fmla="*/ 0 h 52172"/>
                <a:gd name="connsiteX2" fmla="*/ 0 w 52172"/>
                <a:gd name="connsiteY2" fmla="*/ 0 h 52172"/>
              </a:gdLst>
              <a:ahLst/>
              <a:cxnLst>
                <a:cxn ang="0">
                  <a:pos x="connsiteX0" y="connsiteY0"/>
                </a:cxn>
                <a:cxn ang="0">
                  <a:pos x="connsiteX1" y="connsiteY1"/>
                </a:cxn>
                <a:cxn ang="0">
                  <a:pos x="connsiteX2" y="connsiteY2"/>
                </a:cxn>
              </a:cxnLst>
              <a:rect l="l" t="t" r="r" b="b"/>
              <a:pathLst>
                <a:path w="52172" h="52172">
                  <a:moveTo>
                    <a:pt x="52173" y="52172"/>
                  </a:moveTo>
                  <a:lnTo>
                    <a:pt x="52173" y="0"/>
                  </a:lnTo>
                  <a:lnTo>
                    <a:pt x="0" y="0"/>
                  </a:ln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grpSp>
      <p:grpSp>
        <p:nvGrpSpPr>
          <p:cNvPr id="40" name="Graphic 603">
            <a:extLst>
              <a:ext uri="{FF2B5EF4-FFF2-40B4-BE49-F238E27FC236}">
                <a16:creationId xmlns:a16="http://schemas.microsoft.com/office/drawing/2014/main" id="{903BFA46-1E2C-43E9-7B76-4875BEB5CB0A}"/>
              </a:ext>
            </a:extLst>
          </p:cNvPr>
          <p:cNvGrpSpPr/>
          <p:nvPr/>
        </p:nvGrpSpPr>
        <p:grpSpPr>
          <a:xfrm>
            <a:off x="11087639" y="2385643"/>
            <a:ext cx="322781" cy="273693"/>
            <a:chOff x="2073286" y="6150433"/>
            <a:chExt cx="707977" cy="600309"/>
          </a:xfrm>
          <a:noFill/>
        </p:grpSpPr>
        <p:sp>
          <p:nvSpPr>
            <p:cNvPr id="41" name="Freeform: Shape 40">
              <a:extLst>
                <a:ext uri="{FF2B5EF4-FFF2-40B4-BE49-F238E27FC236}">
                  <a16:creationId xmlns:a16="http://schemas.microsoft.com/office/drawing/2014/main" id="{75052D92-F44C-772B-CFB8-4FB09C8C7018}"/>
                </a:ext>
              </a:extLst>
            </p:cNvPr>
            <p:cNvSpPr/>
            <p:nvPr/>
          </p:nvSpPr>
          <p:spPr>
            <a:xfrm>
              <a:off x="2073286" y="6370537"/>
              <a:ext cx="438224" cy="380204"/>
            </a:xfrm>
            <a:custGeom>
              <a:avLst/>
              <a:gdLst>
                <a:gd name="connsiteX0" fmla="*/ 438225 w 438224"/>
                <a:gd name="connsiteY0" fmla="*/ 326080 h 380204"/>
                <a:gd name="connsiteX1" fmla="*/ 438225 w 438224"/>
                <a:gd name="connsiteY1" fmla="*/ 327507 h 380204"/>
                <a:gd name="connsiteX2" fmla="*/ 385552 w 438224"/>
                <a:gd name="connsiteY2" fmla="*/ 380204 h 380204"/>
                <a:gd name="connsiteX3" fmla="*/ 52697 w 438224"/>
                <a:gd name="connsiteY3" fmla="*/ 380204 h 380204"/>
                <a:gd name="connsiteX4" fmla="*/ 0 w 438224"/>
                <a:gd name="connsiteY4" fmla="*/ 327507 h 380204"/>
                <a:gd name="connsiteX5" fmla="*/ 0 w 438224"/>
                <a:gd name="connsiteY5" fmla="*/ 52697 h 380204"/>
                <a:gd name="connsiteX6" fmla="*/ 52697 w 438224"/>
                <a:gd name="connsiteY6" fmla="*/ 0 h 380204"/>
                <a:gd name="connsiteX7" fmla="*/ 385552 w 438224"/>
                <a:gd name="connsiteY7" fmla="*/ 0 h 380204"/>
                <a:gd name="connsiteX8" fmla="*/ 437644 w 438224"/>
                <a:gd name="connsiteY8" fmla="*/ 44882 h 38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224" h="380204">
                  <a:moveTo>
                    <a:pt x="438225" y="326080"/>
                  </a:moveTo>
                  <a:lnTo>
                    <a:pt x="438225" y="327507"/>
                  </a:lnTo>
                  <a:cubicBezTo>
                    <a:pt x="438225" y="356614"/>
                    <a:pt x="414659" y="380204"/>
                    <a:pt x="385552" y="380204"/>
                  </a:cubicBezTo>
                  <a:lnTo>
                    <a:pt x="52697" y="380204"/>
                  </a:lnTo>
                  <a:cubicBezTo>
                    <a:pt x="23590" y="380204"/>
                    <a:pt x="0" y="356590"/>
                    <a:pt x="0" y="327507"/>
                  </a:cubicBezTo>
                  <a:lnTo>
                    <a:pt x="0" y="52697"/>
                  </a:lnTo>
                  <a:cubicBezTo>
                    <a:pt x="0" y="23566"/>
                    <a:pt x="23615" y="0"/>
                    <a:pt x="52697" y="0"/>
                  </a:cubicBezTo>
                  <a:lnTo>
                    <a:pt x="385552" y="0"/>
                  </a:lnTo>
                  <a:cubicBezTo>
                    <a:pt x="411973" y="0"/>
                    <a:pt x="433870" y="19453"/>
                    <a:pt x="437644" y="44882"/>
                  </a:cubicBezTo>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42" name="Freeform: Shape 41">
              <a:extLst>
                <a:ext uri="{FF2B5EF4-FFF2-40B4-BE49-F238E27FC236}">
                  <a16:creationId xmlns:a16="http://schemas.microsoft.com/office/drawing/2014/main" id="{1149D490-8C4C-B28B-588F-13696F46D593}"/>
                </a:ext>
              </a:extLst>
            </p:cNvPr>
            <p:cNvSpPr/>
            <p:nvPr/>
          </p:nvSpPr>
          <p:spPr>
            <a:xfrm>
              <a:off x="2135299" y="6150433"/>
              <a:ext cx="314175" cy="220104"/>
            </a:xfrm>
            <a:custGeom>
              <a:avLst/>
              <a:gdLst>
                <a:gd name="connsiteX0" fmla="*/ 143962 w 314175"/>
                <a:gd name="connsiteY0" fmla="*/ 0 h 220104"/>
                <a:gd name="connsiteX1" fmla="*/ 170238 w 314175"/>
                <a:gd name="connsiteY1" fmla="*/ 0 h 220104"/>
                <a:gd name="connsiteX2" fmla="*/ 314176 w 314175"/>
                <a:gd name="connsiteY2" fmla="*/ 143938 h 220104"/>
                <a:gd name="connsiteX3" fmla="*/ 314176 w 314175"/>
                <a:gd name="connsiteY3" fmla="*/ 220105 h 220104"/>
                <a:gd name="connsiteX4" fmla="*/ 0 w 314175"/>
                <a:gd name="connsiteY4" fmla="*/ 220105 h 220104"/>
                <a:gd name="connsiteX5" fmla="*/ 0 w 314175"/>
                <a:gd name="connsiteY5" fmla="*/ 143938 h 220104"/>
                <a:gd name="connsiteX6" fmla="*/ 143938 w 314175"/>
                <a:gd name="connsiteY6" fmla="*/ 0 h 22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175" h="220104">
                  <a:moveTo>
                    <a:pt x="143962" y="0"/>
                  </a:moveTo>
                  <a:lnTo>
                    <a:pt x="170238" y="0"/>
                  </a:lnTo>
                  <a:cubicBezTo>
                    <a:pt x="249695" y="0"/>
                    <a:pt x="314176" y="64505"/>
                    <a:pt x="314176" y="143938"/>
                  </a:cubicBezTo>
                  <a:lnTo>
                    <a:pt x="314176" y="220105"/>
                  </a:lnTo>
                  <a:lnTo>
                    <a:pt x="0" y="220105"/>
                  </a:lnTo>
                  <a:lnTo>
                    <a:pt x="0" y="143938"/>
                  </a:lnTo>
                  <a:cubicBezTo>
                    <a:pt x="0" y="64480"/>
                    <a:pt x="64505" y="0"/>
                    <a:pt x="143938" y="0"/>
                  </a:cubicBezTo>
                  <a:close/>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43" name="Freeform: Shape 42">
              <a:extLst>
                <a:ext uri="{FF2B5EF4-FFF2-40B4-BE49-F238E27FC236}">
                  <a16:creationId xmlns:a16="http://schemas.microsoft.com/office/drawing/2014/main" id="{B18FE062-2BF8-6931-3CEA-DE938773D414}"/>
                </a:ext>
              </a:extLst>
            </p:cNvPr>
            <p:cNvSpPr/>
            <p:nvPr/>
          </p:nvSpPr>
          <p:spPr>
            <a:xfrm rot="5400000">
              <a:off x="2210086" y="6186556"/>
              <a:ext cx="164648" cy="203264"/>
            </a:xfrm>
            <a:custGeom>
              <a:avLst/>
              <a:gdLst>
                <a:gd name="connsiteX0" fmla="*/ 93128 w 164648"/>
                <a:gd name="connsiteY0" fmla="*/ 0 h 203264"/>
                <a:gd name="connsiteX1" fmla="*/ 164649 w 164648"/>
                <a:gd name="connsiteY1" fmla="*/ 0 h 203264"/>
                <a:gd name="connsiteX2" fmla="*/ 164649 w 164648"/>
                <a:gd name="connsiteY2" fmla="*/ 203265 h 203264"/>
                <a:gd name="connsiteX3" fmla="*/ 93128 w 164648"/>
                <a:gd name="connsiteY3" fmla="*/ 203265 h 203264"/>
                <a:gd name="connsiteX4" fmla="*/ 0 w 164648"/>
                <a:gd name="connsiteY4" fmla="*/ 110137 h 203264"/>
                <a:gd name="connsiteX5" fmla="*/ 0 w 164648"/>
                <a:gd name="connsiteY5" fmla="*/ 93128 h 203264"/>
                <a:gd name="connsiteX6" fmla="*/ 93128 w 164648"/>
                <a:gd name="connsiteY6" fmla="*/ 0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48" h="203264">
                  <a:moveTo>
                    <a:pt x="93128" y="0"/>
                  </a:moveTo>
                  <a:lnTo>
                    <a:pt x="164649" y="0"/>
                  </a:lnTo>
                  <a:lnTo>
                    <a:pt x="164649" y="203265"/>
                  </a:lnTo>
                  <a:lnTo>
                    <a:pt x="93128" y="203265"/>
                  </a:lnTo>
                  <a:cubicBezTo>
                    <a:pt x="41713" y="203265"/>
                    <a:pt x="0" y="161528"/>
                    <a:pt x="0" y="110137"/>
                  </a:cubicBezTo>
                  <a:lnTo>
                    <a:pt x="0" y="93128"/>
                  </a:lnTo>
                  <a:cubicBezTo>
                    <a:pt x="0" y="41713"/>
                    <a:pt x="41737" y="0"/>
                    <a:pt x="93128" y="0"/>
                  </a:cubicBezTo>
                  <a:close/>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44" name="Freeform: Shape 43">
              <a:extLst>
                <a:ext uri="{FF2B5EF4-FFF2-40B4-BE49-F238E27FC236}">
                  <a16:creationId xmlns:a16="http://schemas.microsoft.com/office/drawing/2014/main" id="{82914993-D95B-88FD-EF2B-C79A175F21FA}"/>
                </a:ext>
              </a:extLst>
            </p:cNvPr>
            <p:cNvSpPr/>
            <p:nvPr/>
          </p:nvSpPr>
          <p:spPr>
            <a:xfrm>
              <a:off x="2243476" y="6492602"/>
              <a:ext cx="97821" cy="126734"/>
            </a:xfrm>
            <a:custGeom>
              <a:avLst/>
              <a:gdLst>
                <a:gd name="connsiteX0" fmla="*/ 97822 w 97821"/>
                <a:gd name="connsiteY0" fmla="*/ 126735 h 126734"/>
                <a:gd name="connsiteX1" fmla="*/ 80982 w 97821"/>
                <a:gd name="connsiteY1" fmla="*/ 61238 h 126734"/>
                <a:gd name="connsiteX2" fmla="*/ 87950 w 97821"/>
                <a:gd name="connsiteY2" fmla="*/ 39027 h 126734"/>
                <a:gd name="connsiteX3" fmla="*/ 48923 w 97821"/>
                <a:gd name="connsiteY3" fmla="*/ 0 h 126734"/>
                <a:gd name="connsiteX4" fmla="*/ 9896 w 97821"/>
                <a:gd name="connsiteY4" fmla="*/ 39027 h 126734"/>
                <a:gd name="connsiteX5" fmla="*/ 16864 w 97821"/>
                <a:gd name="connsiteY5" fmla="*/ 61238 h 126734"/>
                <a:gd name="connsiteX6" fmla="*/ 0 w 97821"/>
                <a:gd name="connsiteY6" fmla="*/ 126735 h 126734"/>
                <a:gd name="connsiteX7" fmla="*/ 97822 w 97821"/>
                <a:gd name="connsiteY7" fmla="*/ 126735 h 12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21" h="126734">
                  <a:moveTo>
                    <a:pt x="97822" y="126735"/>
                  </a:moveTo>
                  <a:lnTo>
                    <a:pt x="80982" y="61238"/>
                  </a:lnTo>
                  <a:cubicBezTo>
                    <a:pt x="85361" y="54923"/>
                    <a:pt x="87950" y="47278"/>
                    <a:pt x="87950" y="39027"/>
                  </a:cubicBezTo>
                  <a:cubicBezTo>
                    <a:pt x="87950" y="17469"/>
                    <a:pt x="70481" y="0"/>
                    <a:pt x="48923" y="0"/>
                  </a:cubicBezTo>
                  <a:cubicBezTo>
                    <a:pt x="27365" y="0"/>
                    <a:pt x="9896" y="17469"/>
                    <a:pt x="9896" y="39027"/>
                  </a:cubicBezTo>
                  <a:cubicBezTo>
                    <a:pt x="9896" y="47278"/>
                    <a:pt x="12485" y="54923"/>
                    <a:pt x="16864" y="61238"/>
                  </a:cubicBezTo>
                  <a:lnTo>
                    <a:pt x="0" y="126735"/>
                  </a:lnTo>
                  <a:lnTo>
                    <a:pt x="97822" y="126735"/>
                  </a:lnTo>
                  <a:close/>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45" name="Freeform: Shape 44">
              <a:extLst>
                <a:ext uri="{FF2B5EF4-FFF2-40B4-BE49-F238E27FC236}">
                  <a16:creationId xmlns:a16="http://schemas.microsoft.com/office/drawing/2014/main" id="{E6AD2F85-C95F-B8EF-CECB-E181410D85AA}"/>
                </a:ext>
              </a:extLst>
            </p:cNvPr>
            <p:cNvSpPr/>
            <p:nvPr/>
          </p:nvSpPr>
          <p:spPr>
            <a:xfrm>
              <a:off x="2511511" y="6696617"/>
              <a:ext cx="88675" cy="2419"/>
            </a:xfrm>
            <a:custGeom>
              <a:avLst/>
              <a:gdLst>
                <a:gd name="connsiteX0" fmla="*/ 88676 w 88675"/>
                <a:gd name="connsiteY0" fmla="*/ 0 h 2419"/>
                <a:gd name="connsiteX1" fmla="*/ 0 w 88675"/>
                <a:gd name="connsiteY1" fmla="*/ 0 h 2419"/>
              </a:gdLst>
              <a:ahLst/>
              <a:cxnLst>
                <a:cxn ang="0">
                  <a:pos x="connsiteX0" y="connsiteY0"/>
                </a:cxn>
                <a:cxn ang="0">
                  <a:pos x="connsiteX1" y="connsiteY1"/>
                </a:cxn>
              </a:cxnLst>
              <a:rect l="l" t="t" r="r" b="b"/>
              <a:pathLst>
                <a:path w="88675" h="2419">
                  <a:moveTo>
                    <a:pt x="88676" y="0"/>
                  </a:moveTo>
                  <a:lnTo>
                    <a:pt x="0" y="0"/>
                  </a:lnTo>
                </a:path>
              </a:pathLst>
            </a:custGeom>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46" name="Freeform: Shape 45">
              <a:extLst>
                <a:ext uri="{FF2B5EF4-FFF2-40B4-BE49-F238E27FC236}">
                  <a16:creationId xmlns:a16="http://schemas.microsoft.com/office/drawing/2014/main" id="{5126B031-62C5-A8C0-A4E2-27E331AE005D}"/>
                </a:ext>
              </a:extLst>
            </p:cNvPr>
            <p:cNvSpPr/>
            <p:nvPr/>
          </p:nvSpPr>
          <p:spPr>
            <a:xfrm>
              <a:off x="2600647" y="6661630"/>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47" name="Freeform: Shape 46">
              <a:extLst>
                <a:ext uri="{FF2B5EF4-FFF2-40B4-BE49-F238E27FC236}">
                  <a16:creationId xmlns:a16="http://schemas.microsoft.com/office/drawing/2014/main" id="{6BFC0CDB-7624-C705-FF60-D1B0DB134B45}"/>
                </a:ext>
              </a:extLst>
            </p:cNvPr>
            <p:cNvSpPr/>
            <p:nvPr/>
          </p:nvSpPr>
          <p:spPr>
            <a:xfrm>
              <a:off x="2511511" y="6520040"/>
              <a:ext cx="88675" cy="2419"/>
            </a:xfrm>
            <a:custGeom>
              <a:avLst/>
              <a:gdLst>
                <a:gd name="connsiteX0" fmla="*/ 88676 w 88675"/>
                <a:gd name="connsiteY0" fmla="*/ 0 h 2419"/>
                <a:gd name="connsiteX1" fmla="*/ 0 w 88675"/>
                <a:gd name="connsiteY1" fmla="*/ 0 h 2419"/>
              </a:gdLst>
              <a:ahLst/>
              <a:cxnLst>
                <a:cxn ang="0">
                  <a:pos x="connsiteX0" y="connsiteY0"/>
                </a:cxn>
                <a:cxn ang="0">
                  <a:pos x="connsiteX1" y="connsiteY1"/>
                </a:cxn>
              </a:cxnLst>
              <a:rect l="l" t="t" r="r" b="b"/>
              <a:pathLst>
                <a:path w="88675" h="2419">
                  <a:moveTo>
                    <a:pt x="88676" y="0"/>
                  </a:moveTo>
                  <a:lnTo>
                    <a:pt x="0" y="0"/>
                  </a:lnTo>
                </a:path>
              </a:pathLst>
            </a:custGeom>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48" name="Freeform: Shape 47">
              <a:extLst>
                <a:ext uri="{FF2B5EF4-FFF2-40B4-BE49-F238E27FC236}">
                  <a16:creationId xmlns:a16="http://schemas.microsoft.com/office/drawing/2014/main" id="{67197BDC-9809-5EC7-ECF0-C5B24CC117B1}"/>
                </a:ext>
              </a:extLst>
            </p:cNvPr>
            <p:cNvSpPr/>
            <p:nvPr/>
          </p:nvSpPr>
          <p:spPr>
            <a:xfrm>
              <a:off x="2600647" y="6485029"/>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49" name="Freeform: Shape 48">
              <a:extLst>
                <a:ext uri="{FF2B5EF4-FFF2-40B4-BE49-F238E27FC236}">
                  <a16:creationId xmlns:a16="http://schemas.microsoft.com/office/drawing/2014/main" id="{7B93A243-7571-20BB-80DA-A6D666B8FF1A}"/>
                </a:ext>
              </a:extLst>
            </p:cNvPr>
            <p:cNvSpPr/>
            <p:nvPr/>
          </p:nvSpPr>
          <p:spPr>
            <a:xfrm>
              <a:off x="2676910" y="6560906"/>
              <a:ext cx="70021" cy="70021"/>
            </a:xfrm>
            <a:custGeom>
              <a:avLst/>
              <a:gdLst>
                <a:gd name="connsiteX0" fmla="*/ 70021 w 70021"/>
                <a:gd name="connsiteY0" fmla="*/ 35010 h 70021"/>
                <a:gd name="connsiteX1" fmla="*/ 35011 w 70021"/>
                <a:gd name="connsiteY1" fmla="*/ 70021 h 70021"/>
                <a:gd name="connsiteX2" fmla="*/ 0 w 70021"/>
                <a:gd name="connsiteY2" fmla="*/ 35010 h 70021"/>
                <a:gd name="connsiteX3" fmla="*/ 35011 w 70021"/>
                <a:gd name="connsiteY3" fmla="*/ 0 h 70021"/>
                <a:gd name="connsiteX4" fmla="*/ 70021 w 70021"/>
                <a:gd name="connsiteY4" fmla="*/ 35010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0"/>
                  </a:moveTo>
                  <a:cubicBezTo>
                    <a:pt x="70021" y="54346"/>
                    <a:pt x="54346" y="70021"/>
                    <a:pt x="35011" y="70021"/>
                  </a:cubicBezTo>
                  <a:cubicBezTo>
                    <a:pt x="15675" y="70021"/>
                    <a:pt x="0" y="54346"/>
                    <a:pt x="0" y="35010"/>
                  </a:cubicBezTo>
                  <a:cubicBezTo>
                    <a:pt x="0" y="15675"/>
                    <a:pt x="15675" y="0"/>
                    <a:pt x="35011" y="0"/>
                  </a:cubicBezTo>
                  <a:cubicBezTo>
                    <a:pt x="54346" y="0"/>
                    <a:pt x="70021" y="15675"/>
                    <a:pt x="70021" y="35010"/>
                  </a:cubicBezTo>
                  <a:close/>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50" name="Freeform: Shape 49">
              <a:extLst>
                <a:ext uri="{FF2B5EF4-FFF2-40B4-BE49-F238E27FC236}">
                  <a16:creationId xmlns:a16="http://schemas.microsoft.com/office/drawing/2014/main" id="{04B2A458-3C3F-28E6-6B6E-8BD9B356C274}"/>
                </a:ext>
              </a:extLst>
            </p:cNvPr>
            <p:cNvSpPr/>
            <p:nvPr/>
          </p:nvSpPr>
          <p:spPr>
            <a:xfrm>
              <a:off x="2438611" y="6600247"/>
              <a:ext cx="70021" cy="70021"/>
            </a:xfrm>
            <a:custGeom>
              <a:avLst/>
              <a:gdLst>
                <a:gd name="connsiteX0" fmla="*/ 70021 w 70021"/>
                <a:gd name="connsiteY0" fmla="*/ 35010 h 70021"/>
                <a:gd name="connsiteX1" fmla="*/ 35011 w 70021"/>
                <a:gd name="connsiteY1" fmla="*/ 70021 h 70021"/>
                <a:gd name="connsiteX2" fmla="*/ 0 w 70021"/>
                <a:gd name="connsiteY2" fmla="*/ 35010 h 70021"/>
                <a:gd name="connsiteX3" fmla="*/ 35011 w 70021"/>
                <a:gd name="connsiteY3" fmla="*/ 0 h 70021"/>
                <a:gd name="connsiteX4" fmla="*/ 70021 w 70021"/>
                <a:gd name="connsiteY4" fmla="*/ 35010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0"/>
                  </a:moveTo>
                  <a:cubicBezTo>
                    <a:pt x="70021" y="54346"/>
                    <a:pt x="54346" y="70021"/>
                    <a:pt x="35011" y="70021"/>
                  </a:cubicBezTo>
                  <a:cubicBezTo>
                    <a:pt x="15675" y="70021"/>
                    <a:pt x="0" y="54346"/>
                    <a:pt x="0" y="35010"/>
                  </a:cubicBezTo>
                  <a:cubicBezTo>
                    <a:pt x="0" y="15675"/>
                    <a:pt x="15675" y="0"/>
                    <a:pt x="35011" y="0"/>
                  </a:cubicBezTo>
                  <a:cubicBezTo>
                    <a:pt x="54346" y="0"/>
                    <a:pt x="70021" y="15675"/>
                    <a:pt x="70021" y="35010"/>
                  </a:cubicBezTo>
                  <a:close/>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51" name="Freeform: Shape 50">
              <a:extLst>
                <a:ext uri="{FF2B5EF4-FFF2-40B4-BE49-F238E27FC236}">
                  <a16:creationId xmlns:a16="http://schemas.microsoft.com/office/drawing/2014/main" id="{F593B4A8-2D60-1321-DC2E-D5F65E81E409}"/>
                </a:ext>
              </a:extLst>
            </p:cNvPr>
            <p:cNvSpPr/>
            <p:nvPr/>
          </p:nvSpPr>
          <p:spPr>
            <a:xfrm>
              <a:off x="2438272" y="6485029"/>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52" name="Freeform: Shape 51">
              <a:extLst>
                <a:ext uri="{FF2B5EF4-FFF2-40B4-BE49-F238E27FC236}">
                  <a16:creationId xmlns:a16="http://schemas.microsoft.com/office/drawing/2014/main" id="{13A7AF37-5D69-352C-772F-3F0E7F46C041}"/>
                </a:ext>
              </a:extLst>
            </p:cNvPr>
            <p:cNvSpPr/>
            <p:nvPr/>
          </p:nvSpPr>
          <p:spPr>
            <a:xfrm>
              <a:off x="2511511" y="6595916"/>
              <a:ext cx="165398" cy="39341"/>
            </a:xfrm>
            <a:custGeom>
              <a:avLst/>
              <a:gdLst>
                <a:gd name="connsiteX0" fmla="*/ 0 w 165398"/>
                <a:gd name="connsiteY0" fmla="*/ 39342 h 39341"/>
                <a:gd name="connsiteX1" fmla="*/ 65351 w 165398"/>
                <a:gd name="connsiteY1" fmla="*/ 39342 h 39341"/>
                <a:gd name="connsiteX2" fmla="*/ 104717 w 165398"/>
                <a:gd name="connsiteY2" fmla="*/ 0 h 39341"/>
                <a:gd name="connsiteX3" fmla="*/ 165399 w 165398"/>
                <a:gd name="connsiteY3" fmla="*/ 0 h 39341"/>
              </a:gdLst>
              <a:ahLst/>
              <a:cxnLst>
                <a:cxn ang="0">
                  <a:pos x="connsiteX0" y="connsiteY0"/>
                </a:cxn>
                <a:cxn ang="0">
                  <a:pos x="connsiteX1" y="connsiteY1"/>
                </a:cxn>
                <a:cxn ang="0">
                  <a:pos x="connsiteX2" y="connsiteY2"/>
                </a:cxn>
                <a:cxn ang="0">
                  <a:pos x="connsiteX3" y="connsiteY3"/>
                </a:cxn>
              </a:cxnLst>
              <a:rect l="l" t="t" r="r" b="b"/>
              <a:pathLst>
                <a:path w="165398" h="39341">
                  <a:moveTo>
                    <a:pt x="0" y="39342"/>
                  </a:moveTo>
                  <a:lnTo>
                    <a:pt x="65351" y="39342"/>
                  </a:lnTo>
                  <a:lnTo>
                    <a:pt x="104717" y="0"/>
                  </a:lnTo>
                  <a:lnTo>
                    <a:pt x="165399" y="0"/>
                  </a:lnTo>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53" name="Freeform: Shape 52">
              <a:extLst>
                <a:ext uri="{FF2B5EF4-FFF2-40B4-BE49-F238E27FC236}">
                  <a16:creationId xmlns:a16="http://schemas.microsoft.com/office/drawing/2014/main" id="{5F15BC6B-469E-66F2-B564-3966A6FF48A8}"/>
                </a:ext>
              </a:extLst>
            </p:cNvPr>
            <p:cNvSpPr/>
            <p:nvPr/>
          </p:nvSpPr>
          <p:spPr>
            <a:xfrm>
              <a:off x="2711243" y="6419774"/>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sp>
          <p:nvSpPr>
            <p:cNvPr id="54" name="Freeform: Shape 53">
              <a:extLst>
                <a:ext uri="{FF2B5EF4-FFF2-40B4-BE49-F238E27FC236}">
                  <a16:creationId xmlns:a16="http://schemas.microsoft.com/office/drawing/2014/main" id="{5301665F-BA06-3866-161F-AB904980D220}"/>
                </a:ext>
              </a:extLst>
            </p:cNvPr>
            <p:cNvSpPr/>
            <p:nvPr/>
          </p:nvSpPr>
          <p:spPr>
            <a:xfrm>
              <a:off x="2510930" y="6415444"/>
              <a:ext cx="200312" cy="39341"/>
            </a:xfrm>
            <a:custGeom>
              <a:avLst/>
              <a:gdLst>
                <a:gd name="connsiteX0" fmla="*/ 0 w 200312"/>
                <a:gd name="connsiteY0" fmla="*/ 0 h 39341"/>
                <a:gd name="connsiteX1" fmla="*/ 100241 w 200312"/>
                <a:gd name="connsiteY1" fmla="*/ 0 h 39341"/>
                <a:gd name="connsiteX2" fmla="*/ 139607 w 200312"/>
                <a:gd name="connsiteY2" fmla="*/ 39342 h 39341"/>
                <a:gd name="connsiteX3" fmla="*/ 200313 w 200312"/>
                <a:gd name="connsiteY3" fmla="*/ 39342 h 39341"/>
              </a:gdLst>
              <a:ahLst/>
              <a:cxnLst>
                <a:cxn ang="0">
                  <a:pos x="connsiteX0" y="connsiteY0"/>
                </a:cxn>
                <a:cxn ang="0">
                  <a:pos x="connsiteX1" y="connsiteY1"/>
                </a:cxn>
                <a:cxn ang="0">
                  <a:pos x="connsiteX2" y="connsiteY2"/>
                </a:cxn>
                <a:cxn ang="0">
                  <a:pos x="connsiteX3" y="connsiteY3"/>
                </a:cxn>
              </a:cxnLst>
              <a:rect l="l" t="t" r="r" b="b"/>
              <a:pathLst>
                <a:path w="200312" h="39341">
                  <a:moveTo>
                    <a:pt x="0" y="0"/>
                  </a:moveTo>
                  <a:lnTo>
                    <a:pt x="100241" y="0"/>
                  </a:lnTo>
                  <a:lnTo>
                    <a:pt x="139607" y="39342"/>
                  </a:lnTo>
                  <a:lnTo>
                    <a:pt x="200313" y="39342"/>
                  </a:lnTo>
                </a:path>
              </a:pathLst>
            </a:custGeom>
            <a:noFill/>
            <a:ln w="6350" cap="rnd">
              <a:solidFill>
                <a:schemeClr val="bg1"/>
              </a:solidFill>
              <a:prstDash val="solid"/>
              <a:round/>
            </a:ln>
          </p:spPr>
          <p:txBody>
            <a:bodyPr rtlCol="0" anchor="ctr"/>
            <a:lstStyle/>
            <a:p>
              <a:pPr>
                <a:defRPr/>
              </a:pPr>
              <a:endParaRPr lang="en-US">
                <a:solidFill>
                  <a:srgbClr val="000000"/>
                </a:solidFill>
                <a:latin typeface="Arial"/>
              </a:endParaRPr>
            </a:p>
          </p:txBody>
        </p:sp>
      </p:grpSp>
      <p:sp>
        <p:nvSpPr>
          <p:cNvPr id="57" name="Content Placeholder 8">
            <a:extLst>
              <a:ext uri="{FF2B5EF4-FFF2-40B4-BE49-F238E27FC236}">
                <a16:creationId xmlns:a16="http://schemas.microsoft.com/office/drawing/2014/main" id="{B3A38648-2EE7-6A2F-CADB-5A137AF0BC6E}"/>
              </a:ext>
            </a:extLst>
          </p:cNvPr>
          <p:cNvSpPr txBox="1">
            <a:spLocks/>
          </p:cNvSpPr>
          <p:nvPr/>
        </p:nvSpPr>
        <p:spPr>
          <a:xfrm>
            <a:off x="559519"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fld id="{38743595-4496-5147-A886-7D133864DF76}" type="slidenum">
              <a:rPr lang="en-US" sz="1000">
                <a:solidFill>
                  <a:srgbClr val="3F3F3F"/>
                </a:solidFill>
                <a:latin typeface="CVS Health Sans Medium" panose="020B0504020202020204" pitchFamily="34" charset="0"/>
                <a:ea typeface="Open Sans" panose="020B0606030504020204" pitchFamily="34" charset="0"/>
                <a:cs typeface="Arial" panose="020B0604020202020204" pitchFamily="34" charset="0"/>
              </a:rPr>
              <a:pPr/>
              <a:t>33</a:t>
            </a:fld>
            <a:endParaRPr lang="en-US" sz="1000">
              <a:solidFill>
                <a:srgbClr val="3F3F3F"/>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86CB89FB-2FE7-C2C6-B1DE-21E90F1E4211}"/>
              </a:ext>
            </a:extLst>
          </p:cNvPr>
          <p:cNvSpPr txBox="1"/>
          <p:nvPr/>
        </p:nvSpPr>
        <p:spPr>
          <a:xfrm>
            <a:off x="861346" y="6425583"/>
            <a:ext cx="8048816" cy="123111"/>
          </a:xfrm>
          <a:prstGeom prst="rect">
            <a:avLst/>
          </a:prstGeom>
          <a:noFill/>
        </p:spPr>
        <p:txBody>
          <a:bodyPr wrap="square" lIns="0" tIns="0" rIns="0" bIns="0" rtlCol="0" anchor="b">
            <a:spAutoFit/>
          </a:bodyPr>
          <a:lstStyle/>
          <a:p>
            <a:pPr defTabSz="457200"/>
            <a:r>
              <a:rPr lang="en-US" sz="800">
                <a:solidFill>
                  <a:srgbClr val="3F3F3F"/>
                </a:solidFill>
                <a:latin typeface="CVS Health Sans"/>
              </a:rPr>
              <a:t>©2026 CVS Health and/or one of its affiliates. Confidential and proprietary.</a:t>
            </a:r>
          </a:p>
        </p:txBody>
      </p:sp>
    </p:spTree>
    <p:extLst>
      <p:ext uri="{BB962C8B-B14F-4D97-AF65-F5344CB8AC3E}">
        <p14:creationId xmlns:p14="http://schemas.microsoft.com/office/powerpoint/2010/main" val="1736622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88616D-8A25-5647-B815-C10F55A410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92BF3B-FB0C-693E-950A-9CD0BE8D062E}"/>
              </a:ext>
            </a:extLst>
          </p:cNvPr>
          <p:cNvSpPr>
            <a:spLocks noGrp="1"/>
          </p:cNvSpPr>
          <p:nvPr>
            <p:ph type="title"/>
          </p:nvPr>
        </p:nvSpPr>
        <p:spPr>
          <a:xfrm>
            <a:off x="775952" y="838190"/>
            <a:ext cx="5610394" cy="444348"/>
          </a:xfrm>
        </p:spPr>
        <p:txBody>
          <a:bodyPr/>
          <a:lstStyle/>
          <a:p>
            <a:r>
              <a:rPr lang="en-US"/>
              <a:t>Zero Trust Project Inventory</a:t>
            </a:r>
          </a:p>
        </p:txBody>
      </p:sp>
      <p:graphicFrame>
        <p:nvGraphicFramePr>
          <p:cNvPr id="5" name="Table 4">
            <a:extLst>
              <a:ext uri="{FF2B5EF4-FFF2-40B4-BE49-F238E27FC236}">
                <a16:creationId xmlns:a16="http://schemas.microsoft.com/office/drawing/2014/main" id="{B85822E7-9BAF-15F2-D14C-04E1BF064F08}"/>
              </a:ext>
            </a:extLst>
          </p:cNvPr>
          <p:cNvGraphicFramePr>
            <a:graphicFrameLocks noGrp="1"/>
          </p:cNvGraphicFramePr>
          <p:nvPr/>
        </p:nvGraphicFramePr>
        <p:xfrm>
          <a:off x="547020" y="1297082"/>
          <a:ext cx="11141242" cy="4438930"/>
        </p:xfrm>
        <a:graphic>
          <a:graphicData uri="http://schemas.openxmlformats.org/drawingml/2006/table">
            <a:tbl>
              <a:tblPr firstRow="1" bandRow="1"/>
              <a:tblGrid>
                <a:gridCol w="1806973">
                  <a:extLst>
                    <a:ext uri="{9D8B030D-6E8A-4147-A177-3AD203B41FA5}">
                      <a16:colId xmlns:a16="http://schemas.microsoft.com/office/drawing/2014/main" val="49362616"/>
                    </a:ext>
                  </a:extLst>
                </a:gridCol>
                <a:gridCol w="7401850">
                  <a:extLst>
                    <a:ext uri="{9D8B030D-6E8A-4147-A177-3AD203B41FA5}">
                      <a16:colId xmlns:a16="http://schemas.microsoft.com/office/drawing/2014/main" val="675980404"/>
                    </a:ext>
                  </a:extLst>
                </a:gridCol>
                <a:gridCol w="1932419">
                  <a:extLst>
                    <a:ext uri="{9D8B030D-6E8A-4147-A177-3AD203B41FA5}">
                      <a16:colId xmlns:a16="http://schemas.microsoft.com/office/drawing/2014/main" val="1073671776"/>
                    </a:ext>
                  </a:extLst>
                </a:gridCol>
              </a:tblGrid>
              <a:tr h="249342">
                <a:tc>
                  <a:txBody>
                    <a:bodyPr/>
                    <a:lstStyle/>
                    <a:p>
                      <a:r>
                        <a:rPr lang="en-US" sz="1200">
                          <a:solidFill>
                            <a:schemeClr val="bg1"/>
                          </a:solidFill>
                        </a:rPr>
                        <a:t>Zero Trust Project</a:t>
                      </a:r>
                    </a:p>
                  </a:txBody>
                  <a:tcPr>
                    <a:solidFill>
                      <a:srgbClr val="0A4B8C"/>
                    </a:solidFill>
                  </a:tcPr>
                </a:tc>
                <a:tc>
                  <a:txBody>
                    <a:bodyPr/>
                    <a:lstStyle/>
                    <a:p>
                      <a:r>
                        <a:rPr lang="en-US" sz="1200">
                          <a:solidFill>
                            <a:schemeClr val="bg1"/>
                          </a:solidFill>
                        </a:rPr>
                        <a:t>Project Description (Condensed)</a:t>
                      </a:r>
                    </a:p>
                  </a:txBody>
                  <a:tcPr>
                    <a:solidFill>
                      <a:srgbClr val="0A4B8C"/>
                    </a:solidFill>
                  </a:tcPr>
                </a:tc>
                <a:tc>
                  <a:txBody>
                    <a:bodyPr/>
                    <a:lstStyle/>
                    <a:p>
                      <a:r>
                        <a:rPr lang="en-US" sz="1200">
                          <a:solidFill>
                            <a:schemeClr val="bg1"/>
                          </a:solidFill>
                        </a:rPr>
                        <a:t>Function</a:t>
                      </a:r>
                    </a:p>
                  </a:txBody>
                  <a:tcPr>
                    <a:solidFill>
                      <a:srgbClr val="0A4B8C"/>
                    </a:solidFill>
                  </a:tcPr>
                </a:tc>
                <a:extLst>
                  <a:ext uri="{0D108BD9-81ED-4DB2-BD59-A6C34878D82A}">
                    <a16:rowId xmlns:a16="http://schemas.microsoft.com/office/drawing/2014/main" val="2894346472"/>
                  </a:ext>
                </a:extLst>
              </a:tr>
              <a:tr h="581799">
                <a:tc>
                  <a:txBody>
                    <a:bodyPr/>
                    <a:lstStyle/>
                    <a:p>
                      <a:r>
                        <a:rPr lang="en-US" sz="1200" b="1"/>
                        <a:t>Firewall Refresh</a:t>
                      </a:r>
                    </a:p>
                  </a:txBody>
                  <a:tcPr>
                    <a:solidFill>
                      <a:schemeClr val="bg1">
                        <a:lumMod val="95000"/>
                      </a:schemeClr>
                    </a:solidFill>
                  </a:tcPr>
                </a:tc>
                <a:tc>
                  <a:txBody>
                    <a:bodyPr/>
                    <a:lstStyle/>
                    <a:p>
                      <a:r>
                        <a:rPr lang="en-US" sz="1200"/>
                        <a:t>Modernize firewall infrastructure to ensure high availability support business continuity, maintain audit and PCI compliance. Next Gen Palo Alto Firewalls will safeguard the CVS brand – strengthening Zero Trust perimeter across CVS.</a:t>
                      </a:r>
                    </a:p>
                  </a:txBody>
                  <a:tcPr/>
                </a:tc>
                <a:tc>
                  <a:txBody>
                    <a:bodyPr/>
                    <a:lstStyle/>
                    <a:p>
                      <a:r>
                        <a:rPr lang="en-US" sz="1200"/>
                        <a:t>SecEng – Infrastructure Security</a:t>
                      </a:r>
                    </a:p>
                  </a:txBody>
                  <a:tcPr>
                    <a:noFill/>
                  </a:tcPr>
                </a:tc>
                <a:extLst>
                  <a:ext uri="{0D108BD9-81ED-4DB2-BD59-A6C34878D82A}">
                    <a16:rowId xmlns:a16="http://schemas.microsoft.com/office/drawing/2014/main" val="3679576518"/>
                  </a:ext>
                </a:extLst>
              </a:tr>
              <a:tr h="581799">
                <a:tc>
                  <a:txBody>
                    <a:bodyPr/>
                    <a:lstStyle/>
                    <a:p>
                      <a:r>
                        <a:rPr lang="en-US" sz="1200" b="1"/>
                        <a:t>3</a:t>
                      </a:r>
                      <a:r>
                        <a:rPr lang="en-US" sz="1200" b="1" baseline="30000"/>
                        <a:t>rd</a:t>
                      </a:r>
                      <a:r>
                        <a:rPr lang="en-US" sz="1200" b="1"/>
                        <a:t> Party Landing Zone</a:t>
                      </a:r>
                    </a:p>
                  </a:txBody>
                  <a:tcPr>
                    <a:solidFill>
                      <a:schemeClr val="bg1">
                        <a:lumMod val="95000"/>
                      </a:schemeClr>
                    </a:solidFill>
                  </a:tcPr>
                </a:tc>
                <a:tc>
                  <a:txBody>
                    <a:bodyPr/>
                    <a:lstStyle/>
                    <a:p>
                      <a:r>
                        <a:rPr lang="en-US" sz="1200"/>
                        <a:t>Design, build and implement  a centralized landing platform for all external parties. This will accomplish isolation, security, and compliance.</a:t>
                      </a:r>
                    </a:p>
                    <a:p>
                      <a:r>
                        <a:rPr lang="en-US" sz="1200"/>
                        <a:t> Deliver a dashboard for simple third-party access and enforce Zero Trust principles. </a:t>
                      </a:r>
                    </a:p>
                  </a:txBody>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t>SecEng – Infrastructure Security</a:t>
                      </a:r>
                    </a:p>
                  </a:txBody>
                  <a:tcPr>
                    <a:noFill/>
                  </a:tcPr>
                </a:tc>
                <a:extLst>
                  <a:ext uri="{0D108BD9-81ED-4DB2-BD59-A6C34878D82A}">
                    <a16:rowId xmlns:a16="http://schemas.microsoft.com/office/drawing/2014/main" val="2649840274"/>
                  </a:ext>
                </a:extLst>
              </a:tr>
              <a:tr h="581799">
                <a:tc>
                  <a:txBody>
                    <a:bodyPr/>
                    <a:lstStyle/>
                    <a:p>
                      <a:r>
                        <a:rPr lang="en-US" sz="1200" b="1"/>
                        <a:t>Forescout Network Access Control (NAC) Platform</a:t>
                      </a:r>
                    </a:p>
                  </a:txBody>
                  <a:tcPr>
                    <a:solidFill>
                      <a:schemeClr val="bg1">
                        <a:lumMod val="95000"/>
                      </a:schemeClr>
                    </a:solidFill>
                  </a:tcPr>
                </a:tc>
                <a:tc>
                  <a:txBody>
                    <a:bodyPr/>
                    <a:lstStyle/>
                    <a:p>
                      <a:r>
                        <a:rPr lang="en-US" sz="1200"/>
                        <a:t>Enhance Forescout Network Access Control (NAC) platform to improve network visibility and reduce cyber threats.</a:t>
                      </a:r>
                    </a:p>
                  </a:txBody>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t>SecEng – Infrastructure Security</a:t>
                      </a:r>
                    </a:p>
                  </a:txBody>
                  <a:tcPr>
                    <a:noFill/>
                  </a:tcPr>
                </a:tc>
                <a:extLst>
                  <a:ext uri="{0D108BD9-81ED-4DB2-BD59-A6C34878D82A}">
                    <a16:rowId xmlns:a16="http://schemas.microsoft.com/office/drawing/2014/main" val="3377415067"/>
                  </a:ext>
                </a:extLst>
              </a:tr>
              <a:tr h="428790">
                <a:tc>
                  <a:txBody>
                    <a:bodyPr/>
                    <a:lstStyle/>
                    <a:p>
                      <a:r>
                        <a:rPr lang="en-US" sz="1200" b="1"/>
                        <a:t>McAfee Proxy Replacement</a:t>
                      </a:r>
                    </a:p>
                  </a:txBody>
                  <a:tcPr>
                    <a:solidFill>
                      <a:schemeClr val="bg1">
                        <a:lumMod val="95000"/>
                      </a:schemeClr>
                    </a:solidFill>
                  </a:tcPr>
                </a:tc>
                <a:tc>
                  <a:txBody>
                    <a:bodyPr/>
                    <a:lstStyle/>
                    <a:p>
                      <a:r>
                        <a:rPr lang="en-US" sz="1200"/>
                        <a:t>Modernize the enterprise proxy solution by transitioning from McAfee proxy and DLP servers to the Palo Alto Networks platform. </a:t>
                      </a:r>
                    </a:p>
                  </a:txBody>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t>SecEng – Infrastructure Security</a:t>
                      </a:r>
                    </a:p>
                  </a:txBody>
                  <a:tcPr>
                    <a:noFill/>
                  </a:tcPr>
                </a:tc>
                <a:extLst>
                  <a:ext uri="{0D108BD9-81ED-4DB2-BD59-A6C34878D82A}">
                    <a16:rowId xmlns:a16="http://schemas.microsoft.com/office/drawing/2014/main" val="1842014908"/>
                  </a:ext>
                </a:extLst>
              </a:tr>
              <a:tr h="428790">
                <a:tc>
                  <a:txBody>
                    <a:bodyPr/>
                    <a:lstStyle/>
                    <a:p>
                      <a:r>
                        <a:rPr lang="en-US" sz="1200" b="1"/>
                        <a:t>Network Micro-Segmentation</a:t>
                      </a:r>
                    </a:p>
                  </a:txBody>
                  <a:tcPr>
                    <a:solidFill>
                      <a:schemeClr val="bg1">
                        <a:lumMod val="95000"/>
                      </a:schemeClr>
                    </a:solidFill>
                  </a:tcPr>
                </a:tc>
                <a:tc>
                  <a:txBody>
                    <a:bodyPr/>
                    <a:lstStyle/>
                    <a:p>
                      <a:r>
                        <a:rPr lang="en-US" sz="1200"/>
                        <a:t>Micro-Segmentation Implementation Project aims to enhance the security posture of our organization's network infrastructure by deploying a micro-segmentation strategy. </a:t>
                      </a:r>
                    </a:p>
                  </a:txBody>
                  <a:tcPr/>
                </a:tc>
                <a:tc>
                  <a:txBody>
                    <a:bodyPr/>
                    <a:lstStyle/>
                    <a:p>
                      <a:r>
                        <a:rPr lang="en-US" sz="1200"/>
                        <a:t>SecEng – Infrastructure Security</a:t>
                      </a:r>
                    </a:p>
                  </a:txBody>
                  <a:tcPr>
                    <a:noFill/>
                  </a:tcPr>
                </a:tc>
                <a:extLst>
                  <a:ext uri="{0D108BD9-81ED-4DB2-BD59-A6C34878D82A}">
                    <a16:rowId xmlns:a16="http://schemas.microsoft.com/office/drawing/2014/main" val="1056563631"/>
                  </a:ext>
                </a:extLst>
              </a:tr>
              <a:tr h="155194">
                <a:tc>
                  <a:txBody>
                    <a:bodyPr/>
                    <a:lstStyle/>
                    <a:p>
                      <a:r>
                        <a:rPr lang="en-US" sz="1200" b="1"/>
                        <a:t>Data Center Egress Security Modernization</a:t>
                      </a:r>
                    </a:p>
                  </a:txBody>
                  <a:tcPr>
                    <a:solidFill>
                      <a:schemeClr val="bg1">
                        <a:lumMod val="95000"/>
                      </a:schemeClr>
                    </a:solidFill>
                  </a:tcPr>
                </a:tc>
                <a:tc>
                  <a:txBody>
                    <a:bodyPr/>
                    <a:lstStyle/>
                    <a:p>
                      <a:r>
                        <a:rPr lang="en-US" sz="1200"/>
                        <a:t>Centralized and modernize proxy and DLP controls for DC Egress. Zscaler deployed for CSP Egress in 2025, using Zscaler for DC egress will provide consistent data protection controls for DC egress. </a:t>
                      </a:r>
                    </a:p>
                  </a:txBody>
                  <a:tcPr/>
                </a:tc>
                <a:tc>
                  <a:txBody>
                    <a:bodyPr/>
                    <a:lstStyle/>
                    <a:p>
                      <a:r>
                        <a:rPr lang="en-US" sz="1200"/>
                        <a:t>SecEng – Infrastructure Security</a:t>
                      </a:r>
                    </a:p>
                  </a:txBody>
                  <a:tcPr>
                    <a:noFill/>
                  </a:tcPr>
                </a:tc>
                <a:extLst>
                  <a:ext uri="{0D108BD9-81ED-4DB2-BD59-A6C34878D82A}">
                    <a16:rowId xmlns:a16="http://schemas.microsoft.com/office/drawing/2014/main" val="148552754"/>
                  </a:ext>
                </a:extLst>
              </a:tr>
              <a:tr h="415570">
                <a:tc>
                  <a:txBody>
                    <a:bodyPr/>
                    <a:lstStyle/>
                    <a:p>
                      <a:r>
                        <a:rPr lang="en-US" sz="1200" b="1"/>
                        <a:t>CSP Egress Expansion</a:t>
                      </a:r>
                    </a:p>
                  </a:txBody>
                  <a:tcPr>
                    <a:solidFill>
                      <a:schemeClr val="bg1">
                        <a:lumMod val="95000"/>
                      </a:schemeClr>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kumimoji="0" lang="en-US" sz="1200" b="0" i="0" u="none" strike="noStrike" kern="1200" cap="none" spc="-20" normalizeH="0" baseline="0" noProof="0">
                          <a:ln>
                            <a:noFill/>
                          </a:ln>
                          <a:solidFill>
                            <a:srgbClr val="3F3F3F"/>
                          </a:solidFill>
                          <a:effectLst/>
                          <a:uLnTx/>
                          <a:uFillTx/>
                          <a:latin typeface="+mn-lt"/>
                          <a:ea typeface="Calibri"/>
                          <a:cs typeface="Calibri"/>
                        </a:rPr>
                        <a:t>Advance cloud security posture for remaining Non-Prod and Prod CSP subscriptions through egress routing cutover to Zscaler.</a:t>
                      </a:r>
                    </a:p>
                  </a:txBody>
                  <a:tcPr/>
                </a:tc>
                <a:tc>
                  <a:txBody>
                    <a:bodyPr/>
                    <a:lstStyle/>
                    <a:p>
                      <a:r>
                        <a:rPr lang="en-US" sz="1200"/>
                        <a:t>SecEng – Data Integrity</a:t>
                      </a:r>
                    </a:p>
                  </a:txBody>
                  <a:tcPr>
                    <a:noFill/>
                  </a:tcPr>
                </a:tc>
                <a:extLst>
                  <a:ext uri="{0D108BD9-81ED-4DB2-BD59-A6C34878D82A}">
                    <a16:rowId xmlns:a16="http://schemas.microsoft.com/office/drawing/2014/main" val="3793883357"/>
                  </a:ext>
                </a:extLst>
              </a:tr>
              <a:tr h="415570">
                <a:tc>
                  <a:txBody>
                    <a:bodyPr/>
                    <a:lstStyle/>
                    <a:p>
                      <a:r>
                        <a:rPr lang="en-US" sz="1200" b="1"/>
                        <a:t>Zscaler Zero Trust Access</a:t>
                      </a:r>
                    </a:p>
                  </a:txBody>
                  <a:tcPr>
                    <a:solidFill>
                      <a:schemeClr val="bg1">
                        <a:lumMod val="95000"/>
                      </a:schemeClr>
                    </a:solidFill>
                  </a:tcPr>
                </a:tc>
                <a:tc>
                  <a:txBody>
                    <a:bodyPr/>
                    <a:lstStyle/>
                    <a:p>
                      <a:endParaRPr lang="en-US" sz="1200"/>
                    </a:p>
                  </a:txBody>
                  <a:tcPr/>
                </a:tc>
                <a:tc>
                  <a:txBody>
                    <a:bodyPr/>
                    <a:lstStyle/>
                    <a:p>
                      <a:r>
                        <a:rPr lang="en-US" sz="1200"/>
                        <a:t>SecOps</a:t>
                      </a:r>
                    </a:p>
                  </a:txBody>
                  <a:tcPr>
                    <a:noFill/>
                  </a:tcPr>
                </a:tc>
                <a:extLst>
                  <a:ext uri="{0D108BD9-81ED-4DB2-BD59-A6C34878D82A}">
                    <a16:rowId xmlns:a16="http://schemas.microsoft.com/office/drawing/2014/main" val="3033491737"/>
                  </a:ext>
                </a:extLst>
              </a:tr>
            </a:tbl>
          </a:graphicData>
        </a:graphic>
      </p:graphicFrame>
      <p:sp>
        <p:nvSpPr>
          <p:cNvPr id="3" name="Rectangle 2">
            <a:extLst>
              <a:ext uri="{FF2B5EF4-FFF2-40B4-BE49-F238E27FC236}">
                <a16:creationId xmlns:a16="http://schemas.microsoft.com/office/drawing/2014/main" id="{1F9BE2C5-01B2-9E7B-6CCB-173183AFDBFA}"/>
              </a:ext>
            </a:extLst>
          </p:cNvPr>
          <p:cNvSpPr/>
          <p:nvPr/>
        </p:nvSpPr>
        <p:spPr bwMode="gray">
          <a:xfrm>
            <a:off x="7474731" y="1"/>
            <a:ext cx="4447309" cy="606829"/>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500" b="1">
                <a:solidFill>
                  <a:srgbClr val="FFFFFF"/>
                </a:solidFill>
                <a:latin typeface="CVS Health Sans"/>
              </a:rPr>
              <a:t>Different view, drill-downs into some. </a:t>
            </a:r>
          </a:p>
        </p:txBody>
      </p:sp>
    </p:spTree>
    <p:extLst>
      <p:ext uri="{BB962C8B-B14F-4D97-AF65-F5344CB8AC3E}">
        <p14:creationId xmlns:p14="http://schemas.microsoft.com/office/powerpoint/2010/main" val="3749500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EBDF7-34E2-7413-2167-47BD69123C5C}"/>
            </a:ext>
          </a:extLst>
        </p:cNvPr>
        <p:cNvGrpSpPr/>
        <p:nvPr/>
      </p:nvGrpSpPr>
      <p:grpSpPr>
        <a:xfrm>
          <a:off x="0" y="0"/>
          <a:ext cx="0" cy="0"/>
          <a:chOff x="0" y="0"/>
          <a:chExt cx="0" cy="0"/>
        </a:xfrm>
      </p:grpSpPr>
      <p:sp>
        <p:nvSpPr>
          <p:cNvPr id="181" name="Rectangle: Rounded Corners 180">
            <a:extLst>
              <a:ext uri="{FF2B5EF4-FFF2-40B4-BE49-F238E27FC236}">
                <a16:creationId xmlns:a16="http://schemas.microsoft.com/office/drawing/2014/main" id="{58F7FA1B-B848-7513-BFD4-2AE7429156B3}"/>
              </a:ext>
            </a:extLst>
          </p:cNvPr>
          <p:cNvSpPr/>
          <p:nvPr/>
        </p:nvSpPr>
        <p:spPr bwMode="gray">
          <a:xfrm>
            <a:off x="612776" y="1892889"/>
            <a:ext cx="365760" cy="365760"/>
          </a:xfrm>
          <a:prstGeom prst="round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82" name="Rectangle: Rounded Corners 181">
            <a:extLst>
              <a:ext uri="{FF2B5EF4-FFF2-40B4-BE49-F238E27FC236}">
                <a16:creationId xmlns:a16="http://schemas.microsoft.com/office/drawing/2014/main" id="{235C1FC1-CF5D-44F0-ACB4-5BED023A6124}"/>
              </a:ext>
            </a:extLst>
          </p:cNvPr>
          <p:cNvSpPr/>
          <p:nvPr/>
        </p:nvSpPr>
        <p:spPr bwMode="gray">
          <a:xfrm>
            <a:off x="612776" y="2518364"/>
            <a:ext cx="365760" cy="365760"/>
          </a:xfrm>
          <a:prstGeom prst="round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83" name="Rectangle: Rounded Corners 182">
            <a:extLst>
              <a:ext uri="{FF2B5EF4-FFF2-40B4-BE49-F238E27FC236}">
                <a16:creationId xmlns:a16="http://schemas.microsoft.com/office/drawing/2014/main" id="{45E107E6-EFA5-3FFE-6D2F-53AC48DAE054}"/>
              </a:ext>
            </a:extLst>
          </p:cNvPr>
          <p:cNvSpPr/>
          <p:nvPr/>
        </p:nvSpPr>
        <p:spPr bwMode="gray">
          <a:xfrm>
            <a:off x="612776" y="3143839"/>
            <a:ext cx="365760" cy="365760"/>
          </a:xfrm>
          <a:prstGeom prst="round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84" name="Rectangle: Rounded Corners 183">
            <a:extLst>
              <a:ext uri="{FF2B5EF4-FFF2-40B4-BE49-F238E27FC236}">
                <a16:creationId xmlns:a16="http://schemas.microsoft.com/office/drawing/2014/main" id="{08C0F65B-069A-C160-EB6B-BFBDCC15989D}"/>
              </a:ext>
            </a:extLst>
          </p:cNvPr>
          <p:cNvSpPr/>
          <p:nvPr/>
        </p:nvSpPr>
        <p:spPr bwMode="gray">
          <a:xfrm>
            <a:off x="612776" y="3669301"/>
            <a:ext cx="365760" cy="365760"/>
          </a:xfrm>
          <a:prstGeom prst="round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85" name="Rectangle: Rounded Corners 184">
            <a:extLst>
              <a:ext uri="{FF2B5EF4-FFF2-40B4-BE49-F238E27FC236}">
                <a16:creationId xmlns:a16="http://schemas.microsoft.com/office/drawing/2014/main" id="{10A056C3-1E14-38EE-FA9B-51137E9975D8}"/>
              </a:ext>
            </a:extLst>
          </p:cNvPr>
          <p:cNvSpPr/>
          <p:nvPr/>
        </p:nvSpPr>
        <p:spPr bwMode="gray">
          <a:xfrm>
            <a:off x="612776" y="4161426"/>
            <a:ext cx="365760" cy="365760"/>
          </a:xfrm>
          <a:prstGeom prst="round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86" name="Rectangle: Rounded Corners 185">
            <a:extLst>
              <a:ext uri="{FF2B5EF4-FFF2-40B4-BE49-F238E27FC236}">
                <a16:creationId xmlns:a16="http://schemas.microsoft.com/office/drawing/2014/main" id="{A81DC91D-C99F-208E-8158-30E7448EA75C}"/>
              </a:ext>
            </a:extLst>
          </p:cNvPr>
          <p:cNvSpPr/>
          <p:nvPr/>
        </p:nvSpPr>
        <p:spPr bwMode="gray">
          <a:xfrm>
            <a:off x="612776" y="4748801"/>
            <a:ext cx="365760" cy="365760"/>
          </a:xfrm>
          <a:prstGeom prst="round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87" name="Rectangle: Rounded Corners 186">
            <a:extLst>
              <a:ext uri="{FF2B5EF4-FFF2-40B4-BE49-F238E27FC236}">
                <a16:creationId xmlns:a16="http://schemas.microsoft.com/office/drawing/2014/main" id="{28EDECB6-BA63-6A8B-1FCD-FF42724CC52E}"/>
              </a:ext>
            </a:extLst>
          </p:cNvPr>
          <p:cNvSpPr/>
          <p:nvPr/>
        </p:nvSpPr>
        <p:spPr bwMode="gray">
          <a:xfrm>
            <a:off x="612776" y="5325064"/>
            <a:ext cx="365760" cy="365760"/>
          </a:xfrm>
          <a:prstGeom prst="round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88" name="Rectangle: Rounded Corners 187">
            <a:extLst>
              <a:ext uri="{FF2B5EF4-FFF2-40B4-BE49-F238E27FC236}">
                <a16:creationId xmlns:a16="http://schemas.microsoft.com/office/drawing/2014/main" id="{4EC9CAF7-9467-1C07-3A5D-EC3426274DF2}"/>
              </a:ext>
            </a:extLst>
          </p:cNvPr>
          <p:cNvSpPr/>
          <p:nvPr/>
        </p:nvSpPr>
        <p:spPr bwMode="gray">
          <a:xfrm>
            <a:off x="612776" y="5780194"/>
            <a:ext cx="365760" cy="365760"/>
          </a:xfrm>
          <a:prstGeom prst="round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2" name="Title 1">
            <a:extLst>
              <a:ext uri="{FF2B5EF4-FFF2-40B4-BE49-F238E27FC236}">
                <a16:creationId xmlns:a16="http://schemas.microsoft.com/office/drawing/2014/main" id="{96AF2DFE-48A5-CE2F-BF4C-2E70846BC484}"/>
              </a:ext>
            </a:extLst>
          </p:cNvPr>
          <p:cNvSpPr>
            <a:spLocks noGrp="1"/>
          </p:cNvSpPr>
          <p:nvPr>
            <p:ph type="title"/>
          </p:nvPr>
        </p:nvSpPr>
        <p:spPr/>
        <p:txBody>
          <a:bodyPr/>
          <a:lstStyle/>
          <a:p>
            <a:r>
              <a:rPr lang="en-US" b="1"/>
              <a:t>Zero Trust Project Inventory</a:t>
            </a:r>
          </a:p>
        </p:txBody>
      </p:sp>
      <p:sp>
        <p:nvSpPr>
          <p:cNvPr id="18" name="Rectangle: Top Corners Rounded 17">
            <a:extLst>
              <a:ext uri="{FF2B5EF4-FFF2-40B4-BE49-F238E27FC236}">
                <a16:creationId xmlns:a16="http://schemas.microsoft.com/office/drawing/2014/main" id="{2B55A9B8-9D12-D1B3-5E16-59CE43A3D29F}"/>
              </a:ext>
            </a:extLst>
          </p:cNvPr>
          <p:cNvSpPr/>
          <p:nvPr/>
        </p:nvSpPr>
        <p:spPr bwMode="gray">
          <a:xfrm>
            <a:off x="571502" y="1370158"/>
            <a:ext cx="2524161" cy="430369"/>
          </a:xfrm>
          <a:prstGeom prst="round2SameRect">
            <a:avLst>
              <a:gd name="adj1" fmla="val 18084"/>
              <a:gd name="adj2" fmla="val 0"/>
            </a:avLst>
          </a:prstGeom>
          <a:solidFill>
            <a:srgbClr val="0A4B8C"/>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b="1">
                <a:solidFill>
                  <a:srgbClr val="FFFFFF"/>
                </a:solidFill>
                <a:latin typeface="CVS Health Sans"/>
              </a:rPr>
              <a:t>Zero Trust Project</a:t>
            </a:r>
          </a:p>
        </p:txBody>
      </p:sp>
      <p:sp>
        <p:nvSpPr>
          <p:cNvPr id="19" name="Rectangle: Top Corners Rounded 18">
            <a:extLst>
              <a:ext uri="{FF2B5EF4-FFF2-40B4-BE49-F238E27FC236}">
                <a16:creationId xmlns:a16="http://schemas.microsoft.com/office/drawing/2014/main" id="{39A66372-DF68-3E16-7DCC-B95944E3BA3A}"/>
              </a:ext>
            </a:extLst>
          </p:cNvPr>
          <p:cNvSpPr/>
          <p:nvPr/>
        </p:nvSpPr>
        <p:spPr bwMode="gray">
          <a:xfrm>
            <a:off x="3192426" y="1370158"/>
            <a:ext cx="5756388" cy="430369"/>
          </a:xfrm>
          <a:prstGeom prst="round2SameRect">
            <a:avLst>
              <a:gd name="adj1" fmla="val 20689"/>
              <a:gd name="adj2" fmla="val 0"/>
            </a:avLst>
          </a:prstGeom>
          <a:solidFill>
            <a:srgbClr val="267AC0"/>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b="1">
                <a:solidFill>
                  <a:srgbClr val="FFFFFF"/>
                </a:solidFill>
                <a:latin typeface="CVS Health Sans"/>
              </a:rPr>
              <a:t>Project Description (Condensed)</a:t>
            </a:r>
          </a:p>
        </p:txBody>
      </p:sp>
      <p:sp>
        <p:nvSpPr>
          <p:cNvPr id="21" name="Rectangle: Top Corners Rounded 20">
            <a:extLst>
              <a:ext uri="{FF2B5EF4-FFF2-40B4-BE49-F238E27FC236}">
                <a16:creationId xmlns:a16="http://schemas.microsoft.com/office/drawing/2014/main" id="{D773B69E-5C65-BBE0-991A-B3D69B4E6D1E}"/>
              </a:ext>
            </a:extLst>
          </p:cNvPr>
          <p:cNvSpPr/>
          <p:nvPr/>
        </p:nvSpPr>
        <p:spPr bwMode="gray">
          <a:xfrm>
            <a:off x="9045577" y="1370158"/>
            <a:ext cx="2478160" cy="430369"/>
          </a:xfrm>
          <a:prstGeom prst="round2SameRect">
            <a:avLst>
              <a:gd name="adj1" fmla="val 22175"/>
              <a:gd name="adj2" fmla="val 0"/>
            </a:avLst>
          </a:prstGeom>
          <a:solidFill>
            <a:srgbClr val="00787E"/>
          </a:solidFill>
          <a:ln>
            <a:solidFill>
              <a:srgbClr val="00787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sz="1400" b="1">
                <a:solidFill>
                  <a:srgbClr val="FFFFFF"/>
                </a:solidFill>
                <a:latin typeface="CVS Health Sans"/>
              </a:rPr>
              <a:t>Function</a:t>
            </a:r>
          </a:p>
        </p:txBody>
      </p:sp>
      <p:sp>
        <p:nvSpPr>
          <p:cNvPr id="23" name="Rectangle: Top Corners Rounded 22">
            <a:extLst>
              <a:ext uri="{FF2B5EF4-FFF2-40B4-BE49-F238E27FC236}">
                <a16:creationId xmlns:a16="http://schemas.microsoft.com/office/drawing/2014/main" id="{EC6B8236-21BD-BFF5-04DD-E2A6131920B6}"/>
              </a:ext>
            </a:extLst>
          </p:cNvPr>
          <p:cNvSpPr/>
          <p:nvPr/>
        </p:nvSpPr>
        <p:spPr bwMode="gray">
          <a:xfrm rot="5400000">
            <a:off x="8593750" y="2208824"/>
            <a:ext cx="3435049" cy="2618452"/>
          </a:xfrm>
          <a:prstGeom prst="round2SameRect">
            <a:avLst>
              <a:gd name="adj1" fmla="val 3237"/>
              <a:gd name="adj2" fmla="val 0"/>
            </a:avLst>
          </a:prstGeom>
          <a:solidFill>
            <a:srgbClr val="00A78E"/>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270" tIns="91440" bIns="365760" rtlCol="0" anchor="ctr"/>
          <a:lstStyle/>
          <a:p>
            <a:pPr defTabSz="457200"/>
            <a:r>
              <a:rPr lang="en-US" sz="1200" b="1">
                <a:solidFill>
                  <a:srgbClr val="FFFFFF"/>
                </a:solidFill>
                <a:latin typeface="CVS Health Sans"/>
              </a:rPr>
              <a:t>SecEng – Infrastructure Security</a:t>
            </a:r>
          </a:p>
        </p:txBody>
      </p:sp>
      <p:sp>
        <p:nvSpPr>
          <p:cNvPr id="24" name="Rectangle: Top Corners Rounded 23">
            <a:extLst>
              <a:ext uri="{FF2B5EF4-FFF2-40B4-BE49-F238E27FC236}">
                <a16:creationId xmlns:a16="http://schemas.microsoft.com/office/drawing/2014/main" id="{1D65F404-611A-46B4-16B1-F802D02B2085}"/>
              </a:ext>
            </a:extLst>
          </p:cNvPr>
          <p:cNvSpPr/>
          <p:nvPr/>
        </p:nvSpPr>
        <p:spPr bwMode="gray">
          <a:xfrm rot="5400000">
            <a:off x="10084797" y="4192000"/>
            <a:ext cx="452950" cy="2618456"/>
          </a:xfrm>
          <a:prstGeom prst="round2SameRect">
            <a:avLst/>
          </a:prstGeom>
          <a:solidFill>
            <a:srgbClr val="00A78E"/>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270" tIns="91440" bIns="365760" rtlCol="0" anchor="ctr"/>
          <a:lstStyle/>
          <a:p>
            <a:pPr defTabSz="457200"/>
            <a:r>
              <a:rPr lang="en-US" sz="1200" b="1">
                <a:solidFill>
                  <a:srgbClr val="FFFFFF"/>
                </a:solidFill>
                <a:latin typeface="CVS Health Sans"/>
              </a:rPr>
              <a:t>SecEng – Data Integrity</a:t>
            </a:r>
          </a:p>
        </p:txBody>
      </p:sp>
      <p:grpSp>
        <p:nvGrpSpPr>
          <p:cNvPr id="65" name="Group 64">
            <a:extLst>
              <a:ext uri="{FF2B5EF4-FFF2-40B4-BE49-F238E27FC236}">
                <a16:creationId xmlns:a16="http://schemas.microsoft.com/office/drawing/2014/main" id="{BDE93D91-631C-6521-3D1D-59A516BF51F5}"/>
              </a:ext>
            </a:extLst>
          </p:cNvPr>
          <p:cNvGrpSpPr/>
          <p:nvPr/>
        </p:nvGrpSpPr>
        <p:grpSpPr>
          <a:xfrm>
            <a:off x="1098860" y="2007453"/>
            <a:ext cx="2039082" cy="4221688"/>
            <a:chOff x="1001716" y="2007453"/>
            <a:chExt cx="2118556" cy="4221688"/>
          </a:xfrm>
        </p:grpSpPr>
        <p:sp>
          <p:nvSpPr>
            <p:cNvPr id="29" name="TextBox 28">
              <a:extLst>
                <a:ext uri="{FF2B5EF4-FFF2-40B4-BE49-F238E27FC236}">
                  <a16:creationId xmlns:a16="http://schemas.microsoft.com/office/drawing/2014/main" id="{A0FAE68B-3838-F626-4FD1-8A2221FBDAF7}"/>
                </a:ext>
              </a:extLst>
            </p:cNvPr>
            <p:cNvSpPr txBox="1"/>
            <p:nvPr/>
          </p:nvSpPr>
          <p:spPr>
            <a:xfrm>
              <a:off x="1001716" y="2007453"/>
              <a:ext cx="2011680" cy="184666"/>
            </a:xfrm>
            <a:prstGeom prst="rect">
              <a:avLst/>
            </a:prstGeom>
            <a:noFill/>
          </p:spPr>
          <p:txBody>
            <a:bodyPr wrap="square" lIns="0" tIns="0" rIns="0" bIns="0">
              <a:spAutoFit/>
            </a:bodyPr>
            <a:lstStyle/>
            <a:p>
              <a:pPr defTabSz="457063" fontAlgn="ctr">
                <a:defRPr/>
              </a:pPr>
              <a:r>
                <a:rPr lang="en-US" sz="1200" b="1" kern="1500">
                  <a:solidFill>
                    <a:srgbClr val="0A4B8C"/>
                  </a:solidFill>
                  <a:latin typeface="CVS Health Sans"/>
                </a:rPr>
                <a:t>Firewall Refresh</a:t>
              </a:r>
            </a:p>
          </p:txBody>
        </p:sp>
        <p:sp>
          <p:nvSpPr>
            <p:cNvPr id="33" name="TextBox 32">
              <a:extLst>
                <a:ext uri="{FF2B5EF4-FFF2-40B4-BE49-F238E27FC236}">
                  <a16:creationId xmlns:a16="http://schemas.microsoft.com/office/drawing/2014/main" id="{C4477991-6FED-A500-5276-B22561A72ED3}"/>
                </a:ext>
              </a:extLst>
            </p:cNvPr>
            <p:cNvSpPr txBox="1"/>
            <p:nvPr/>
          </p:nvSpPr>
          <p:spPr>
            <a:xfrm>
              <a:off x="1001716" y="2629001"/>
              <a:ext cx="2011680" cy="184666"/>
            </a:xfrm>
            <a:prstGeom prst="rect">
              <a:avLst/>
            </a:prstGeom>
            <a:noFill/>
          </p:spPr>
          <p:txBody>
            <a:bodyPr wrap="square" lIns="0" tIns="0" rIns="0" bIns="0">
              <a:spAutoFit/>
            </a:bodyPr>
            <a:lstStyle/>
            <a:p>
              <a:pPr defTabSz="457063" fontAlgn="ctr">
                <a:defRPr/>
              </a:pPr>
              <a:r>
                <a:rPr lang="en-US" sz="1200" b="1" kern="1500">
                  <a:solidFill>
                    <a:srgbClr val="0A4B8C"/>
                  </a:solidFill>
                  <a:latin typeface="CVS Health Sans"/>
                </a:rPr>
                <a:t>3rd Party Landing Zone</a:t>
              </a:r>
            </a:p>
          </p:txBody>
        </p:sp>
        <p:sp>
          <p:nvSpPr>
            <p:cNvPr id="35" name="TextBox 34">
              <a:extLst>
                <a:ext uri="{FF2B5EF4-FFF2-40B4-BE49-F238E27FC236}">
                  <a16:creationId xmlns:a16="http://schemas.microsoft.com/office/drawing/2014/main" id="{82C3DF38-D082-A8ED-A6E2-008A77397289}"/>
                </a:ext>
              </a:extLst>
            </p:cNvPr>
            <p:cNvSpPr txBox="1"/>
            <p:nvPr/>
          </p:nvSpPr>
          <p:spPr>
            <a:xfrm>
              <a:off x="1001716" y="3142409"/>
              <a:ext cx="2118556" cy="369332"/>
            </a:xfrm>
            <a:prstGeom prst="rect">
              <a:avLst/>
            </a:prstGeom>
            <a:noFill/>
          </p:spPr>
          <p:txBody>
            <a:bodyPr wrap="square" lIns="0" tIns="0" rIns="0" bIns="0">
              <a:spAutoFit/>
            </a:bodyPr>
            <a:lstStyle/>
            <a:p>
              <a:pPr defTabSz="457063" fontAlgn="ctr">
                <a:defRPr/>
              </a:pPr>
              <a:r>
                <a:rPr lang="en-US" sz="1200" b="1" kern="1500">
                  <a:solidFill>
                    <a:srgbClr val="0A4B8C"/>
                  </a:solidFill>
                  <a:latin typeface="CVS Health Sans"/>
                </a:rPr>
                <a:t>Forescout Network Access Control (NAC) Platform</a:t>
              </a:r>
            </a:p>
          </p:txBody>
        </p:sp>
        <p:sp>
          <p:nvSpPr>
            <p:cNvPr id="37" name="TextBox 36">
              <a:extLst>
                <a:ext uri="{FF2B5EF4-FFF2-40B4-BE49-F238E27FC236}">
                  <a16:creationId xmlns:a16="http://schemas.microsoft.com/office/drawing/2014/main" id="{669F1B0A-21E6-20B8-BD7B-BFF36987103A}"/>
                </a:ext>
              </a:extLst>
            </p:cNvPr>
            <p:cNvSpPr txBox="1"/>
            <p:nvPr/>
          </p:nvSpPr>
          <p:spPr>
            <a:xfrm>
              <a:off x="1001716" y="3671557"/>
              <a:ext cx="2011680" cy="369332"/>
            </a:xfrm>
            <a:prstGeom prst="rect">
              <a:avLst/>
            </a:prstGeom>
            <a:noFill/>
          </p:spPr>
          <p:txBody>
            <a:bodyPr wrap="square" lIns="0" tIns="0" rIns="0" bIns="0">
              <a:spAutoFit/>
            </a:bodyPr>
            <a:lstStyle/>
            <a:p>
              <a:pPr defTabSz="457063" fontAlgn="ctr">
                <a:defRPr/>
              </a:pPr>
              <a:r>
                <a:rPr lang="en-US" sz="1200" b="1" strike="sngStrike" kern="1500">
                  <a:solidFill>
                    <a:srgbClr val="0A4B8C"/>
                  </a:solidFill>
                  <a:latin typeface="CVS Health Sans"/>
                </a:rPr>
                <a:t>McAfee Proxy Replacement</a:t>
              </a:r>
            </a:p>
          </p:txBody>
        </p:sp>
        <p:sp>
          <p:nvSpPr>
            <p:cNvPr id="39" name="TextBox 38">
              <a:extLst>
                <a:ext uri="{FF2B5EF4-FFF2-40B4-BE49-F238E27FC236}">
                  <a16:creationId xmlns:a16="http://schemas.microsoft.com/office/drawing/2014/main" id="{BC27082E-942D-4D02-C731-039C778C511A}"/>
                </a:ext>
              </a:extLst>
            </p:cNvPr>
            <p:cNvSpPr txBox="1"/>
            <p:nvPr/>
          </p:nvSpPr>
          <p:spPr>
            <a:xfrm>
              <a:off x="1001716" y="4175336"/>
              <a:ext cx="2011680" cy="369332"/>
            </a:xfrm>
            <a:prstGeom prst="rect">
              <a:avLst/>
            </a:prstGeom>
            <a:noFill/>
          </p:spPr>
          <p:txBody>
            <a:bodyPr wrap="square" lIns="0" tIns="0" rIns="0" bIns="0">
              <a:spAutoFit/>
            </a:bodyPr>
            <a:lstStyle/>
            <a:p>
              <a:pPr defTabSz="457063" fontAlgn="ctr">
                <a:defRPr/>
              </a:pPr>
              <a:r>
                <a:rPr lang="en-US" sz="1200" b="1" kern="1500">
                  <a:solidFill>
                    <a:srgbClr val="0A4B8C"/>
                  </a:solidFill>
                  <a:latin typeface="CVS Health Sans"/>
                </a:rPr>
                <a:t>Network Micro-Segmentation</a:t>
              </a:r>
            </a:p>
          </p:txBody>
        </p:sp>
        <p:sp>
          <p:nvSpPr>
            <p:cNvPr id="41" name="TextBox 40">
              <a:extLst>
                <a:ext uri="{FF2B5EF4-FFF2-40B4-BE49-F238E27FC236}">
                  <a16:creationId xmlns:a16="http://schemas.microsoft.com/office/drawing/2014/main" id="{ABBEC13B-C45D-7487-8F4C-A32B508B74B2}"/>
                </a:ext>
              </a:extLst>
            </p:cNvPr>
            <p:cNvSpPr txBox="1"/>
            <p:nvPr/>
          </p:nvSpPr>
          <p:spPr>
            <a:xfrm>
              <a:off x="1001716" y="4746490"/>
              <a:ext cx="2011680" cy="369332"/>
            </a:xfrm>
            <a:prstGeom prst="rect">
              <a:avLst/>
            </a:prstGeom>
            <a:noFill/>
          </p:spPr>
          <p:txBody>
            <a:bodyPr wrap="square" lIns="0" tIns="0" rIns="0" bIns="0">
              <a:spAutoFit/>
            </a:bodyPr>
            <a:lstStyle/>
            <a:p>
              <a:pPr defTabSz="457063" fontAlgn="ctr">
                <a:defRPr/>
              </a:pPr>
              <a:r>
                <a:rPr lang="en-US" sz="1200" b="1" kern="1500">
                  <a:solidFill>
                    <a:srgbClr val="0A4B8C"/>
                  </a:solidFill>
                  <a:latin typeface="CVS Health Sans"/>
                </a:rPr>
                <a:t>Data Center Egress Security Modernization</a:t>
              </a:r>
            </a:p>
          </p:txBody>
        </p:sp>
        <p:sp>
          <p:nvSpPr>
            <p:cNvPr id="43" name="TextBox 42">
              <a:extLst>
                <a:ext uri="{FF2B5EF4-FFF2-40B4-BE49-F238E27FC236}">
                  <a16:creationId xmlns:a16="http://schemas.microsoft.com/office/drawing/2014/main" id="{07762641-8D78-4218-BB2B-7843F0B282D6}"/>
                </a:ext>
              </a:extLst>
            </p:cNvPr>
            <p:cNvSpPr txBox="1"/>
            <p:nvPr/>
          </p:nvSpPr>
          <p:spPr>
            <a:xfrm>
              <a:off x="1001716" y="5384907"/>
              <a:ext cx="2011680" cy="184666"/>
            </a:xfrm>
            <a:prstGeom prst="rect">
              <a:avLst/>
            </a:prstGeom>
            <a:noFill/>
          </p:spPr>
          <p:txBody>
            <a:bodyPr wrap="square" lIns="0" tIns="0" rIns="0" bIns="0">
              <a:spAutoFit/>
            </a:bodyPr>
            <a:lstStyle/>
            <a:p>
              <a:pPr defTabSz="457063" fontAlgn="ctr">
                <a:defRPr/>
              </a:pPr>
              <a:r>
                <a:rPr lang="en-US" sz="1200" b="1" kern="1500">
                  <a:solidFill>
                    <a:srgbClr val="0A4B8C"/>
                  </a:solidFill>
                  <a:latin typeface="CVS Health Sans"/>
                </a:rPr>
                <a:t>CSP Egress Expansion</a:t>
              </a:r>
            </a:p>
          </p:txBody>
        </p:sp>
        <p:sp>
          <p:nvSpPr>
            <p:cNvPr id="45" name="TextBox 44">
              <a:extLst>
                <a:ext uri="{FF2B5EF4-FFF2-40B4-BE49-F238E27FC236}">
                  <a16:creationId xmlns:a16="http://schemas.microsoft.com/office/drawing/2014/main" id="{71DD7293-48C5-B2B1-9E8B-F9A7CA3EA4AF}"/>
                </a:ext>
              </a:extLst>
            </p:cNvPr>
            <p:cNvSpPr txBox="1"/>
            <p:nvPr/>
          </p:nvSpPr>
          <p:spPr>
            <a:xfrm>
              <a:off x="1001716" y="5859809"/>
              <a:ext cx="2011680" cy="369332"/>
            </a:xfrm>
            <a:prstGeom prst="rect">
              <a:avLst/>
            </a:prstGeom>
            <a:noFill/>
          </p:spPr>
          <p:txBody>
            <a:bodyPr wrap="square" lIns="0" tIns="0" rIns="0" bIns="0">
              <a:spAutoFit/>
            </a:bodyPr>
            <a:lstStyle/>
            <a:p>
              <a:pPr defTabSz="457063" fontAlgn="ctr">
                <a:defRPr/>
              </a:pPr>
              <a:r>
                <a:rPr lang="en-US" sz="1200" b="1" kern="1500">
                  <a:solidFill>
                    <a:srgbClr val="0A4B8C"/>
                  </a:solidFill>
                  <a:latin typeface="CVS Health Sans"/>
                </a:rPr>
                <a:t>Zscaler Zero Trust Access (ZPA)</a:t>
              </a:r>
            </a:p>
          </p:txBody>
        </p:sp>
      </p:grpSp>
      <p:grpSp>
        <p:nvGrpSpPr>
          <p:cNvPr id="68" name="Group 67">
            <a:extLst>
              <a:ext uri="{FF2B5EF4-FFF2-40B4-BE49-F238E27FC236}">
                <a16:creationId xmlns:a16="http://schemas.microsoft.com/office/drawing/2014/main" id="{D505A8A4-32BE-CCE4-8903-7BD824FCD4EC}"/>
              </a:ext>
            </a:extLst>
          </p:cNvPr>
          <p:cNvGrpSpPr/>
          <p:nvPr/>
        </p:nvGrpSpPr>
        <p:grpSpPr>
          <a:xfrm>
            <a:off x="3386762" y="1845166"/>
            <a:ext cx="5409321" cy="4178157"/>
            <a:chOff x="3224635" y="1835540"/>
            <a:chExt cx="5733490" cy="4178157"/>
          </a:xfrm>
        </p:grpSpPr>
        <p:sp>
          <p:nvSpPr>
            <p:cNvPr id="30" name="TextBox 29">
              <a:extLst>
                <a:ext uri="{FF2B5EF4-FFF2-40B4-BE49-F238E27FC236}">
                  <a16:creationId xmlns:a16="http://schemas.microsoft.com/office/drawing/2014/main" id="{FBDC1C2C-28C3-898F-FC1B-66A356D500F1}"/>
                </a:ext>
              </a:extLst>
            </p:cNvPr>
            <p:cNvSpPr txBox="1"/>
            <p:nvPr/>
          </p:nvSpPr>
          <p:spPr>
            <a:xfrm>
              <a:off x="3225798" y="1835540"/>
              <a:ext cx="5732327" cy="461665"/>
            </a:xfrm>
            <a:prstGeom prst="rect">
              <a:avLst/>
            </a:prstGeom>
            <a:noFill/>
          </p:spPr>
          <p:txBody>
            <a:bodyPr wrap="square" lIns="0" tIns="0" rIns="0" bIns="0">
              <a:spAutoFit/>
            </a:bodyPr>
            <a:lstStyle/>
            <a:p>
              <a:pPr defTabSz="457063" fontAlgn="ctr">
                <a:defRPr/>
              </a:pPr>
              <a:r>
                <a:rPr lang="en-US" sz="1000" kern="1500">
                  <a:solidFill>
                    <a:srgbClr val="3F3F3F"/>
                  </a:solidFill>
                  <a:latin typeface="CVS Health Sans"/>
                </a:rPr>
                <a:t>Modernize firewall infrastructure to ensure high availability support business continuity, maintain audit and PCI compliance. Next Gen Palo Alto Firewalls will safeguard the CVS brand – strengthening Zero Trust perimeter across CVS.</a:t>
              </a:r>
            </a:p>
          </p:txBody>
        </p:sp>
        <p:sp>
          <p:nvSpPr>
            <p:cNvPr id="34" name="TextBox 33">
              <a:extLst>
                <a:ext uri="{FF2B5EF4-FFF2-40B4-BE49-F238E27FC236}">
                  <a16:creationId xmlns:a16="http://schemas.microsoft.com/office/drawing/2014/main" id="{7DDCC40E-29A5-69E8-9A46-0CE5DF86BCC4}"/>
                </a:ext>
              </a:extLst>
            </p:cNvPr>
            <p:cNvSpPr txBox="1"/>
            <p:nvPr/>
          </p:nvSpPr>
          <p:spPr>
            <a:xfrm>
              <a:off x="3224635" y="2467806"/>
              <a:ext cx="5665274" cy="461665"/>
            </a:xfrm>
            <a:prstGeom prst="rect">
              <a:avLst/>
            </a:prstGeom>
            <a:noFill/>
          </p:spPr>
          <p:txBody>
            <a:bodyPr wrap="square" lIns="0" tIns="0" rIns="0" bIns="0">
              <a:spAutoFit/>
            </a:bodyPr>
            <a:lstStyle/>
            <a:p>
              <a:pPr defTabSz="457063" fontAlgn="ctr">
                <a:defRPr/>
              </a:pPr>
              <a:r>
                <a:rPr lang="en-US" sz="1000" kern="1500">
                  <a:solidFill>
                    <a:srgbClr val="3F3F3F"/>
                  </a:solidFill>
                  <a:latin typeface="CVS Health Sans"/>
                </a:rPr>
                <a:t>Design, build and implement  a centralized landing platform for all external parties. This will accomplish isolation, security, and compliance.</a:t>
              </a:r>
            </a:p>
            <a:p>
              <a:pPr defTabSz="457063" fontAlgn="ctr">
                <a:defRPr/>
              </a:pPr>
              <a:r>
                <a:rPr lang="en-US" sz="1000" kern="1500">
                  <a:solidFill>
                    <a:srgbClr val="3F3F3F"/>
                  </a:solidFill>
                  <a:latin typeface="CVS Health Sans"/>
                </a:rPr>
                <a:t>Deliver a dashboard for simple third-party access and enforce Zero Trust principles. </a:t>
              </a:r>
            </a:p>
          </p:txBody>
        </p:sp>
        <p:sp>
          <p:nvSpPr>
            <p:cNvPr id="36" name="TextBox 35">
              <a:extLst>
                <a:ext uri="{FF2B5EF4-FFF2-40B4-BE49-F238E27FC236}">
                  <a16:creationId xmlns:a16="http://schemas.microsoft.com/office/drawing/2014/main" id="{E48F2FD1-0438-BE64-12CF-3306135BCFD8}"/>
                </a:ext>
              </a:extLst>
            </p:cNvPr>
            <p:cNvSpPr txBox="1"/>
            <p:nvPr/>
          </p:nvSpPr>
          <p:spPr>
            <a:xfrm>
              <a:off x="3224635" y="3125473"/>
              <a:ext cx="5665274" cy="307777"/>
            </a:xfrm>
            <a:prstGeom prst="rect">
              <a:avLst/>
            </a:prstGeom>
            <a:noFill/>
          </p:spPr>
          <p:txBody>
            <a:bodyPr wrap="square" lIns="0" tIns="0" rIns="0" bIns="0">
              <a:spAutoFit/>
            </a:bodyPr>
            <a:lstStyle/>
            <a:p>
              <a:pPr defTabSz="457063" fontAlgn="ctr">
                <a:defRPr/>
              </a:pPr>
              <a:r>
                <a:rPr lang="en-US" sz="1000" kern="1500">
                  <a:solidFill>
                    <a:srgbClr val="3F3F3F"/>
                  </a:solidFill>
                  <a:latin typeface="CVS Health Sans"/>
                </a:rPr>
                <a:t>Enhance Forescout Network Access Control (NAC) platform to improve network visibility and reduce cyber threats.</a:t>
              </a:r>
            </a:p>
          </p:txBody>
        </p:sp>
        <p:sp>
          <p:nvSpPr>
            <p:cNvPr id="38" name="TextBox 37">
              <a:extLst>
                <a:ext uri="{FF2B5EF4-FFF2-40B4-BE49-F238E27FC236}">
                  <a16:creationId xmlns:a16="http://schemas.microsoft.com/office/drawing/2014/main" id="{D7AC3020-332C-0A92-9BD3-41B45796C31C}"/>
                </a:ext>
              </a:extLst>
            </p:cNvPr>
            <p:cNvSpPr txBox="1"/>
            <p:nvPr/>
          </p:nvSpPr>
          <p:spPr>
            <a:xfrm>
              <a:off x="3224635" y="3690807"/>
              <a:ext cx="5665274" cy="307777"/>
            </a:xfrm>
            <a:prstGeom prst="rect">
              <a:avLst/>
            </a:prstGeom>
            <a:noFill/>
          </p:spPr>
          <p:txBody>
            <a:bodyPr wrap="square" lIns="0" tIns="0" rIns="0" bIns="0">
              <a:spAutoFit/>
            </a:bodyPr>
            <a:lstStyle/>
            <a:p>
              <a:pPr defTabSz="457063" fontAlgn="ctr">
                <a:defRPr/>
              </a:pPr>
              <a:r>
                <a:rPr lang="en-US" sz="1000" strike="sngStrike" kern="1500">
                  <a:solidFill>
                    <a:srgbClr val="3F3F3F"/>
                  </a:solidFill>
                  <a:latin typeface="CVS Health Sans"/>
                </a:rPr>
                <a:t>Modernize the enterprise proxy solution by transitioning from McAfee proxy and DLP servers to the Palo Alto Networks platform. </a:t>
              </a:r>
            </a:p>
          </p:txBody>
        </p:sp>
        <p:sp>
          <p:nvSpPr>
            <p:cNvPr id="40" name="TextBox 39">
              <a:extLst>
                <a:ext uri="{FF2B5EF4-FFF2-40B4-BE49-F238E27FC236}">
                  <a16:creationId xmlns:a16="http://schemas.microsoft.com/office/drawing/2014/main" id="{54DDA6B7-3AB7-8C8B-DE03-CB54A87CC9CE}"/>
                </a:ext>
              </a:extLst>
            </p:cNvPr>
            <p:cNvSpPr txBox="1"/>
            <p:nvPr/>
          </p:nvSpPr>
          <p:spPr>
            <a:xfrm>
              <a:off x="3224635" y="4194586"/>
              <a:ext cx="5665274" cy="307777"/>
            </a:xfrm>
            <a:prstGeom prst="rect">
              <a:avLst/>
            </a:prstGeom>
            <a:noFill/>
          </p:spPr>
          <p:txBody>
            <a:bodyPr wrap="square" lIns="0" tIns="0" rIns="0" bIns="0">
              <a:spAutoFit/>
            </a:bodyPr>
            <a:lstStyle/>
            <a:p>
              <a:pPr defTabSz="457063" fontAlgn="ctr">
                <a:defRPr/>
              </a:pPr>
              <a:r>
                <a:rPr lang="en-US" sz="1000" kern="1500">
                  <a:solidFill>
                    <a:srgbClr val="3F3F3F"/>
                  </a:solidFill>
                  <a:latin typeface="CVS Health Sans"/>
                </a:rPr>
                <a:t>Micro-Segmentation Implementation Project aims to enhance the security posture of our organization's network infrastructure by deploying a micro-segmentation strategy. </a:t>
              </a:r>
            </a:p>
          </p:txBody>
        </p:sp>
        <p:sp>
          <p:nvSpPr>
            <p:cNvPr id="42" name="TextBox 41">
              <a:extLst>
                <a:ext uri="{FF2B5EF4-FFF2-40B4-BE49-F238E27FC236}">
                  <a16:creationId xmlns:a16="http://schemas.microsoft.com/office/drawing/2014/main" id="{B63BCF5D-5F63-DAC1-A167-61BF2920E7A5}"/>
                </a:ext>
              </a:extLst>
            </p:cNvPr>
            <p:cNvSpPr txBox="1"/>
            <p:nvPr/>
          </p:nvSpPr>
          <p:spPr>
            <a:xfrm>
              <a:off x="3224635" y="4698365"/>
              <a:ext cx="5665274" cy="461665"/>
            </a:xfrm>
            <a:prstGeom prst="rect">
              <a:avLst/>
            </a:prstGeom>
            <a:noFill/>
          </p:spPr>
          <p:txBody>
            <a:bodyPr wrap="square" lIns="0" tIns="0" rIns="0" bIns="0">
              <a:spAutoFit/>
            </a:bodyPr>
            <a:lstStyle/>
            <a:p>
              <a:pPr defTabSz="457063" fontAlgn="ctr">
                <a:defRPr/>
              </a:pPr>
              <a:r>
                <a:rPr lang="en-US" sz="1000" kern="1500">
                  <a:solidFill>
                    <a:srgbClr val="3F3F3F"/>
                  </a:solidFill>
                  <a:latin typeface="CVS Health Sans"/>
                </a:rPr>
                <a:t>Centralized and modernize proxy and DLP controls for DC Egress. Zscaler deployed for CSP Egress in 2025, using Zscaler for DC egress will provide consistent data protection controls for DC egress. </a:t>
              </a:r>
            </a:p>
          </p:txBody>
        </p:sp>
        <p:sp>
          <p:nvSpPr>
            <p:cNvPr id="44" name="TextBox 43">
              <a:extLst>
                <a:ext uri="{FF2B5EF4-FFF2-40B4-BE49-F238E27FC236}">
                  <a16:creationId xmlns:a16="http://schemas.microsoft.com/office/drawing/2014/main" id="{FAF155B8-79EA-F637-F661-A837F1D84755}"/>
                </a:ext>
              </a:extLst>
            </p:cNvPr>
            <p:cNvSpPr txBox="1"/>
            <p:nvPr/>
          </p:nvSpPr>
          <p:spPr>
            <a:xfrm>
              <a:off x="3224635" y="5356032"/>
              <a:ext cx="5665274" cy="307777"/>
            </a:xfrm>
            <a:prstGeom prst="rect">
              <a:avLst/>
            </a:prstGeom>
            <a:noFill/>
          </p:spPr>
          <p:txBody>
            <a:bodyPr wrap="square" lIns="0" tIns="0" rIns="0" bIns="0">
              <a:spAutoFit/>
            </a:bodyPr>
            <a:lstStyle/>
            <a:p>
              <a:pPr defTabSz="457063" fontAlgn="ctr">
                <a:defRPr/>
              </a:pPr>
              <a:r>
                <a:rPr lang="en-US" sz="1000" kern="1500">
                  <a:solidFill>
                    <a:srgbClr val="3F3F3F"/>
                  </a:solidFill>
                  <a:latin typeface="CVS Health Sans"/>
                </a:rPr>
                <a:t>Advance cloud security posture for remaining Non-Prod and Prod CSP subscriptions through egress routing cutover to Zscaler.</a:t>
              </a:r>
            </a:p>
          </p:txBody>
        </p:sp>
        <p:sp>
          <p:nvSpPr>
            <p:cNvPr id="46" name="TextBox 45">
              <a:extLst>
                <a:ext uri="{FF2B5EF4-FFF2-40B4-BE49-F238E27FC236}">
                  <a16:creationId xmlns:a16="http://schemas.microsoft.com/office/drawing/2014/main" id="{449A711D-2997-BF78-15BA-C035F5126DC5}"/>
                </a:ext>
              </a:extLst>
            </p:cNvPr>
            <p:cNvSpPr txBox="1"/>
            <p:nvPr/>
          </p:nvSpPr>
          <p:spPr>
            <a:xfrm>
              <a:off x="3224635" y="5859809"/>
              <a:ext cx="5665274" cy="153888"/>
            </a:xfrm>
            <a:prstGeom prst="rect">
              <a:avLst/>
            </a:prstGeom>
            <a:noFill/>
          </p:spPr>
          <p:txBody>
            <a:bodyPr wrap="square" lIns="0" tIns="0" rIns="0" bIns="0">
              <a:spAutoFit/>
            </a:bodyPr>
            <a:lstStyle/>
            <a:p>
              <a:pPr defTabSz="457063" fontAlgn="ctr">
                <a:defRPr/>
              </a:pPr>
              <a:r>
                <a:rPr lang="en-US" sz="1000" kern="1500">
                  <a:solidFill>
                    <a:srgbClr val="3F3F3F"/>
                  </a:solidFill>
                  <a:latin typeface="CVS Health Sans"/>
                </a:rPr>
                <a:t>Text</a:t>
              </a:r>
            </a:p>
          </p:txBody>
        </p:sp>
      </p:grpSp>
      <p:grpSp>
        <p:nvGrpSpPr>
          <p:cNvPr id="69" name="Group 68">
            <a:extLst>
              <a:ext uri="{FF2B5EF4-FFF2-40B4-BE49-F238E27FC236}">
                <a16:creationId xmlns:a16="http://schemas.microsoft.com/office/drawing/2014/main" id="{8808DC0B-3F1A-8824-619E-7A16AC05F1BC}"/>
              </a:ext>
            </a:extLst>
          </p:cNvPr>
          <p:cNvGrpSpPr/>
          <p:nvPr/>
        </p:nvGrpSpPr>
        <p:grpSpPr>
          <a:xfrm>
            <a:off x="612776" y="2371699"/>
            <a:ext cx="8430547" cy="3392005"/>
            <a:chOff x="569913" y="2369805"/>
            <a:chExt cx="8527312" cy="3392005"/>
          </a:xfrm>
        </p:grpSpPr>
        <p:cxnSp>
          <p:nvCxnSpPr>
            <p:cNvPr id="48" name="Straight Connector 47">
              <a:extLst>
                <a:ext uri="{FF2B5EF4-FFF2-40B4-BE49-F238E27FC236}">
                  <a16:creationId xmlns:a16="http://schemas.microsoft.com/office/drawing/2014/main" id="{A1D54C6C-7030-D111-7D8B-FE67795D4162}"/>
                </a:ext>
              </a:extLst>
            </p:cNvPr>
            <p:cNvCxnSpPr/>
            <p:nvPr/>
          </p:nvCxnSpPr>
          <p:spPr>
            <a:xfrm>
              <a:off x="569913" y="2369805"/>
              <a:ext cx="8527312" cy="0"/>
            </a:xfrm>
            <a:prstGeom prst="line">
              <a:avLst/>
            </a:prstGeom>
            <a:ln w="6350" cmpd="sng">
              <a:solidFill>
                <a:srgbClr val="00A78E"/>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0EDE44C-4E38-D46D-494A-D579967BBA76}"/>
                </a:ext>
              </a:extLst>
            </p:cNvPr>
            <p:cNvCxnSpPr/>
            <p:nvPr/>
          </p:nvCxnSpPr>
          <p:spPr>
            <a:xfrm>
              <a:off x="569913" y="3027472"/>
              <a:ext cx="8527312" cy="0"/>
            </a:xfrm>
            <a:prstGeom prst="line">
              <a:avLst/>
            </a:prstGeom>
            <a:ln w="6350" cmpd="sng">
              <a:solidFill>
                <a:srgbClr val="00A78E"/>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8547F7-F23E-0398-21F9-4036FB3036A5}"/>
                </a:ext>
              </a:extLst>
            </p:cNvPr>
            <p:cNvCxnSpPr/>
            <p:nvPr/>
          </p:nvCxnSpPr>
          <p:spPr>
            <a:xfrm>
              <a:off x="569913" y="3592806"/>
              <a:ext cx="8527312" cy="0"/>
            </a:xfrm>
            <a:prstGeom prst="line">
              <a:avLst/>
            </a:prstGeom>
            <a:ln w="6350" cmpd="sng">
              <a:solidFill>
                <a:srgbClr val="00A78E"/>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B3C2F37-0F9B-D980-79F7-27E3A16EB04E}"/>
                </a:ext>
              </a:extLst>
            </p:cNvPr>
            <p:cNvCxnSpPr/>
            <p:nvPr/>
          </p:nvCxnSpPr>
          <p:spPr>
            <a:xfrm>
              <a:off x="569913" y="4096585"/>
              <a:ext cx="8527312" cy="0"/>
            </a:xfrm>
            <a:prstGeom prst="line">
              <a:avLst/>
            </a:prstGeom>
            <a:ln w="6350" cmpd="sng">
              <a:solidFill>
                <a:srgbClr val="00A78E"/>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84A24F6-93C5-9B92-D770-02E2C2347375}"/>
                </a:ext>
              </a:extLst>
            </p:cNvPr>
            <p:cNvCxnSpPr/>
            <p:nvPr/>
          </p:nvCxnSpPr>
          <p:spPr>
            <a:xfrm>
              <a:off x="569913" y="4600364"/>
              <a:ext cx="8527312" cy="0"/>
            </a:xfrm>
            <a:prstGeom prst="line">
              <a:avLst/>
            </a:prstGeom>
            <a:ln w="6350" cmpd="sng">
              <a:solidFill>
                <a:srgbClr val="00A78E"/>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374D80F-3038-896E-26AB-BA712FED228B}"/>
                </a:ext>
              </a:extLst>
            </p:cNvPr>
            <p:cNvCxnSpPr/>
            <p:nvPr/>
          </p:nvCxnSpPr>
          <p:spPr>
            <a:xfrm>
              <a:off x="569913" y="5258031"/>
              <a:ext cx="8527312" cy="0"/>
            </a:xfrm>
            <a:prstGeom prst="line">
              <a:avLst/>
            </a:prstGeom>
            <a:ln w="6350" cmpd="sng">
              <a:solidFill>
                <a:srgbClr val="00A78E"/>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A398C2F-7C45-AC51-51C3-B0744215405E}"/>
                </a:ext>
              </a:extLst>
            </p:cNvPr>
            <p:cNvCxnSpPr/>
            <p:nvPr/>
          </p:nvCxnSpPr>
          <p:spPr>
            <a:xfrm>
              <a:off x="569913" y="5761810"/>
              <a:ext cx="8527312" cy="0"/>
            </a:xfrm>
            <a:prstGeom prst="line">
              <a:avLst/>
            </a:prstGeom>
            <a:ln w="6350" cmpd="sng">
              <a:solidFill>
                <a:srgbClr val="00A78E"/>
              </a:solidFill>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A0368158-8B98-934C-62A5-0B0DCFAA1997}"/>
              </a:ext>
            </a:extLst>
          </p:cNvPr>
          <p:cNvSpPr/>
          <p:nvPr/>
        </p:nvSpPr>
        <p:spPr bwMode="gray">
          <a:xfrm>
            <a:off x="571502" y="1800527"/>
            <a:ext cx="8430547" cy="4362059"/>
          </a:xfrm>
          <a:prstGeom prst="rect">
            <a:avLst/>
          </a:prstGeom>
          <a:noFill/>
          <a:ln>
            <a:solidFill>
              <a:srgbClr val="00A78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grpSp>
        <p:nvGrpSpPr>
          <p:cNvPr id="4" name="Item_685">
            <a:extLst>
              <a:ext uri="{FF2B5EF4-FFF2-40B4-BE49-F238E27FC236}">
                <a16:creationId xmlns:a16="http://schemas.microsoft.com/office/drawing/2014/main" id="{E90A552A-25B0-C8E4-8C7A-F0D28E741068}"/>
              </a:ext>
            </a:extLst>
          </p:cNvPr>
          <p:cNvGrpSpPr/>
          <p:nvPr/>
        </p:nvGrpSpPr>
        <p:grpSpPr>
          <a:xfrm>
            <a:off x="679548" y="1963369"/>
            <a:ext cx="232216" cy="224800"/>
            <a:chOff x="7706673" y="4937829"/>
            <a:chExt cx="578999" cy="560509"/>
          </a:xfrm>
          <a:noFill/>
        </p:grpSpPr>
        <p:sp>
          <p:nvSpPr>
            <p:cNvPr id="5" name="Freeform 478">
              <a:extLst>
                <a:ext uri="{FF2B5EF4-FFF2-40B4-BE49-F238E27FC236}">
                  <a16:creationId xmlns:a16="http://schemas.microsoft.com/office/drawing/2014/main" id="{C8E12A42-255B-BC90-F313-9563F798C2BB}"/>
                </a:ext>
              </a:extLst>
            </p:cNvPr>
            <p:cNvSpPr>
              <a:spLocks/>
            </p:cNvSpPr>
            <p:nvPr/>
          </p:nvSpPr>
          <p:spPr bwMode="auto">
            <a:xfrm>
              <a:off x="7706673" y="5439923"/>
              <a:ext cx="99108" cy="58415"/>
            </a:xfrm>
            <a:custGeom>
              <a:avLst/>
              <a:gdLst>
                <a:gd name="T0" fmla="*/ 14 w 76"/>
                <a:gd name="T1" fmla="*/ 0 h 42"/>
                <a:gd name="T2" fmla="*/ 76 w 76"/>
                <a:gd name="T3" fmla="*/ 0 h 42"/>
                <a:gd name="T4" fmla="*/ 76 w 76"/>
                <a:gd name="T5" fmla="*/ 42 h 42"/>
                <a:gd name="T6" fmla="*/ 0 w 76"/>
                <a:gd name="T7" fmla="*/ 42 h 42"/>
              </a:gdLst>
              <a:ahLst/>
              <a:cxnLst>
                <a:cxn ang="0">
                  <a:pos x="T0" y="T1"/>
                </a:cxn>
                <a:cxn ang="0">
                  <a:pos x="T2" y="T3"/>
                </a:cxn>
                <a:cxn ang="0">
                  <a:pos x="T4" y="T5"/>
                </a:cxn>
                <a:cxn ang="0">
                  <a:pos x="T6" y="T7"/>
                </a:cxn>
              </a:cxnLst>
              <a:rect l="0" t="0" r="r" b="b"/>
              <a:pathLst>
                <a:path w="76" h="42">
                  <a:moveTo>
                    <a:pt x="14" y="0"/>
                  </a:moveTo>
                  <a:lnTo>
                    <a:pt x="76" y="0"/>
                  </a:lnTo>
                  <a:lnTo>
                    <a:pt x="76" y="42"/>
                  </a:lnTo>
                  <a:lnTo>
                    <a:pt x="0" y="42"/>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6" name="Rectangle 479">
              <a:extLst>
                <a:ext uri="{FF2B5EF4-FFF2-40B4-BE49-F238E27FC236}">
                  <a16:creationId xmlns:a16="http://schemas.microsoft.com/office/drawing/2014/main" id="{2B5FF54F-FE60-297C-EBED-F6EB9426943D}"/>
                </a:ext>
              </a:extLst>
            </p:cNvPr>
            <p:cNvSpPr>
              <a:spLocks noChangeArrowheads="1"/>
            </p:cNvSpPr>
            <p:nvPr/>
          </p:nvSpPr>
          <p:spPr bwMode="auto">
            <a:xfrm>
              <a:off x="7805781" y="5439923"/>
              <a:ext cx="127797"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7" name="Rectangle 480">
              <a:extLst>
                <a:ext uri="{FF2B5EF4-FFF2-40B4-BE49-F238E27FC236}">
                  <a16:creationId xmlns:a16="http://schemas.microsoft.com/office/drawing/2014/main" id="{EC8EA0FF-6818-4A3B-1AEE-199439B548AE}"/>
                </a:ext>
              </a:extLst>
            </p:cNvPr>
            <p:cNvSpPr>
              <a:spLocks noChangeArrowheads="1"/>
            </p:cNvSpPr>
            <p:nvPr/>
          </p:nvSpPr>
          <p:spPr bwMode="auto">
            <a:xfrm>
              <a:off x="8060070" y="5439923"/>
              <a:ext cx="126493"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8" name="Rectangle 481">
              <a:extLst>
                <a:ext uri="{FF2B5EF4-FFF2-40B4-BE49-F238E27FC236}">
                  <a16:creationId xmlns:a16="http://schemas.microsoft.com/office/drawing/2014/main" id="{8AC75CEC-9DC6-5A85-51E3-091AA159D539}"/>
                </a:ext>
              </a:extLst>
            </p:cNvPr>
            <p:cNvSpPr>
              <a:spLocks noChangeArrowheads="1"/>
            </p:cNvSpPr>
            <p:nvPr/>
          </p:nvSpPr>
          <p:spPr bwMode="auto">
            <a:xfrm>
              <a:off x="7933578" y="5439923"/>
              <a:ext cx="126493"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9" name="Freeform 482">
              <a:extLst>
                <a:ext uri="{FF2B5EF4-FFF2-40B4-BE49-F238E27FC236}">
                  <a16:creationId xmlns:a16="http://schemas.microsoft.com/office/drawing/2014/main" id="{E70E9AE4-118E-5006-3195-DFCE967B0302}"/>
                </a:ext>
              </a:extLst>
            </p:cNvPr>
            <p:cNvSpPr>
              <a:spLocks/>
            </p:cNvSpPr>
            <p:nvPr/>
          </p:nvSpPr>
          <p:spPr bwMode="auto">
            <a:xfrm>
              <a:off x="8186564" y="5439923"/>
              <a:ext cx="99108" cy="58415"/>
            </a:xfrm>
            <a:custGeom>
              <a:avLst/>
              <a:gdLst>
                <a:gd name="T0" fmla="*/ 62 w 76"/>
                <a:gd name="T1" fmla="*/ 42 h 42"/>
                <a:gd name="T2" fmla="*/ 0 w 76"/>
                <a:gd name="T3" fmla="*/ 42 h 42"/>
                <a:gd name="T4" fmla="*/ 0 w 76"/>
                <a:gd name="T5" fmla="*/ 0 h 42"/>
                <a:gd name="T6" fmla="*/ 76 w 76"/>
                <a:gd name="T7" fmla="*/ 0 h 42"/>
              </a:gdLst>
              <a:ahLst/>
              <a:cxnLst>
                <a:cxn ang="0">
                  <a:pos x="T0" y="T1"/>
                </a:cxn>
                <a:cxn ang="0">
                  <a:pos x="T2" y="T3"/>
                </a:cxn>
                <a:cxn ang="0">
                  <a:pos x="T4" y="T5"/>
                </a:cxn>
                <a:cxn ang="0">
                  <a:pos x="T6" y="T7"/>
                </a:cxn>
              </a:cxnLst>
              <a:rect l="0" t="0" r="r" b="b"/>
              <a:pathLst>
                <a:path w="76" h="42">
                  <a:moveTo>
                    <a:pt x="62" y="42"/>
                  </a:moveTo>
                  <a:lnTo>
                    <a:pt x="0" y="42"/>
                  </a:lnTo>
                  <a:lnTo>
                    <a:pt x="0" y="0"/>
                  </a:lnTo>
                  <a:lnTo>
                    <a:pt x="76" y="0"/>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0" name="Freeform 483">
              <a:extLst>
                <a:ext uri="{FF2B5EF4-FFF2-40B4-BE49-F238E27FC236}">
                  <a16:creationId xmlns:a16="http://schemas.microsoft.com/office/drawing/2014/main" id="{FE4D7E1A-0A30-E66E-D326-FF40E58E0DB1}"/>
                </a:ext>
              </a:extLst>
            </p:cNvPr>
            <p:cNvSpPr>
              <a:spLocks/>
            </p:cNvSpPr>
            <p:nvPr/>
          </p:nvSpPr>
          <p:spPr bwMode="auto">
            <a:xfrm>
              <a:off x="7706673" y="5324483"/>
              <a:ext cx="99108" cy="58415"/>
            </a:xfrm>
            <a:custGeom>
              <a:avLst/>
              <a:gdLst>
                <a:gd name="T0" fmla="*/ 14 w 76"/>
                <a:gd name="T1" fmla="*/ 0 h 42"/>
                <a:gd name="T2" fmla="*/ 76 w 76"/>
                <a:gd name="T3" fmla="*/ 0 h 42"/>
                <a:gd name="T4" fmla="*/ 76 w 76"/>
                <a:gd name="T5" fmla="*/ 42 h 42"/>
                <a:gd name="T6" fmla="*/ 0 w 76"/>
                <a:gd name="T7" fmla="*/ 42 h 42"/>
              </a:gdLst>
              <a:ahLst/>
              <a:cxnLst>
                <a:cxn ang="0">
                  <a:pos x="T0" y="T1"/>
                </a:cxn>
                <a:cxn ang="0">
                  <a:pos x="T2" y="T3"/>
                </a:cxn>
                <a:cxn ang="0">
                  <a:pos x="T4" y="T5"/>
                </a:cxn>
                <a:cxn ang="0">
                  <a:pos x="T6" y="T7"/>
                </a:cxn>
              </a:cxnLst>
              <a:rect l="0" t="0" r="r" b="b"/>
              <a:pathLst>
                <a:path w="76" h="42">
                  <a:moveTo>
                    <a:pt x="14" y="0"/>
                  </a:moveTo>
                  <a:lnTo>
                    <a:pt x="76" y="0"/>
                  </a:lnTo>
                  <a:lnTo>
                    <a:pt x="76" y="42"/>
                  </a:lnTo>
                  <a:lnTo>
                    <a:pt x="0" y="42"/>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1" name="Rectangle 484">
              <a:extLst>
                <a:ext uri="{FF2B5EF4-FFF2-40B4-BE49-F238E27FC236}">
                  <a16:creationId xmlns:a16="http://schemas.microsoft.com/office/drawing/2014/main" id="{7856BE58-1246-CA9C-7BD8-314EAE8B3828}"/>
                </a:ext>
              </a:extLst>
            </p:cNvPr>
            <p:cNvSpPr>
              <a:spLocks noChangeArrowheads="1"/>
            </p:cNvSpPr>
            <p:nvPr/>
          </p:nvSpPr>
          <p:spPr bwMode="auto">
            <a:xfrm>
              <a:off x="7805781" y="5324483"/>
              <a:ext cx="127797"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2" name="Rectangle 485">
              <a:extLst>
                <a:ext uri="{FF2B5EF4-FFF2-40B4-BE49-F238E27FC236}">
                  <a16:creationId xmlns:a16="http://schemas.microsoft.com/office/drawing/2014/main" id="{2095414B-48AC-3A0D-033A-2AF17A546AA8}"/>
                </a:ext>
              </a:extLst>
            </p:cNvPr>
            <p:cNvSpPr>
              <a:spLocks noChangeArrowheads="1"/>
            </p:cNvSpPr>
            <p:nvPr/>
          </p:nvSpPr>
          <p:spPr bwMode="auto">
            <a:xfrm>
              <a:off x="8060070" y="5324483"/>
              <a:ext cx="126493"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3" name="Rectangle 486">
              <a:extLst>
                <a:ext uri="{FF2B5EF4-FFF2-40B4-BE49-F238E27FC236}">
                  <a16:creationId xmlns:a16="http://schemas.microsoft.com/office/drawing/2014/main" id="{2619920B-3784-D615-F769-4F20B612036F}"/>
                </a:ext>
              </a:extLst>
            </p:cNvPr>
            <p:cNvSpPr>
              <a:spLocks noChangeArrowheads="1"/>
            </p:cNvSpPr>
            <p:nvPr/>
          </p:nvSpPr>
          <p:spPr bwMode="auto">
            <a:xfrm>
              <a:off x="7933578" y="5324483"/>
              <a:ext cx="126493"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4" name="Freeform 487">
              <a:extLst>
                <a:ext uri="{FF2B5EF4-FFF2-40B4-BE49-F238E27FC236}">
                  <a16:creationId xmlns:a16="http://schemas.microsoft.com/office/drawing/2014/main" id="{BCEBC1A0-8113-2B21-3D04-B6D29B6C30B2}"/>
                </a:ext>
              </a:extLst>
            </p:cNvPr>
            <p:cNvSpPr>
              <a:spLocks/>
            </p:cNvSpPr>
            <p:nvPr/>
          </p:nvSpPr>
          <p:spPr bwMode="auto">
            <a:xfrm>
              <a:off x="8186564" y="5324483"/>
              <a:ext cx="99108" cy="58415"/>
            </a:xfrm>
            <a:custGeom>
              <a:avLst/>
              <a:gdLst>
                <a:gd name="T0" fmla="*/ 62 w 76"/>
                <a:gd name="T1" fmla="*/ 42 h 42"/>
                <a:gd name="T2" fmla="*/ 0 w 76"/>
                <a:gd name="T3" fmla="*/ 42 h 42"/>
                <a:gd name="T4" fmla="*/ 0 w 76"/>
                <a:gd name="T5" fmla="*/ 0 h 42"/>
                <a:gd name="T6" fmla="*/ 76 w 76"/>
                <a:gd name="T7" fmla="*/ 0 h 42"/>
              </a:gdLst>
              <a:ahLst/>
              <a:cxnLst>
                <a:cxn ang="0">
                  <a:pos x="T0" y="T1"/>
                </a:cxn>
                <a:cxn ang="0">
                  <a:pos x="T2" y="T3"/>
                </a:cxn>
                <a:cxn ang="0">
                  <a:pos x="T4" y="T5"/>
                </a:cxn>
                <a:cxn ang="0">
                  <a:pos x="T6" y="T7"/>
                </a:cxn>
              </a:cxnLst>
              <a:rect l="0" t="0" r="r" b="b"/>
              <a:pathLst>
                <a:path w="76" h="42">
                  <a:moveTo>
                    <a:pt x="62" y="42"/>
                  </a:moveTo>
                  <a:lnTo>
                    <a:pt x="0" y="42"/>
                  </a:lnTo>
                  <a:lnTo>
                    <a:pt x="0" y="0"/>
                  </a:lnTo>
                  <a:lnTo>
                    <a:pt x="76" y="0"/>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5" name="Freeform 488">
              <a:extLst>
                <a:ext uri="{FF2B5EF4-FFF2-40B4-BE49-F238E27FC236}">
                  <a16:creationId xmlns:a16="http://schemas.microsoft.com/office/drawing/2014/main" id="{B5388984-498E-D46B-C394-550E7A070E7B}"/>
                </a:ext>
              </a:extLst>
            </p:cNvPr>
            <p:cNvSpPr>
              <a:spLocks/>
            </p:cNvSpPr>
            <p:nvPr/>
          </p:nvSpPr>
          <p:spPr bwMode="auto">
            <a:xfrm>
              <a:off x="7706673" y="5382898"/>
              <a:ext cx="45642" cy="57025"/>
            </a:xfrm>
            <a:custGeom>
              <a:avLst/>
              <a:gdLst>
                <a:gd name="T0" fmla="*/ 0 w 35"/>
                <a:gd name="T1" fmla="*/ 0 h 41"/>
                <a:gd name="T2" fmla="*/ 35 w 35"/>
                <a:gd name="T3" fmla="*/ 0 h 41"/>
                <a:gd name="T4" fmla="*/ 35 w 35"/>
                <a:gd name="T5" fmla="*/ 41 h 41"/>
                <a:gd name="T6" fmla="*/ 14 w 35"/>
                <a:gd name="T7" fmla="*/ 41 h 41"/>
              </a:gdLst>
              <a:ahLst/>
              <a:cxnLst>
                <a:cxn ang="0">
                  <a:pos x="T0" y="T1"/>
                </a:cxn>
                <a:cxn ang="0">
                  <a:pos x="T2" y="T3"/>
                </a:cxn>
                <a:cxn ang="0">
                  <a:pos x="T4" y="T5"/>
                </a:cxn>
                <a:cxn ang="0">
                  <a:pos x="T6" y="T7"/>
                </a:cxn>
              </a:cxnLst>
              <a:rect l="0" t="0" r="r" b="b"/>
              <a:pathLst>
                <a:path w="35" h="41">
                  <a:moveTo>
                    <a:pt x="0" y="0"/>
                  </a:moveTo>
                  <a:lnTo>
                    <a:pt x="35" y="0"/>
                  </a:lnTo>
                  <a:lnTo>
                    <a:pt x="35" y="41"/>
                  </a:lnTo>
                  <a:lnTo>
                    <a:pt x="14" y="41"/>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6" name="Rectangle 489">
              <a:extLst>
                <a:ext uri="{FF2B5EF4-FFF2-40B4-BE49-F238E27FC236}">
                  <a16:creationId xmlns:a16="http://schemas.microsoft.com/office/drawing/2014/main" id="{FA607B35-2040-D15D-AA74-DD423F0BEA3C}"/>
                </a:ext>
              </a:extLst>
            </p:cNvPr>
            <p:cNvSpPr>
              <a:spLocks noChangeArrowheads="1"/>
            </p:cNvSpPr>
            <p:nvPr/>
          </p:nvSpPr>
          <p:spPr bwMode="auto">
            <a:xfrm>
              <a:off x="7752314" y="5382898"/>
              <a:ext cx="108237" cy="5702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17" name="Rectangle 490">
              <a:extLst>
                <a:ext uri="{FF2B5EF4-FFF2-40B4-BE49-F238E27FC236}">
                  <a16:creationId xmlns:a16="http://schemas.microsoft.com/office/drawing/2014/main" id="{DEFC91E5-52D1-2E09-77EA-7A01FBAB6B9A}"/>
                </a:ext>
              </a:extLst>
            </p:cNvPr>
            <p:cNvSpPr>
              <a:spLocks noChangeArrowheads="1"/>
            </p:cNvSpPr>
            <p:nvPr/>
          </p:nvSpPr>
          <p:spPr bwMode="auto">
            <a:xfrm>
              <a:off x="7987044" y="5382898"/>
              <a:ext cx="126493" cy="5702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20" name="Rectangle 491">
              <a:extLst>
                <a:ext uri="{FF2B5EF4-FFF2-40B4-BE49-F238E27FC236}">
                  <a16:creationId xmlns:a16="http://schemas.microsoft.com/office/drawing/2014/main" id="{B7267E5B-F1F2-DA0B-D50E-76BDDD801CAE}"/>
                </a:ext>
              </a:extLst>
            </p:cNvPr>
            <p:cNvSpPr>
              <a:spLocks noChangeArrowheads="1"/>
            </p:cNvSpPr>
            <p:nvPr/>
          </p:nvSpPr>
          <p:spPr bwMode="auto">
            <a:xfrm>
              <a:off x="8113537" y="5382898"/>
              <a:ext cx="126493" cy="5702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22" name="Freeform 492">
              <a:extLst>
                <a:ext uri="{FF2B5EF4-FFF2-40B4-BE49-F238E27FC236}">
                  <a16:creationId xmlns:a16="http://schemas.microsoft.com/office/drawing/2014/main" id="{8888F33D-5F61-2E8B-BBDC-A2F7A19A9CE1}"/>
                </a:ext>
              </a:extLst>
            </p:cNvPr>
            <p:cNvSpPr>
              <a:spLocks/>
            </p:cNvSpPr>
            <p:nvPr/>
          </p:nvSpPr>
          <p:spPr bwMode="auto">
            <a:xfrm>
              <a:off x="8240029" y="5382898"/>
              <a:ext cx="45642" cy="57025"/>
            </a:xfrm>
            <a:custGeom>
              <a:avLst/>
              <a:gdLst>
                <a:gd name="T0" fmla="*/ 35 w 35"/>
                <a:gd name="T1" fmla="*/ 41 h 41"/>
                <a:gd name="T2" fmla="*/ 0 w 35"/>
                <a:gd name="T3" fmla="*/ 41 h 41"/>
                <a:gd name="T4" fmla="*/ 0 w 35"/>
                <a:gd name="T5" fmla="*/ 0 h 41"/>
                <a:gd name="T6" fmla="*/ 21 w 35"/>
                <a:gd name="T7" fmla="*/ 0 h 41"/>
              </a:gdLst>
              <a:ahLst/>
              <a:cxnLst>
                <a:cxn ang="0">
                  <a:pos x="T0" y="T1"/>
                </a:cxn>
                <a:cxn ang="0">
                  <a:pos x="T2" y="T3"/>
                </a:cxn>
                <a:cxn ang="0">
                  <a:pos x="T4" y="T5"/>
                </a:cxn>
                <a:cxn ang="0">
                  <a:pos x="T6" y="T7"/>
                </a:cxn>
              </a:cxnLst>
              <a:rect l="0" t="0" r="r" b="b"/>
              <a:pathLst>
                <a:path w="35" h="41">
                  <a:moveTo>
                    <a:pt x="35" y="41"/>
                  </a:moveTo>
                  <a:lnTo>
                    <a:pt x="0" y="41"/>
                  </a:lnTo>
                  <a:lnTo>
                    <a:pt x="0" y="0"/>
                  </a:lnTo>
                  <a:lnTo>
                    <a:pt x="21" y="0"/>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26" name="Rectangle 493">
              <a:extLst>
                <a:ext uri="{FF2B5EF4-FFF2-40B4-BE49-F238E27FC236}">
                  <a16:creationId xmlns:a16="http://schemas.microsoft.com/office/drawing/2014/main" id="{9B8811EE-1ADF-447E-198A-211AA177E8FD}"/>
                </a:ext>
              </a:extLst>
            </p:cNvPr>
            <p:cNvSpPr>
              <a:spLocks noChangeArrowheads="1"/>
            </p:cNvSpPr>
            <p:nvPr/>
          </p:nvSpPr>
          <p:spPr bwMode="auto">
            <a:xfrm>
              <a:off x="7860551" y="5382898"/>
              <a:ext cx="126493" cy="5702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27" name="Freeform 494">
              <a:extLst>
                <a:ext uri="{FF2B5EF4-FFF2-40B4-BE49-F238E27FC236}">
                  <a16:creationId xmlns:a16="http://schemas.microsoft.com/office/drawing/2014/main" id="{B817945E-310F-7A83-5C13-CC3362996389}"/>
                </a:ext>
              </a:extLst>
            </p:cNvPr>
            <p:cNvSpPr>
              <a:spLocks/>
            </p:cNvSpPr>
            <p:nvPr/>
          </p:nvSpPr>
          <p:spPr bwMode="auto">
            <a:xfrm>
              <a:off x="7706673" y="5209044"/>
              <a:ext cx="99108" cy="57025"/>
            </a:xfrm>
            <a:custGeom>
              <a:avLst/>
              <a:gdLst>
                <a:gd name="T0" fmla="*/ 14 w 76"/>
                <a:gd name="T1" fmla="*/ 0 h 41"/>
                <a:gd name="T2" fmla="*/ 76 w 76"/>
                <a:gd name="T3" fmla="*/ 0 h 41"/>
                <a:gd name="T4" fmla="*/ 76 w 76"/>
                <a:gd name="T5" fmla="*/ 41 h 41"/>
                <a:gd name="T6" fmla="*/ 0 w 76"/>
                <a:gd name="T7" fmla="*/ 41 h 41"/>
              </a:gdLst>
              <a:ahLst/>
              <a:cxnLst>
                <a:cxn ang="0">
                  <a:pos x="T0" y="T1"/>
                </a:cxn>
                <a:cxn ang="0">
                  <a:pos x="T2" y="T3"/>
                </a:cxn>
                <a:cxn ang="0">
                  <a:pos x="T4" y="T5"/>
                </a:cxn>
                <a:cxn ang="0">
                  <a:pos x="T6" y="T7"/>
                </a:cxn>
              </a:cxnLst>
              <a:rect l="0" t="0" r="r" b="b"/>
              <a:pathLst>
                <a:path w="76" h="41">
                  <a:moveTo>
                    <a:pt x="14" y="0"/>
                  </a:moveTo>
                  <a:lnTo>
                    <a:pt x="76" y="0"/>
                  </a:lnTo>
                  <a:lnTo>
                    <a:pt x="76" y="41"/>
                  </a:lnTo>
                  <a:lnTo>
                    <a:pt x="0" y="41"/>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28" name="Rectangle 495">
              <a:extLst>
                <a:ext uri="{FF2B5EF4-FFF2-40B4-BE49-F238E27FC236}">
                  <a16:creationId xmlns:a16="http://schemas.microsoft.com/office/drawing/2014/main" id="{2EF3CC5D-FD98-D650-138F-B2DB712418CF}"/>
                </a:ext>
              </a:extLst>
            </p:cNvPr>
            <p:cNvSpPr>
              <a:spLocks noChangeArrowheads="1"/>
            </p:cNvSpPr>
            <p:nvPr/>
          </p:nvSpPr>
          <p:spPr bwMode="auto">
            <a:xfrm>
              <a:off x="7805781" y="5209044"/>
              <a:ext cx="127797" cy="5702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31" name="Rectangle 496">
              <a:extLst>
                <a:ext uri="{FF2B5EF4-FFF2-40B4-BE49-F238E27FC236}">
                  <a16:creationId xmlns:a16="http://schemas.microsoft.com/office/drawing/2014/main" id="{4D407C19-FF21-BA84-F8D2-150F159BB1B5}"/>
                </a:ext>
              </a:extLst>
            </p:cNvPr>
            <p:cNvSpPr>
              <a:spLocks noChangeArrowheads="1"/>
            </p:cNvSpPr>
            <p:nvPr/>
          </p:nvSpPr>
          <p:spPr bwMode="auto">
            <a:xfrm>
              <a:off x="8060070" y="5209044"/>
              <a:ext cx="126493" cy="5702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32" name="Rectangle 497">
              <a:extLst>
                <a:ext uri="{FF2B5EF4-FFF2-40B4-BE49-F238E27FC236}">
                  <a16:creationId xmlns:a16="http://schemas.microsoft.com/office/drawing/2014/main" id="{6395CFCC-5536-7B35-0B12-D39EA2298678}"/>
                </a:ext>
              </a:extLst>
            </p:cNvPr>
            <p:cNvSpPr>
              <a:spLocks noChangeArrowheads="1"/>
            </p:cNvSpPr>
            <p:nvPr/>
          </p:nvSpPr>
          <p:spPr bwMode="auto">
            <a:xfrm>
              <a:off x="7933578" y="5209044"/>
              <a:ext cx="126493" cy="5702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47" name="Freeform 498">
              <a:extLst>
                <a:ext uri="{FF2B5EF4-FFF2-40B4-BE49-F238E27FC236}">
                  <a16:creationId xmlns:a16="http://schemas.microsoft.com/office/drawing/2014/main" id="{868EB8E0-10A9-4DF6-C317-4B7C1625FD28}"/>
                </a:ext>
              </a:extLst>
            </p:cNvPr>
            <p:cNvSpPr>
              <a:spLocks/>
            </p:cNvSpPr>
            <p:nvPr/>
          </p:nvSpPr>
          <p:spPr bwMode="auto">
            <a:xfrm>
              <a:off x="8186564" y="5209044"/>
              <a:ext cx="99108" cy="57025"/>
            </a:xfrm>
            <a:custGeom>
              <a:avLst/>
              <a:gdLst>
                <a:gd name="T0" fmla="*/ 76 w 76"/>
                <a:gd name="T1" fmla="*/ 41 h 41"/>
                <a:gd name="T2" fmla="*/ 0 w 76"/>
                <a:gd name="T3" fmla="*/ 41 h 41"/>
                <a:gd name="T4" fmla="*/ 0 w 76"/>
                <a:gd name="T5" fmla="*/ 0 h 41"/>
                <a:gd name="T6" fmla="*/ 62 w 76"/>
                <a:gd name="T7" fmla="*/ 0 h 41"/>
              </a:gdLst>
              <a:ahLst/>
              <a:cxnLst>
                <a:cxn ang="0">
                  <a:pos x="T0" y="T1"/>
                </a:cxn>
                <a:cxn ang="0">
                  <a:pos x="T2" y="T3"/>
                </a:cxn>
                <a:cxn ang="0">
                  <a:pos x="T4" y="T5"/>
                </a:cxn>
                <a:cxn ang="0">
                  <a:pos x="T6" y="T7"/>
                </a:cxn>
              </a:cxnLst>
              <a:rect l="0" t="0" r="r" b="b"/>
              <a:pathLst>
                <a:path w="76" h="41">
                  <a:moveTo>
                    <a:pt x="76" y="41"/>
                  </a:moveTo>
                  <a:lnTo>
                    <a:pt x="0" y="41"/>
                  </a:lnTo>
                  <a:lnTo>
                    <a:pt x="0" y="0"/>
                  </a:lnTo>
                  <a:lnTo>
                    <a:pt x="62" y="0"/>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55" name="Freeform 499">
              <a:extLst>
                <a:ext uri="{FF2B5EF4-FFF2-40B4-BE49-F238E27FC236}">
                  <a16:creationId xmlns:a16="http://schemas.microsoft.com/office/drawing/2014/main" id="{52625AC7-0802-B841-7B3F-5E2323DA93F4}"/>
                </a:ext>
              </a:extLst>
            </p:cNvPr>
            <p:cNvSpPr>
              <a:spLocks/>
            </p:cNvSpPr>
            <p:nvPr/>
          </p:nvSpPr>
          <p:spPr bwMode="auto">
            <a:xfrm>
              <a:off x="7706673" y="5266068"/>
              <a:ext cx="45642" cy="58415"/>
            </a:xfrm>
            <a:custGeom>
              <a:avLst/>
              <a:gdLst>
                <a:gd name="T0" fmla="*/ 0 w 35"/>
                <a:gd name="T1" fmla="*/ 0 h 42"/>
                <a:gd name="T2" fmla="*/ 35 w 35"/>
                <a:gd name="T3" fmla="*/ 0 h 42"/>
                <a:gd name="T4" fmla="*/ 35 w 35"/>
                <a:gd name="T5" fmla="*/ 42 h 42"/>
                <a:gd name="T6" fmla="*/ 14 w 35"/>
                <a:gd name="T7" fmla="*/ 42 h 42"/>
              </a:gdLst>
              <a:ahLst/>
              <a:cxnLst>
                <a:cxn ang="0">
                  <a:pos x="T0" y="T1"/>
                </a:cxn>
                <a:cxn ang="0">
                  <a:pos x="T2" y="T3"/>
                </a:cxn>
                <a:cxn ang="0">
                  <a:pos x="T4" y="T5"/>
                </a:cxn>
                <a:cxn ang="0">
                  <a:pos x="T6" y="T7"/>
                </a:cxn>
              </a:cxnLst>
              <a:rect l="0" t="0" r="r" b="b"/>
              <a:pathLst>
                <a:path w="35" h="42">
                  <a:moveTo>
                    <a:pt x="0" y="0"/>
                  </a:moveTo>
                  <a:lnTo>
                    <a:pt x="35" y="0"/>
                  </a:lnTo>
                  <a:lnTo>
                    <a:pt x="35" y="42"/>
                  </a:lnTo>
                  <a:lnTo>
                    <a:pt x="14" y="42"/>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56" name="Rectangle 500">
              <a:extLst>
                <a:ext uri="{FF2B5EF4-FFF2-40B4-BE49-F238E27FC236}">
                  <a16:creationId xmlns:a16="http://schemas.microsoft.com/office/drawing/2014/main" id="{B68E5452-B2B4-7B2F-B4F7-7552BE8800BB}"/>
                </a:ext>
              </a:extLst>
            </p:cNvPr>
            <p:cNvSpPr>
              <a:spLocks noChangeArrowheads="1"/>
            </p:cNvSpPr>
            <p:nvPr/>
          </p:nvSpPr>
          <p:spPr bwMode="auto">
            <a:xfrm>
              <a:off x="7752314" y="5266068"/>
              <a:ext cx="108237"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57" name="Rectangle 501">
              <a:extLst>
                <a:ext uri="{FF2B5EF4-FFF2-40B4-BE49-F238E27FC236}">
                  <a16:creationId xmlns:a16="http://schemas.microsoft.com/office/drawing/2014/main" id="{26CD11DB-6A50-5D74-6567-18F712596365}"/>
                </a:ext>
              </a:extLst>
            </p:cNvPr>
            <p:cNvSpPr>
              <a:spLocks noChangeArrowheads="1"/>
            </p:cNvSpPr>
            <p:nvPr/>
          </p:nvSpPr>
          <p:spPr bwMode="auto">
            <a:xfrm>
              <a:off x="7987044" y="5266068"/>
              <a:ext cx="126493"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58" name="Rectangle 502">
              <a:extLst>
                <a:ext uri="{FF2B5EF4-FFF2-40B4-BE49-F238E27FC236}">
                  <a16:creationId xmlns:a16="http://schemas.microsoft.com/office/drawing/2014/main" id="{7ABD795D-84B0-0028-7344-143371FA27A2}"/>
                </a:ext>
              </a:extLst>
            </p:cNvPr>
            <p:cNvSpPr>
              <a:spLocks noChangeArrowheads="1"/>
            </p:cNvSpPr>
            <p:nvPr/>
          </p:nvSpPr>
          <p:spPr bwMode="auto">
            <a:xfrm>
              <a:off x="8113537" y="5266068"/>
              <a:ext cx="126493"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59" name="Freeform 503">
              <a:extLst>
                <a:ext uri="{FF2B5EF4-FFF2-40B4-BE49-F238E27FC236}">
                  <a16:creationId xmlns:a16="http://schemas.microsoft.com/office/drawing/2014/main" id="{02A8645F-F3A0-AB38-EE50-18FDA0C368C4}"/>
                </a:ext>
              </a:extLst>
            </p:cNvPr>
            <p:cNvSpPr>
              <a:spLocks/>
            </p:cNvSpPr>
            <p:nvPr/>
          </p:nvSpPr>
          <p:spPr bwMode="auto">
            <a:xfrm>
              <a:off x="8240029" y="5266068"/>
              <a:ext cx="45642" cy="58415"/>
            </a:xfrm>
            <a:custGeom>
              <a:avLst/>
              <a:gdLst>
                <a:gd name="T0" fmla="*/ 35 w 35"/>
                <a:gd name="T1" fmla="*/ 42 h 42"/>
                <a:gd name="T2" fmla="*/ 0 w 35"/>
                <a:gd name="T3" fmla="*/ 42 h 42"/>
                <a:gd name="T4" fmla="*/ 0 w 35"/>
                <a:gd name="T5" fmla="*/ 0 h 42"/>
                <a:gd name="T6" fmla="*/ 35 w 35"/>
                <a:gd name="T7" fmla="*/ 0 h 42"/>
              </a:gdLst>
              <a:ahLst/>
              <a:cxnLst>
                <a:cxn ang="0">
                  <a:pos x="T0" y="T1"/>
                </a:cxn>
                <a:cxn ang="0">
                  <a:pos x="T2" y="T3"/>
                </a:cxn>
                <a:cxn ang="0">
                  <a:pos x="T4" y="T5"/>
                </a:cxn>
                <a:cxn ang="0">
                  <a:pos x="T6" y="T7"/>
                </a:cxn>
              </a:cxnLst>
              <a:rect l="0" t="0" r="r" b="b"/>
              <a:pathLst>
                <a:path w="35" h="42">
                  <a:moveTo>
                    <a:pt x="35" y="42"/>
                  </a:moveTo>
                  <a:lnTo>
                    <a:pt x="0" y="42"/>
                  </a:lnTo>
                  <a:lnTo>
                    <a:pt x="0" y="0"/>
                  </a:lnTo>
                  <a:lnTo>
                    <a:pt x="35" y="0"/>
                  </a:ln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60" name="Rectangle 504">
              <a:extLst>
                <a:ext uri="{FF2B5EF4-FFF2-40B4-BE49-F238E27FC236}">
                  <a16:creationId xmlns:a16="http://schemas.microsoft.com/office/drawing/2014/main" id="{E1D2F23D-0B1A-A9AC-52FB-8B17E65F912F}"/>
                </a:ext>
              </a:extLst>
            </p:cNvPr>
            <p:cNvSpPr>
              <a:spLocks noChangeArrowheads="1"/>
            </p:cNvSpPr>
            <p:nvPr/>
          </p:nvSpPr>
          <p:spPr bwMode="auto">
            <a:xfrm>
              <a:off x="7860551" y="5266068"/>
              <a:ext cx="126493" cy="58415"/>
            </a:xfrm>
            <a:prstGeom prst="rect">
              <a:avLst/>
            </a:pr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61" name="Freeform 505">
              <a:extLst>
                <a:ext uri="{FF2B5EF4-FFF2-40B4-BE49-F238E27FC236}">
                  <a16:creationId xmlns:a16="http://schemas.microsoft.com/office/drawing/2014/main" id="{FDC702F1-1073-42A0-C9DD-4433EB991A67}"/>
                </a:ext>
              </a:extLst>
            </p:cNvPr>
            <p:cNvSpPr>
              <a:spLocks/>
            </p:cNvSpPr>
            <p:nvPr/>
          </p:nvSpPr>
          <p:spPr bwMode="auto">
            <a:xfrm>
              <a:off x="7878808" y="4937829"/>
              <a:ext cx="234729" cy="242006"/>
            </a:xfrm>
            <a:custGeom>
              <a:avLst/>
              <a:gdLst>
                <a:gd name="T0" fmla="*/ 0 w 104"/>
                <a:gd name="T1" fmla="*/ 100 h 100"/>
                <a:gd name="T2" fmla="*/ 64 w 104"/>
                <a:gd name="T3" fmla="*/ 0 h 100"/>
                <a:gd name="T4" fmla="*/ 104 w 104"/>
                <a:gd name="T5" fmla="*/ 100 h 100"/>
              </a:gdLst>
              <a:ahLst/>
              <a:cxnLst>
                <a:cxn ang="0">
                  <a:pos x="T0" y="T1"/>
                </a:cxn>
                <a:cxn ang="0">
                  <a:pos x="T2" y="T3"/>
                </a:cxn>
                <a:cxn ang="0">
                  <a:pos x="T4" y="T5"/>
                </a:cxn>
              </a:cxnLst>
              <a:rect l="0" t="0" r="r" b="b"/>
              <a:pathLst>
                <a:path w="104" h="100">
                  <a:moveTo>
                    <a:pt x="0" y="100"/>
                  </a:moveTo>
                  <a:cubicBezTo>
                    <a:pt x="0" y="36"/>
                    <a:pt x="44" y="0"/>
                    <a:pt x="64" y="0"/>
                  </a:cubicBezTo>
                  <a:cubicBezTo>
                    <a:pt x="64" y="56"/>
                    <a:pt x="104" y="56"/>
                    <a:pt x="104" y="100"/>
                  </a:cubicBez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62" name="Freeform 506">
              <a:extLst>
                <a:ext uri="{FF2B5EF4-FFF2-40B4-BE49-F238E27FC236}">
                  <a16:creationId xmlns:a16="http://schemas.microsoft.com/office/drawing/2014/main" id="{982D3EBC-31A8-9D42-F9D4-55E94E546753}"/>
                </a:ext>
              </a:extLst>
            </p:cNvPr>
            <p:cNvSpPr>
              <a:spLocks/>
            </p:cNvSpPr>
            <p:nvPr/>
          </p:nvSpPr>
          <p:spPr bwMode="auto">
            <a:xfrm>
              <a:off x="8060070" y="5025453"/>
              <a:ext cx="126493" cy="154384"/>
            </a:xfrm>
            <a:custGeom>
              <a:avLst/>
              <a:gdLst>
                <a:gd name="T0" fmla="*/ 0 w 56"/>
                <a:gd name="T1" fmla="*/ 64 h 64"/>
                <a:gd name="T2" fmla="*/ 28 w 56"/>
                <a:gd name="T3" fmla="*/ 0 h 64"/>
                <a:gd name="T4" fmla="*/ 56 w 56"/>
                <a:gd name="T5" fmla="*/ 64 h 64"/>
              </a:gdLst>
              <a:ahLst/>
              <a:cxnLst>
                <a:cxn ang="0">
                  <a:pos x="T0" y="T1"/>
                </a:cxn>
                <a:cxn ang="0">
                  <a:pos x="T2" y="T3"/>
                </a:cxn>
                <a:cxn ang="0">
                  <a:pos x="T4" y="T5"/>
                </a:cxn>
              </a:cxnLst>
              <a:rect l="0" t="0" r="r" b="b"/>
              <a:pathLst>
                <a:path w="56" h="64">
                  <a:moveTo>
                    <a:pt x="0" y="64"/>
                  </a:moveTo>
                  <a:cubicBezTo>
                    <a:pt x="0" y="32"/>
                    <a:pt x="28" y="32"/>
                    <a:pt x="28" y="0"/>
                  </a:cubicBezTo>
                  <a:cubicBezTo>
                    <a:pt x="56" y="20"/>
                    <a:pt x="56" y="44"/>
                    <a:pt x="56" y="64"/>
                  </a:cubicBez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63" name="Freeform 507">
              <a:extLst>
                <a:ext uri="{FF2B5EF4-FFF2-40B4-BE49-F238E27FC236}">
                  <a16:creationId xmlns:a16="http://schemas.microsoft.com/office/drawing/2014/main" id="{FCF15188-7B5B-E57E-DB84-17EC1A4BA0AD}"/>
                </a:ext>
              </a:extLst>
            </p:cNvPr>
            <p:cNvSpPr>
              <a:spLocks/>
            </p:cNvSpPr>
            <p:nvPr/>
          </p:nvSpPr>
          <p:spPr bwMode="auto">
            <a:xfrm>
              <a:off x="7805781" y="5043533"/>
              <a:ext cx="127797" cy="136302"/>
            </a:xfrm>
            <a:custGeom>
              <a:avLst/>
              <a:gdLst>
                <a:gd name="T0" fmla="*/ 56 w 56"/>
                <a:gd name="T1" fmla="*/ 56 h 56"/>
                <a:gd name="T2" fmla="*/ 4 w 56"/>
                <a:gd name="T3" fmla="*/ 0 h 56"/>
                <a:gd name="T4" fmla="*/ 0 w 56"/>
                <a:gd name="T5" fmla="*/ 56 h 56"/>
              </a:gdLst>
              <a:ahLst/>
              <a:cxnLst>
                <a:cxn ang="0">
                  <a:pos x="T0" y="T1"/>
                </a:cxn>
                <a:cxn ang="0">
                  <a:pos x="T2" y="T3"/>
                </a:cxn>
                <a:cxn ang="0">
                  <a:pos x="T4" y="T5"/>
                </a:cxn>
              </a:cxnLst>
              <a:rect l="0" t="0" r="r" b="b"/>
              <a:pathLst>
                <a:path w="56" h="56">
                  <a:moveTo>
                    <a:pt x="56" y="56"/>
                  </a:moveTo>
                  <a:cubicBezTo>
                    <a:pt x="56" y="40"/>
                    <a:pt x="48" y="0"/>
                    <a:pt x="4" y="0"/>
                  </a:cubicBezTo>
                  <a:cubicBezTo>
                    <a:pt x="24" y="24"/>
                    <a:pt x="0" y="32"/>
                    <a:pt x="0" y="56"/>
                  </a:cubicBez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64" name="Freeform 508">
              <a:extLst>
                <a:ext uri="{FF2B5EF4-FFF2-40B4-BE49-F238E27FC236}">
                  <a16:creationId xmlns:a16="http://schemas.microsoft.com/office/drawing/2014/main" id="{A433A0ED-0A96-9A8F-2AFD-B368FC297BC3}"/>
                </a:ext>
              </a:extLst>
            </p:cNvPr>
            <p:cNvSpPr>
              <a:spLocks/>
            </p:cNvSpPr>
            <p:nvPr/>
          </p:nvSpPr>
          <p:spPr bwMode="auto">
            <a:xfrm>
              <a:off x="7968787" y="5092213"/>
              <a:ext cx="54770" cy="87623"/>
            </a:xfrm>
            <a:custGeom>
              <a:avLst/>
              <a:gdLst>
                <a:gd name="T0" fmla="*/ 0 w 24"/>
                <a:gd name="T1" fmla="*/ 36 h 36"/>
                <a:gd name="T2" fmla="*/ 4 w 24"/>
                <a:gd name="T3" fmla="*/ 0 h 36"/>
                <a:gd name="T4" fmla="*/ 24 w 24"/>
                <a:gd name="T5" fmla="*/ 36 h 36"/>
              </a:gdLst>
              <a:ahLst/>
              <a:cxnLst>
                <a:cxn ang="0">
                  <a:pos x="T0" y="T1"/>
                </a:cxn>
                <a:cxn ang="0">
                  <a:pos x="T2" y="T3"/>
                </a:cxn>
                <a:cxn ang="0">
                  <a:pos x="T4" y="T5"/>
                </a:cxn>
              </a:cxnLst>
              <a:rect l="0" t="0" r="r" b="b"/>
              <a:pathLst>
                <a:path w="24" h="36">
                  <a:moveTo>
                    <a:pt x="0" y="36"/>
                  </a:moveTo>
                  <a:cubicBezTo>
                    <a:pt x="0" y="24"/>
                    <a:pt x="8" y="20"/>
                    <a:pt x="4" y="0"/>
                  </a:cubicBezTo>
                  <a:cubicBezTo>
                    <a:pt x="20" y="8"/>
                    <a:pt x="24" y="24"/>
                    <a:pt x="24" y="36"/>
                  </a:cubicBezTo>
                </a:path>
              </a:pathLst>
            </a:custGeom>
            <a:grpFill/>
            <a:ln w="6350" cap="flat">
              <a:solidFill>
                <a:srgbClr val="0A4B8C"/>
              </a:solidFill>
              <a:prstDash val="solid"/>
              <a:miter lim="800000"/>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grpSp>
      <p:grpSp>
        <p:nvGrpSpPr>
          <p:cNvPr id="70" name="Graphic 2">
            <a:extLst>
              <a:ext uri="{FF2B5EF4-FFF2-40B4-BE49-F238E27FC236}">
                <a16:creationId xmlns:a16="http://schemas.microsoft.com/office/drawing/2014/main" id="{9EECB785-23EB-9ED2-ED47-045971139711}"/>
              </a:ext>
            </a:extLst>
          </p:cNvPr>
          <p:cNvGrpSpPr/>
          <p:nvPr/>
        </p:nvGrpSpPr>
        <p:grpSpPr>
          <a:xfrm>
            <a:off x="684310" y="2601598"/>
            <a:ext cx="222692" cy="199292"/>
            <a:chOff x="3614674" y="4861299"/>
            <a:chExt cx="500770" cy="449500"/>
          </a:xfrm>
          <a:noFill/>
        </p:grpSpPr>
        <p:grpSp>
          <p:nvGrpSpPr>
            <p:cNvPr id="71" name="Graphic 2">
              <a:extLst>
                <a:ext uri="{FF2B5EF4-FFF2-40B4-BE49-F238E27FC236}">
                  <a16:creationId xmlns:a16="http://schemas.microsoft.com/office/drawing/2014/main" id="{7B47E97F-76A0-3912-17AA-71EBD3115EED}"/>
                </a:ext>
              </a:extLst>
            </p:cNvPr>
            <p:cNvGrpSpPr/>
            <p:nvPr/>
          </p:nvGrpSpPr>
          <p:grpSpPr>
            <a:xfrm>
              <a:off x="3614674" y="5102755"/>
              <a:ext cx="500770" cy="208044"/>
              <a:chOff x="3614674" y="5102755"/>
              <a:chExt cx="500770" cy="208044"/>
            </a:xfrm>
            <a:grpFill/>
          </p:grpSpPr>
          <p:sp>
            <p:nvSpPr>
              <p:cNvPr id="81" name="Freeform: Shape 80">
                <a:extLst>
                  <a:ext uri="{FF2B5EF4-FFF2-40B4-BE49-F238E27FC236}">
                    <a16:creationId xmlns:a16="http://schemas.microsoft.com/office/drawing/2014/main" id="{29DD9178-76E6-83BD-6359-ED94904D2E0E}"/>
                  </a:ext>
                </a:extLst>
              </p:cNvPr>
              <p:cNvSpPr/>
              <p:nvPr/>
            </p:nvSpPr>
            <p:spPr>
              <a:xfrm>
                <a:off x="3823670" y="5233949"/>
                <a:ext cx="76850" cy="76850"/>
              </a:xfrm>
              <a:custGeom>
                <a:avLst/>
                <a:gdLst>
                  <a:gd name="connsiteX0" fmla="*/ 76850 w 76850"/>
                  <a:gd name="connsiteY0" fmla="*/ 38425 h 76850"/>
                  <a:gd name="connsiteX1" fmla="*/ 38425 w 76850"/>
                  <a:gd name="connsiteY1" fmla="*/ 76850 h 76850"/>
                  <a:gd name="connsiteX2" fmla="*/ 0 w 76850"/>
                  <a:gd name="connsiteY2" fmla="*/ 38425 h 76850"/>
                  <a:gd name="connsiteX3" fmla="*/ 38425 w 76850"/>
                  <a:gd name="connsiteY3" fmla="*/ 0 h 76850"/>
                  <a:gd name="connsiteX4" fmla="*/ 76850 w 76850"/>
                  <a:gd name="connsiteY4" fmla="*/ 38425 h 7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0" h="76850">
                    <a:moveTo>
                      <a:pt x="76850" y="38425"/>
                    </a:moveTo>
                    <a:cubicBezTo>
                      <a:pt x="76850" y="59646"/>
                      <a:pt x="59647" y="76850"/>
                      <a:pt x="38425" y="76850"/>
                    </a:cubicBezTo>
                    <a:cubicBezTo>
                      <a:pt x="17203" y="76850"/>
                      <a:pt x="0" y="59646"/>
                      <a:pt x="0" y="38425"/>
                    </a:cubicBezTo>
                    <a:cubicBezTo>
                      <a:pt x="0" y="17203"/>
                      <a:pt x="17203" y="0"/>
                      <a:pt x="38425" y="0"/>
                    </a:cubicBezTo>
                    <a:cubicBezTo>
                      <a:pt x="59647" y="0"/>
                      <a:pt x="76850" y="17203"/>
                      <a:pt x="76850" y="38425"/>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82" name="Freeform: Shape 81">
                <a:extLst>
                  <a:ext uri="{FF2B5EF4-FFF2-40B4-BE49-F238E27FC236}">
                    <a16:creationId xmlns:a16="http://schemas.microsoft.com/office/drawing/2014/main" id="{959654A0-A686-6B04-AFB4-63CFA7782656}"/>
                  </a:ext>
                </a:extLst>
              </p:cNvPr>
              <p:cNvSpPr/>
              <p:nvPr/>
            </p:nvSpPr>
            <p:spPr>
              <a:xfrm>
                <a:off x="3614674" y="5233949"/>
                <a:ext cx="76850" cy="76850"/>
              </a:xfrm>
              <a:custGeom>
                <a:avLst/>
                <a:gdLst>
                  <a:gd name="connsiteX0" fmla="*/ 76850 w 76850"/>
                  <a:gd name="connsiteY0" fmla="*/ 38425 h 76850"/>
                  <a:gd name="connsiteX1" fmla="*/ 38425 w 76850"/>
                  <a:gd name="connsiteY1" fmla="*/ 76850 h 76850"/>
                  <a:gd name="connsiteX2" fmla="*/ 0 w 76850"/>
                  <a:gd name="connsiteY2" fmla="*/ 38425 h 76850"/>
                  <a:gd name="connsiteX3" fmla="*/ 38425 w 76850"/>
                  <a:gd name="connsiteY3" fmla="*/ 0 h 76850"/>
                  <a:gd name="connsiteX4" fmla="*/ 76850 w 76850"/>
                  <a:gd name="connsiteY4" fmla="*/ 38425 h 7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0" h="76850">
                    <a:moveTo>
                      <a:pt x="76850" y="38425"/>
                    </a:moveTo>
                    <a:cubicBezTo>
                      <a:pt x="76850" y="59646"/>
                      <a:pt x="59647" y="76850"/>
                      <a:pt x="38425" y="76850"/>
                    </a:cubicBezTo>
                    <a:cubicBezTo>
                      <a:pt x="17203" y="76850"/>
                      <a:pt x="0" y="59646"/>
                      <a:pt x="0" y="38425"/>
                    </a:cubicBezTo>
                    <a:cubicBezTo>
                      <a:pt x="0" y="17203"/>
                      <a:pt x="17203" y="0"/>
                      <a:pt x="38425" y="0"/>
                    </a:cubicBezTo>
                    <a:cubicBezTo>
                      <a:pt x="59647" y="0"/>
                      <a:pt x="76850" y="17203"/>
                      <a:pt x="76850" y="38425"/>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83" name="Freeform: Shape 82">
                <a:extLst>
                  <a:ext uri="{FF2B5EF4-FFF2-40B4-BE49-F238E27FC236}">
                    <a16:creationId xmlns:a16="http://schemas.microsoft.com/office/drawing/2014/main" id="{BA748429-A5AA-BD77-B266-D81F1254ED94}"/>
                  </a:ext>
                </a:extLst>
              </p:cNvPr>
              <p:cNvSpPr/>
              <p:nvPr/>
            </p:nvSpPr>
            <p:spPr>
              <a:xfrm>
                <a:off x="4038594" y="5233949"/>
                <a:ext cx="76850" cy="76850"/>
              </a:xfrm>
              <a:custGeom>
                <a:avLst/>
                <a:gdLst>
                  <a:gd name="connsiteX0" fmla="*/ 76850 w 76850"/>
                  <a:gd name="connsiteY0" fmla="*/ 38425 h 76850"/>
                  <a:gd name="connsiteX1" fmla="*/ 38425 w 76850"/>
                  <a:gd name="connsiteY1" fmla="*/ 76850 h 76850"/>
                  <a:gd name="connsiteX2" fmla="*/ 0 w 76850"/>
                  <a:gd name="connsiteY2" fmla="*/ 38425 h 76850"/>
                  <a:gd name="connsiteX3" fmla="*/ 38425 w 76850"/>
                  <a:gd name="connsiteY3" fmla="*/ 0 h 76850"/>
                  <a:gd name="connsiteX4" fmla="*/ 76850 w 76850"/>
                  <a:gd name="connsiteY4" fmla="*/ 38425 h 76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50" h="76850">
                    <a:moveTo>
                      <a:pt x="76850" y="38425"/>
                    </a:moveTo>
                    <a:cubicBezTo>
                      <a:pt x="76850" y="59646"/>
                      <a:pt x="59647" y="76850"/>
                      <a:pt x="38425" y="76850"/>
                    </a:cubicBezTo>
                    <a:cubicBezTo>
                      <a:pt x="17204" y="76850"/>
                      <a:pt x="0" y="59646"/>
                      <a:pt x="0" y="38425"/>
                    </a:cubicBezTo>
                    <a:cubicBezTo>
                      <a:pt x="0" y="17203"/>
                      <a:pt x="17204" y="0"/>
                      <a:pt x="38425" y="0"/>
                    </a:cubicBezTo>
                    <a:cubicBezTo>
                      <a:pt x="59647" y="0"/>
                      <a:pt x="76850" y="17203"/>
                      <a:pt x="76850" y="38425"/>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84" name="Freeform: Shape 83">
                <a:extLst>
                  <a:ext uri="{FF2B5EF4-FFF2-40B4-BE49-F238E27FC236}">
                    <a16:creationId xmlns:a16="http://schemas.microsoft.com/office/drawing/2014/main" id="{91E5FD68-6ABF-0D2D-9251-75F61A0BA31D}"/>
                  </a:ext>
                </a:extLst>
              </p:cNvPr>
              <p:cNvSpPr/>
              <p:nvPr/>
            </p:nvSpPr>
            <p:spPr>
              <a:xfrm>
                <a:off x="3939238" y="5102755"/>
                <a:ext cx="137781" cy="131194"/>
              </a:xfrm>
              <a:custGeom>
                <a:avLst/>
                <a:gdLst>
                  <a:gd name="connsiteX0" fmla="*/ 137782 w 137781"/>
                  <a:gd name="connsiteY0" fmla="*/ 131194 h 131194"/>
                  <a:gd name="connsiteX1" fmla="*/ 137782 w 137781"/>
                  <a:gd name="connsiteY1" fmla="*/ 64005 h 131194"/>
                  <a:gd name="connsiteX2" fmla="*/ 0 w 137781"/>
                  <a:gd name="connsiteY2" fmla="*/ 64005 h 131194"/>
                  <a:gd name="connsiteX3" fmla="*/ 0 w 137781"/>
                  <a:gd name="connsiteY3" fmla="*/ 0 h 131194"/>
                </a:gdLst>
                <a:ahLst/>
                <a:cxnLst>
                  <a:cxn ang="0">
                    <a:pos x="connsiteX0" y="connsiteY0"/>
                  </a:cxn>
                  <a:cxn ang="0">
                    <a:pos x="connsiteX1" y="connsiteY1"/>
                  </a:cxn>
                  <a:cxn ang="0">
                    <a:pos x="connsiteX2" y="connsiteY2"/>
                  </a:cxn>
                  <a:cxn ang="0">
                    <a:pos x="connsiteX3" y="connsiteY3"/>
                  </a:cxn>
                </a:cxnLst>
                <a:rect l="l" t="t" r="r" b="b"/>
                <a:pathLst>
                  <a:path w="137781" h="131194">
                    <a:moveTo>
                      <a:pt x="137782" y="131194"/>
                    </a:moveTo>
                    <a:lnTo>
                      <a:pt x="137782" y="64005"/>
                    </a:lnTo>
                    <a:lnTo>
                      <a:pt x="0" y="64005"/>
                    </a:lnTo>
                    <a:lnTo>
                      <a:pt x="0"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85" name="Freeform: Shape 84">
                <a:extLst>
                  <a:ext uri="{FF2B5EF4-FFF2-40B4-BE49-F238E27FC236}">
                    <a16:creationId xmlns:a16="http://schemas.microsoft.com/office/drawing/2014/main" id="{84344F21-8947-F96A-8606-DDF7C9D12BBB}"/>
                  </a:ext>
                </a:extLst>
              </p:cNvPr>
              <p:cNvSpPr/>
              <p:nvPr/>
            </p:nvSpPr>
            <p:spPr>
              <a:xfrm>
                <a:off x="3653099" y="5102755"/>
                <a:ext cx="131853" cy="131194"/>
              </a:xfrm>
              <a:custGeom>
                <a:avLst/>
                <a:gdLst>
                  <a:gd name="connsiteX0" fmla="*/ 0 w 131853"/>
                  <a:gd name="connsiteY0" fmla="*/ 131194 h 131194"/>
                  <a:gd name="connsiteX1" fmla="*/ 0 w 131853"/>
                  <a:gd name="connsiteY1" fmla="*/ 64005 h 131194"/>
                  <a:gd name="connsiteX2" fmla="*/ 131853 w 131853"/>
                  <a:gd name="connsiteY2" fmla="*/ 64005 h 131194"/>
                  <a:gd name="connsiteX3" fmla="*/ 131853 w 131853"/>
                  <a:gd name="connsiteY3" fmla="*/ 0 h 131194"/>
                </a:gdLst>
                <a:ahLst/>
                <a:cxnLst>
                  <a:cxn ang="0">
                    <a:pos x="connsiteX0" y="connsiteY0"/>
                  </a:cxn>
                  <a:cxn ang="0">
                    <a:pos x="connsiteX1" y="connsiteY1"/>
                  </a:cxn>
                  <a:cxn ang="0">
                    <a:pos x="connsiteX2" y="connsiteY2"/>
                  </a:cxn>
                  <a:cxn ang="0">
                    <a:pos x="connsiteX3" y="connsiteY3"/>
                  </a:cxn>
                </a:cxnLst>
                <a:rect l="l" t="t" r="r" b="b"/>
                <a:pathLst>
                  <a:path w="131853" h="131194">
                    <a:moveTo>
                      <a:pt x="0" y="131194"/>
                    </a:moveTo>
                    <a:lnTo>
                      <a:pt x="0" y="64005"/>
                    </a:lnTo>
                    <a:lnTo>
                      <a:pt x="131853" y="64005"/>
                    </a:lnTo>
                    <a:lnTo>
                      <a:pt x="131853"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86" name="Freeform: Shape 85">
                <a:extLst>
                  <a:ext uri="{FF2B5EF4-FFF2-40B4-BE49-F238E27FC236}">
                    <a16:creationId xmlns:a16="http://schemas.microsoft.com/office/drawing/2014/main" id="{1E49DB9C-3363-1B59-4D41-B3163BE0EDCB}"/>
                  </a:ext>
                </a:extLst>
              </p:cNvPr>
              <p:cNvSpPr/>
              <p:nvPr/>
            </p:nvSpPr>
            <p:spPr>
              <a:xfrm>
                <a:off x="3862095" y="5102755"/>
                <a:ext cx="3659" cy="131194"/>
              </a:xfrm>
              <a:custGeom>
                <a:avLst/>
                <a:gdLst>
                  <a:gd name="connsiteX0" fmla="*/ 0 w 3659"/>
                  <a:gd name="connsiteY0" fmla="*/ 0 h 131194"/>
                  <a:gd name="connsiteX1" fmla="*/ 0 w 3659"/>
                  <a:gd name="connsiteY1" fmla="*/ 131194 h 131194"/>
                </a:gdLst>
                <a:ahLst/>
                <a:cxnLst>
                  <a:cxn ang="0">
                    <a:pos x="connsiteX0" y="connsiteY0"/>
                  </a:cxn>
                  <a:cxn ang="0">
                    <a:pos x="connsiteX1" y="connsiteY1"/>
                  </a:cxn>
                </a:cxnLst>
                <a:rect l="l" t="t" r="r" b="b"/>
                <a:pathLst>
                  <a:path w="3659" h="131194">
                    <a:moveTo>
                      <a:pt x="0" y="0"/>
                    </a:moveTo>
                    <a:lnTo>
                      <a:pt x="0" y="131194"/>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72" name="Graphic 2">
              <a:extLst>
                <a:ext uri="{FF2B5EF4-FFF2-40B4-BE49-F238E27FC236}">
                  <a16:creationId xmlns:a16="http://schemas.microsoft.com/office/drawing/2014/main" id="{074B3AF0-5609-5CB4-0F18-C543C5514E49}"/>
                </a:ext>
              </a:extLst>
            </p:cNvPr>
            <p:cNvGrpSpPr/>
            <p:nvPr/>
          </p:nvGrpSpPr>
          <p:grpSpPr>
            <a:xfrm>
              <a:off x="3678898" y="4861299"/>
              <a:ext cx="372320" cy="241968"/>
              <a:chOff x="3678898" y="4861299"/>
              <a:chExt cx="372320" cy="241968"/>
            </a:xfrm>
            <a:grpFill/>
          </p:grpSpPr>
          <p:grpSp>
            <p:nvGrpSpPr>
              <p:cNvPr id="73" name="Graphic 2">
                <a:extLst>
                  <a:ext uri="{FF2B5EF4-FFF2-40B4-BE49-F238E27FC236}">
                    <a16:creationId xmlns:a16="http://schemas.microsoft.com/office/drawing/2014/main" id="{F4E29273-7E18-B45E-E9AA-FA3875820BF7}"/>
                  </a:ext>
                </a:extLst>
              </p:cNvPr>
              <p:cNvGrpSpPr/>
              <p:nvPr/>
            </p:nvGrpSpPr>
            <p:grpSpPr>
              <a:xfrm>
                <a:off x="3678898" y="4861299"/>
                <a:ext cx="372320" cy="107956"/>
                <a:chOff x="3678898" y="4861299"/>
                <a:chExt cx="372320" cy="107956"/>
              </a:xfrm>
              <a:grpFill/>
            </p:grpSpPr>
            <p:sp>
              <p:nvSpPr>
                <p:cNvPr id="78" name="Freeform: Shape 77">
                  <a:extLst>
                    <a:ext uri="{FF2B5EF4-FFF2-40B4-BE49-F238E27FC236}">
                      <a16:creationId xmlns:a16="http://schemas.microsoft.com/office/drawing/2014/main" id="{FBCDEFAD-83B9-7A7B-26FD-D510CF2EDFB6}"/>
                    </a:ext>
                  </a:extLst>
                </p:cNvPr>
                <p:cNvSpPr/>
                <p:nvPr/>
              </p:nvSpPr>
              <p:spPr>
                <a:xfrm>
                  <a:off x="3678898" y="4861299"/>
                  <a:ext cx="372320" cy="107956"/>
                </a:xfrm>
                <a:custGeom>
                  <a:avLst/>
                  <a:gdLst>
                    <a:gd name="connsiteX0" fmla="*/ 13577 w 372320"/>
                    <a:gd name="connsiteY0" fmla="*/ 0 h 107956"/>
                    <a:gd name="connsiteX1" fmla="*/ 358744 w 372320"/>
                    <a:gd name="connsiteY1" fmla="*/ 0 h 107956"/>
                    <a:gd name="connsiteX2" fmla="*/ 372321 w 372320"/>
                    <a:gd name="connsiteY2" fmla="*/ 13577 h 107956"/>
                    <a:gd name="connsiteX3" fmla="*/ 372321 w 372320"/>
                    <a:gd name="connsiteY3" fmla="*/ 94379 h 107956"/>
                    <a:gd name="connsiteX4" fmla="*/ 358744 w 372320"/>
                    <a:gd name="connsiteY4" fmla="*/ 107956 h 107956"/>
                    <a:gd name="connsiteX5" fmla="*/ 13577 w 372320"/>
                    <a:gd name="connsiteY5" fmla="*/ 107956 h 107956"/>
                    <a:gd name="connsiteX6" fmla="*/ 0 w 372320"/>
                    <a:gd name="connsiteY6" fmla="*/ 94379 h 107956"/>
                    <a:gd name="connsiteX7" fmla="*/ 0 w 372320"/>
                    <a:gd name="connsiteY7" fmla="*/ 13577 h 107956"/>
                    <a:gd name="connsiteX8" fmla="*/ 13577 w 372320"/>
                    <a:gd name="connsiteY8" fmla="*/ 0 h 10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320" h="107956">
                      <a:moveTo>
                        <a:pt x="13577" y="0"/>
                      </a:moveTo>
                      <a:lnTo>
                        <a:pt x="358744" y="0"/>
                      </a:lnTo>
                      <a:cubicBezTo>
                        <a:pt x="366246" y="0"/>
                        <a:pt x="372321" y="6075"/>
                        <a:pt x="372321" y="13577"/>
                      </a:cubicBezTo>
                      <a:lnTo>
                        <a:pt x="372321" y="94379"/>
                      </a:lnTo>
                      <a:cubicBezTo>
                        <a:pt x="372321" y="101882"/>
                        <a:pt x="366246" y="107956"/>
                        <a:pt x="358744" y="107956"/>
                      </a:cubicBezTo>
                      <a:lnTo>
                        <a:pt x="13577" y="107956"/>
                      </a:lnTo>
                      <a:cubicBezTo>
                        <a:pt x="6075" y="107956"/>
                        <a:pt x="0" y="101882"/>
                        <a:pt x="0" y="94379"/>
                      </a:cubicBezTo>
                      <a:lnTo>
                        <a:pt x="0" y="13577"/>
                      </a:lnTo>
                      <a:cubicBezTo>
                        <a:pt x="0" y="6075"/>
                        <a:pt x="6075" y="0"/>
                        <a:pt x="13577" y="0"/>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79" name="Freeform: Shape 78">
                  <a:extLst>
                    <a:ext uri="{FF2B5EF4-FFF2-40B4-BE49-F238E27FC236}">
                      <a16:creationId xmlns:a16="http://schemas.microsoft.com/office/drawing/2014/main" id="{FBC12CAB-B0D7-C203-A64E-8D39A70C8C1A}"/>
                    </a:ext>
                  </a:extLst>
                </p:cNvPr>
                <p:cNvSpPr/>
                <p:nvPr/>
              </p:nvSpPr>
              <p:spPr>
                <a:xfrm>
                  <a:off x="3712566" y="4895588"/>
                  <a:ext cx="39376" cy="39376"/>
                </a:xfrm>
                <a:custGeom>
                  <a:avLst/>
                  <a:gdLst>
                    <a:gd name="connsiteX0" fmla="*/ 39377 w 39376"/>
                    <a:gd name="connsiteY0" fmla="*/ 19688 h 39376"/>
                    <a:gd name="connsiteX1" fmla="*/ 19688 w 39376"/>
                    <a:gd name="connsiteY1" fmla="*/ 39377 h 39376"/>
                    <a:gd name="connsiteX2" fmla="*/ 0 w 39376"/>
                    <a:gd name="connsiteY2" fmla="*/ 19688 h 39376"/>
                    <a:gd name="connsiteX3" fmla="*/ 19688 w 39376"/>
                    <a:gd name="connsiteY3" fmla="*/ 0 h 39376"/>
                    <a:gd name="connsiteX4" fmla="*/ 39377 w 39376"/>
                    <a:gd name="connsiteY4" fmla="*/ 19688 h 3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6" h="39376">
                      <a:moveTo>
                        <a:pt x="39377" y="19688"/>
                      </a:moveTo>
                      <a:cubicBezTo>
                        <a:pt x="39377" y="30562"/>
                        <a:pt x="30562" y="39377"/>
                        <a:pt x="19688" y="39377"/>
                      </a:cubicBezTo>
                      <a:cubicBezTo>
                        <a:pt x="8815" y="39377"/>
                        <a:pt x="0" y="30562"/>
                        <a:pt x="0" y="19688"/>
                      </a:cubicBezTo>
                      <a:cubicBezTo>
                        <a:pt x="0" y="8815"/>
                        <a:pt x="8815" y="0"/>
                        <a:pt x="19688" y="0"/>
                      </a:cubicBezTo>
                      <a:cubicBezTo>
                        <a:pt x="30562" y="0"/>
                        <a:pt x="39377" y="8815"/>
                        <a:pt x="39377" y="19688"/>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80" name="Freeform: Shape 79">
                  <a:extLst>
                    <a:ext uri="{FF2B5EF4-FFF2-40B4-BE49-F238E27FC236}">
                      <a16:creationId xmlns:a16="http://schemas.microsoft.com/office/drawing/2014/main" id="{A5589F90-A0E9-091D-8482-D723A9147A25}"/>
                    </a:ext>
                  </a:extLst>
                </p:cNvPr>
                <p:cNvSpPr/>
                <p:nvPr/>
              </p:nvSpPr>
              <p:spPr>
                <a:xfrm>
                  <a:off x="3835563" y="4915277"/>
                  <a:ext cx="167167" cy="3659"/>
                </a:xfrm>
                <a:custGeom>
                  <a:avLst/>
                  <a:gdLst>
                    <a:gd name="connsiteX0" fmla="*/ 0 w 167167"/>
                    <a:gd name="connsiteY0" fmla="*/ 0 h 3659"/>
                    <a:gd name="connsiteX1" fmla="*/ 167167 w 167167"/>
                    <a:gd name="connsiteY1" fmla="*/ 0 h 3659"/>
                  </a:gdLst>
                  <a:ahLst/>
                  <a:cxnLst>
                    <a:cxn ang="0">
                      <a:pos x="connsiteX0" y="connsiteY0"/>
                    </a:cxn>
                    <a:cxn ang="0">
                      <a:pos x="connsiteX1" y="connsiteY1"/>
                    </a:cxn>
                  </a:cxnLst>
                  <a:rect l="l" t="t" r="r" b="b"/>
                  <a:pathLst>
                    <a:path w="167167" h="3659">
                      <a:moveTo>
                        <a:pt x="0" y="0"/>
                      </a:moveTo>
                      <a:lnTo>
                        <a:pt x="167167"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74" name="Graphic 2">
                <a:extLst>
                  <a:ext uri="{FF2B5EF4-FFF2-40B4-BE49-F238E27FC236}">
                    <a16:creationId xmlns:a16="http://schemas.microsoft.com/office/drawing/2014/main" id="{D27ED962-77EB-D73E-CA0B-00B18D7A9EDA}"/>
                  </a:ext>
                </a:extLst>
              </p:cNvPr>
              <p:cNvGrpSpPr/>
              <p:nvPr/>
            </p:nvGrpSpPr>
            <p:grpSpPr>
              <a:xfrm>
                <a:off x="3678898" y="4995311"/>
                <a:ext cx="372320" cy="107956"/>
                <a:chOff x="3678898" y="4995311"/>
                <a:chExt cx="372320" cy="107956"/>
              </a:xfrm>
              <a:grpFill/>
            </p:grpSpPr>
            <p:sp>
              <p:nvSpPr>
                <p:cNvPr id="75" name="Freeform: Shape 74">
                  <a:extLst>
                    <a:ext uri="{FF2B5EF4-FFF2-40B4-BE49-F238E27FC236}">
                      <a16:creationId xmlns:a16="http://schemas.microsoft.com/office/drawing/2014/main" id="{5CC30FB5-AE4E-D05D-6F21-00C4A7422B8E}"/>
                    </a:ext>
                  </a:extLst>
                </p:cNvPr>
                <p:cNvSpPr/>
                <p:nvPr/>
              </p:nvSpPr>
              <p:spPr>
                <a:xfrm>
                  <a:off x="3678898" y="4995311"/>
                  <a:ext cx="372320" cy="107956"/>
                </a:xfrm>
                <a:custGeom>
                  <a:avLst/>
                  <a:gdLst>
                    <a:gd name="connsiteX0" fmla="*/ 13577 w 372320"/>
                    <a:gd name="connsiteY0" fmla="*/ 0 h 107956"/>
                    <a:gd name="connsiteX1" fmla="*/ 358744 w 372320"/>
                    <a:gd name="connsiteY1" fmla="*/ 0 h 107956"/>
                    <a:gd name="connsiteX2" fmla="*/ 372321 w 372320"/>
                    <a:gd name="connsiteY2" fmla="*/ 13577 h 107956"/>
                    <a:gd name="connsiteX3" fmla="*/ 372321 w 372320"/>
                    <a:gd name="connsiteY3" fmla="*/ 94380 h 107956"/>
                    <a:gd name="connsiteX4" fmla="*/ 358744 w 372320"/>
                    <a:gd name="connsiteY4" fmla="*/ 107956 h 107956"/>
                    <a:gd name="connsiteX5" fmla="*/ 13577 w 372320"/>
                    <a:gd name="connsiteY5" fmla="*/ 107956 h 107956"/>
                    <a:gd name="connsiteX6" fmla="*/ 0 w 372320"/>
                    <a:gd name="connsiteY6" fmla="*/ 94380 h 107956"/>
                    <a:gd name="connsiteX7" fmla="*/ 0 w 372320"/>
                    <a:gd name="connsiteY7" fmla="*/ 13577 h 107956"/>
                    <a:gd name="connsiteX8" fmla="*/ 13577 w 372320"/>
                    <a:gd name="connsiteY8" fmla="*/ 0 h 107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320" h="107956">
                      <a:moveTo>
                        <a:pt x="13577" y="0"/>
                      </a:moveTo>
                      <a:lnTo>
                        <a:pt x="358744" y="0"/>
                      </a:lnTo>
                      <a:cubicBezTo>
                        <a:pt x="366246" y="0"/>
                        <a:pt x="372321" y="6075"/>
                        <a:pt x="372321" y="13577"/>
                      </a:cubicBezTo>
                      <a:lnTo>
                        <a:pt x="372321" y="94380"/>
                      </a:lnTo>
                      <a:cubicBezTo>
                        <a:pt x="372321" y="101881"/>
                        <a:pt x="366246" y="107956"/>
                        <a:pt x="358744" y="107956"/>
                      </a:cubicBezTo>
                      <a:lnTo>
                        <a:pt x="13577" y="107956"/>
                      </a:lnTo>
                      <a:cubicBezTo>
                        <a:pt x="6075" y="107956"/>
                        <a:pt x="0" y="101881"/>
                        <a:pt x="0" y="94380"/>
                      </a:cubicBezTo>
                      <a:lnTo>
                        <a:pt x="0" y="13577"/>
                      </a:lnTo>
                      <a:cubicBezTo>
                        <a:pt x="0" y="6075"/>
                        <a:pt x="6075" y="0"/>
                        <a:pt x="13577" y="0"/>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76" name="Freeform: Shape 75">
                  <a:extLst>
                    <a:ext uri="{FF2B5EF4-FFF2-40B4-BE49-F238E27FC236}">
                      <a16:creationId xmlns:a16="http://schemas.microsoft.com/office/drawing/2014/main" id="{F680ADFA-1E99-2A66-91EA-322B348060BE}"/>
                    </a:ext>
                  </a:extLst>
                </p:cNvPr>
                <p:cNvSpPr/>
                <p:nvPr/>
              </p:nvSpPr>
              <p:spPr>
                <a:xfrm>
                  <a:off x="3712566" y="5029564"/>
                  <a:ext cx="39376" cy="39376"/>
                </a:xfrm>
                <a:custGeom>
                  <a:avLst/>
                  <a:gdLst>
                    <a:gd name="connsiteX0" fmla="*/ 39377 w 39376"/>
                    <a:gd name="connsiteY0" fmla="*/ 19688 h 39376"/>
                    <a:gd name="connsiteX1" fmla="*/ 19688 w 39376"/>
                    <a:gd name="connsiteY1" fmla="*/ 39377 h 39376"/>
                    <a:gd name="connsiteX2" fmla="*/ 0 w 39376"/>
                    <a:gd name="connsiteY2" fmla="*/ 19688 h 39376"/>
                    <a:gd name="connsiteX3" fmla="*/ 19688 w 39376"/>
                    <a:gd name="connsiteY3" fmla="*/ 0 h 39376"/>
                    <a:gd name="connsiteX4" fmla="*/ 39377 w 39376"/>
                    <a:gd name="connsiteY4" fmla="*/ 19688 h 3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76" h="39376">
                      <a:moveTo>
                        <a:pt x="39377" y="19688"/>
                      </a:moveTo>
                      <a:cubicBezTo>
                        <a:pt x="39377" y="30562"/>
                        <a:pt x="30562" y="39377"/>
                        <a:pt x="19688" y="39377"/>
                      </a:cubicBezTo>
                      <a:cubicBezTo>
                        <a:pt x="8815" y="39377"/>
                        <a:pt x="0" y="30562"/>
                        <a:pt x="0" y="19688"/>
                      </a:cubicBezTo>
                      <a:cubicBezTo>
                        <a:pt x="0" y="8815"/>
                        <a:pt x="8815" y="0"/>
                        <a:pt x="19688" y="0"/>
                      </a:cubicBezTo>
                      <a:cubicBezTo>
                        <a:pt x="30562" y="0"/>
                        <a:pt x="39377" y="8815"/>
                        <a:pt x="39377" y="19688"/>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77" name="Freeform: Shape 76">
                  <a:extLst>
                    <a:ext uri="{FF2B5EF4-FFF2-40B4-BE49-F238E27FC236}">
                      <a16:creationId xmlns:a16="http://schemas.microsoft.com/office/drawing/2014/main" id="{8DEC6638-5DE6-F84E-F57C-E44CC9CAE561}"/>
                    </a:ext>
                  </a:extLst>
                </p:cNvPr>
                <p:cNvSpPr/>
                <p:nvPr/>
              </p:nvSpPr>
              <p:spPr>
                <a:xfrm>
                  <a:off x="3835563" y="5049252"/>
                  <a:ext cx="167167" cy="3659"/>
                </a:xfrm>
                <a:custGeom>
                  <a:avLst/>
                  <a:gdLst>
                    <a:gd name="connsiteX0" fmla="*/ 0 w 167167"/>
                    <a:gd name="connsiteY0" fmla="*/ 0 h 3659"/>
                    <a:gd name="connsiteX1" fmla="*/ 167167 w 167167"/>
                    <a:gd name="connsiteY1" fmla="*/ 0 h 3659"/>
                  </a:gdLst>
                  <a:ahLst/>
                  <a:cxnLst>
                    <a:cxn ang="0">
                      <a:pos x="connsiteX0" y="connsiteY0"/>
                    </a:cxn>
                    <a:cxn ang="0">
                      <a:pos x="connsiteX1" y="connsiteY1"/>
                    </a:cxn>
                  </a:cxnLst>
                  <a:rect l="l" t="t" r="r" b="b"/>
                  <a:pathLst>
                    <a:path w="167167" h="3659">
                      <a:moveTo>
                        <a:pt x="0" y="0"/>
                      </a:moveTo>
                      <a:lnTo>
                        <a:pt x="167167"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grpSp>
      <p:grpSp>
        <p:nvGrpSpPr>
          <p:cNvPr id="87" name="Group 86">
            <a:extLst>
              <a:ext uri="{FF2B5EF4-FFF2-40B4-BE49-F238E27FC236}">
                <a16:creationId xmlns:a16="http://schemas.microsoft.com/office/drawing/2014/main" id="{39AB6C63-94B1-96E1-BC7A-B0A2465B7BFD}"/>
              </a:ext>
            </a:extLst>
          </p:cNvPr>
          <p:cNvGrpSpPr/>
          <p:nvPr/>
        </p:nvGrpSpPr>
        <p:grpSpPr>
          <a:xfrm>
            <a:off x="679355" y="3214357"/>
            <a:ext cx="232602" cy="224724"/>
            <a:chOff x="6733893" y="4623362"/>
            <a:chExt cx="552188" cy="532861"/>
          </a:xfrm>
          <a:noFill/>
        </p:grpSpPr>
        <p:sp>
          <p:nvSpPr>
            <p:cNvPr id="88" name="Freeform: Shape 87">
              <a:extLst>
                <a:ext uri="{FF2B5EF4-FFF2-40B4-BE49-F238E27FC236}">
                  <a16:creationId xmlns:a16="http://schemas.microsoft.com/office/drawing/2014/main" id="{F3C44EA9-D57E-DE35-4112-771C915E7854}"/>
                </a:ext>
              </a:extLst>
            </p:cNvPr>
            <p:cNvSpPr/>
            <p:nvPr/>
          </p:nvSpPr>
          <p:spPr>
            <a:xfrm>
              <a:off x="6733893" y="4623362"/>
              <a:ext cx="552188" cy="452603"/>
            </a:xfrm>
            <a:custGeom>
              <a:avLst/>
              <a:gdLst>
                <a:gd name="connsiteX0" fmla="*/ 503443 w 552188"/>
                <a:gd name="connsiteY0" fmla="*/ 0 h 452603"/>
                <a:gd name="connsiteX1" fmla="*/ 552188 w 552188"/>
                <a:gd name="connsiteY1" fmla="*/ 48745 h 452603"/>
                <a:gd name="connsiteX2" fmla="*/ 552188 w 552188"/>
                <a:gd name="connsiteY2" fmla="*/ 403859 h 452603"/>
                <a:gd name="connsiteX3" fmla="*/ 503443 w 552188"/>
                <a:gd name="connsiteY3" fmla="*/ 452604 h 452603"/>
                <a:gd name="connsiteX4" fmla="*/ 48745 w 552188"/>
                <a:gd name="connsiteY4" fmla="*/ 452604 h 452603"/>
                <a:gd name="connsiteX5" fmla="*/ 0 w 552188"/>
                <a:gd name="connsiteY5" fmla="*/ 403859 h 452603"/>
                <a:gd name="connsiteX6" fmla="*/ 0 w 552188"/>
                <a:gd name="connsiteY6" fmla="*/ 48745 h 452603"/>
                <a:gd name="connsiteX7" fmla="*/ 48745 w 552188"/>
                <a:gd name="connsiteY7" fmla="*/ 0 h 45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2188" h="452603">
                  <a:moveTo>
                    <a:pt x="503443" y="0"/>
                  </a:moveTo>
                  <a:cubicBezTo>
                    <a:pt x="530364" y="0"/>
                    <a:pt x="552188" y="21824"/>
                    <a:pt x="552188" y="48745"/>
                  </a:cubicBezTo>
                  <a:lnTo>
                    <a:pt x="552188" y="403859"/>
                  </a:lnTo>
                  <a:cubicBezTo>
                    <a:pt x="552188" y="430780"/>
                    <a:pt x="530364" y="452604"/>
                    <a:pt x="503443" y="452604"/>
                  </a:cubicBezTo>
                  <a:lnTo>
                    <a:pt x="48745" y="452604"/>
                  </a:lnTo>
                  <a:cubicBezTo>
                    <a:pt x="21824" y="452604"/>
                    <a:pt x="0" y="430780"/>
                    <a:pt x="0" y="403859"/>
                  </a:cubicBezTo>
                  <a:lnTo>
                    <a:pt x="0" y="48745"/>
                  </a:lnTo>
                  <a:cubicBezTo>
                    <a:pt x="0" y="21824"/>
                    <a:pt x="21824" y="0"/>
                    <a:pt x="48745" y="0"/>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89" name="Freeform: Shape 88">
              <a:extLst>
                <a:ext uri="{FF2B5EF4-FFF2-40B4-BE49-F238E27FC236}">
                  <a16:creationId xmlns:a16="http://schemas.microsoft.com/office/drawing/2014/main" id="{B10A1E8E-D821-BA71-4781-EAA1E344597C}"/>
                </a:ext>
              </a:extLst>
            </p:cNvPr>
            <p:cNvSpPr/>
            <p:nvPr/>
          </p:nvSpPr>
          <p:spPr>
            <a:xfrm>
              <a:off x="6923827" y="5075966"/>
              <a:ext cx="172320" cy="70737"/>
            </a:xfrm>
            <a:custGeom>
              <a:avLst/>
              <a:gdLst>
                <a:gd name="connsiteX0" fmla="*/ 172321 w 172320"/>
                <a:gd name="connsiteY0" fmla="*/ 70737 h 70737"/>
                <a:gd name="connsiteX1" fmla="*/ 0 w 172320"/>
                <a:gd name="connsiteY1" fmla="*/ 70737 h 70737"/>
                <a:gd name="connsiteX2" fmla="*/ 15804 w 172320"/>
                <a:gd name="connsiteY2" fmla="*/ 0 h 70737"/>
                <a:gd name="connsiteX3" fmla="*/ 156517 w 172320"/>
                <a:gd name="connsiteY3" fmla="*/ 0 h 70737"/>
                <a:gd name="connsiteX4" fmla="*/ 172321 w 172320"/>
                <a:gd name="connsiteY4" fmla="*/ 70737 h 70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20" h="70737">
                  <a:moveTo>
                    <a:pt x="172321" y="70737"/>
                  </a:moveTo>
                  <a:lnTo>
                    <a:pt x="0" y="70737"/>
                  </a:lnTo>
                  <a:lnTo>
                    <a:pt x="15804" y="0"/>
                  </a:lnTo>
                  <a:lnTo>
                    <a:pt x="156517" y="0"/>
                  </a:lnTo>
                  <a:lnTo>
                    <a:pt x="172321" y="70737"/>
                  </a:ln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90" name="Freeform: Shape 89">
              <a:extLst>
                <a:ext uri="{FF2B5EF4-FFF2-40B4-BE49-F238E27FC236}">
                  <a16:creationId xmlns:a16="http://schemas.microsoft.com/office/drawing/2014/main" id="{A0F8CED9-D60E-DF36-7290-3774BF48B2AE}"/>
                </a:ext>
              </a:extLst>
            </p:cNvPr>
            <p:cNvSpPr/>
            <p:nvPr/>
          </p:nvSpPr>
          <p:spPr>
            <a:xfrm>
              <a:off x="6733893" y="5000564"/>
              <a:ext cx="552188" cy="9520"/>
            </a:xfrm>
            <a:custGeom>
              <a:avLst/>
              <a:gdLst>
                <a:gd name="connsiteX0" fmla="*/ 0 w 552188"/>
                <a:gd name="connsiteY0" fmla="*/ 0 h 9520"/>
                <a:gd name="connsiteX1" fmla="*/ 552188 w 552188"/>
                <a:gd name="connsiteY1" fmla="*/ 0 h 9520"/>
              </a:gdLst>
              <a:ahLst/>
              <a:cxnLst>
                <a:cxn ang="0">
                  <a:pos x="connsiteX0" y="connsiteY0"/>
                </a:cxn>
                <a:cxn ang="0">
                  <a:pos x="connsiteX1" y="connsiteY1"/>
                </a:cxn>
              </a:cxnLst>
              <a:rect l="l" t="t" r="r" b="b"/>
              <a:pathLst>
                <a:path w="552188" h="9520">
                  <a:moveTo>
                    <a:pt x="0" y="0"/>
                  </a:moveTo>
                  <a:lnTo>
                    <a:pt x="552188"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91" name="Freeform: Shape 90">
              <a:extLst>
                <a:ext uri="{FF2B5EF4-FFF2-40B4-BE49-F238E27FC236}">
                  <a16:creationId xmlns:a16="http://schemas.microsoft.com/office/drawing/2014/main" id="{5BEAA5F0-3218-0250-B65E-636773BA400A}"/>
                </a:ext>
              </a:extLst>
            </p:cNvPr>
            <p:cNvSpPr/>
            <p:nvPr/>
          </p:nvSpPr>
          <p:spPr>
            <a:xfrm>
              <a:off x="6883936" y="5146703"/>
              <a:ext cx="252102" cy="9520"/>
            </a:xfrm>
            <a:custGeom>
              <a:avLst/>
              <a:gdLst>
                <a:gd name="connsiteX0" fmla="*/ 0 w 252102"/>
                <a:gd name="connsiteY0" fmla="*/ 0 h 9520"/>
                <a:gd name="connsiteX1" fmla="*/ 252102 w 252102"/>
                <a:gd name="connsiteY1" fmla="*/ 0 h 9520"/>
              </a:gdLst>
              <a:ahLst/>
              <a:cxnLst>
                <a:cxn ang="0">
                  <a:pos x="connsiteX0" y="connsiteY0"/>
                </a:cxn>
                <a:cxn ang="0">
                  <a:pos x="connsiteX1" y="connsiteY1"/>
                </a:cxn>
              </a:cxnLst>
              <a:rect l="l" t="t" r="r" b="b"/>
              <a:pathLst>
                <a:path w="252102" h="9520">
                  <a:moveTo>
                    <a:pt x="0" y="0"/>
                  </a:moveTo>
                  <a:lnTo>
                    <a:pt x="252102"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nvGrpSpPr>
            <p:cNvPr id="92" name="Graphic 920">
              <a:extLst>
                <a:ext uri="{FF2B5EF4-FFF2-40B4-BE49-F238E27FC236}">
                  <a16:creationId xmlns:a16="http://schemas.microsoft.com/office/drawing/2014/main" id="{5D0D372B-4D67-2242-EAAA-A07461508770}"/>
                </a:ext>
              </a:extLst>
            </p:cNvPr>
            <p:cNvGrpSpPr/>
            <p:nvPr/>
          </p:nvGrpSpPr>
          <p:grpSpPr>
            <a:xfrm>
              <a:off x="6838904" y="4718663"/>
              <a:ext cx="342166" cy="228110"/>
              <a:chOff x="6838904" y="4718663"/>
              <a:chExt cx="342166" cy="228110"/>
            </a:xfrm>
            <a:grpFill/>
          </p:grpSpPr>
          <p:sp>
            <p:nvSpPr>
              <p:cNvPr id="94" name="Freeform: Shape 93">
                <a:extLst>
                  <a:ext uri="{FF2B5EF4-FFF2-40B4-BE49-F238E27FC236}">
                    <a16:creationId xmlns:a16="http://schemas.microsoft.com/office/drawing/2014/main" id="{F6378F0A-B4EE-F34E-CBB1-25FA0F624BE5}"/>
                  </a:ext>
                </a:extLst>
              </p:cNvPr>
              <p:cNvSpPr/>
              <p:nvPr/>
            </p:nvSpPr>
            <p:spPr>
              <a:xfrm>
                <a:off x="6881365" y="4718663"/>
                <a:ext cx="9520" cy="228110"/>
              </a:xfrm>
              <a:custGeom>
                <a:avLst/>
                <a:gdLst>
                  <a:gd name="connsiteX0" fmla="*/ 0 w 9520"/>
                  <a:gd name="connsiteY0" fmla="*/ 0 h 228110"/>
                  <a:gd name="connsiteX1" fmla="*/ 0 w 9520"/>
                  <a:gd name="connsiteY1" fmla="*/ 228111 h 228110"/>
                </a:gdLst>
                <a:ahLst/>
                <a:cxnLst>
                  <a:cxn ang="0">
                    <a:pos x="connsiteX0" y="connsiteY0"/>
                  </a:cxn>
                  <a:cxn ang="0">
                    <a:pos x="connsiteX1" y="connsiteY1"/>
                  </a:cxn>
                </a:cxnLst>
                <a:rect l="l" t="t" r="r" b="b"/>
                <a:pathLst>
                  <a:path w="9520" h="228110">
                    <a:moveTo>
                      <a:pt x="0" y="0"/>
                    </a:moveTo>
                    <a:lnTo>
                      <a:pt x="0" y="228111"/>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95" name="Freeform: Shape 94">
                <a:extLst>
                  <a:ext uri="{FF2B5EF4-FFF2-40B4-BE49-F238E27FC236}">
                    <a16:creationId xmlns:a16="http://schemas.microsoft.com/office/drawing/2014/main" id="{E6F6B697-2971-DFD4-71B9-28FC772CD98D}"/>
                  </a:ext>
                </a:extLst>
              </p:cNvPr>
              <p:cNvSpPr/>
              <p:nvPr/>
            </p:nvSpPr>
            <p:spPr>
              <a:xfrm>
                <a:off x="6838904" y="4905645"/>
                <a:ext cx="342166" cy="9520"/>
              </a:xfrm>
              <a:custGeom>
                <a:avLst/>
                <a:gdLst>
                  <a:gd name="connsiteX0" fmla="*/ 0 w 342166"/>
                  <a:gd name="connsiteY0" fmla="*/ 0 h 9520"/>
                  <a:gd name="connsiteX1" fmla="*/ 342166 w 342166"/>
                  <a:gd name="connsiteY1" fmla="*/ 0 h 9520"/>
                </a:gdLst>
                <a:ahLst/>
                <a:cxnLst>
                  <a:cxn ang="0">
                    <a:pos x="connsiteX0" y="connsiteY0"/>
                  </a:cxn>
                  <a:cxn ang="0">
                    <a:pos x="connsiteX1" y="connsiteY1"/>
                  </a:cxn>
                </a:cxnLst>
                <a:rect l="l" t="t" r="r" b="b"/>
                <a:pathLst>
                  <a:path w="342166" h="9520">
                    <a:moveTo>
                      <a:pt x="0" y="0"/>
                    </a:moveTo>
                    <a:lnTo>
                      <a:pt x="342166"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96" name="Freeform: Shape 95">
                <a:extLst>
                  <a:ext uri="{FF2B5EF4-FFF2-40B4-BE49-F238E27FC236}">
                    <a16:creationId xmlns:a16="http://schemas.microsoft.com/office/drawing/2014/main" id="{873F7688-471E-35A4-6195-D04C2A3EB5A6}"/>
                  </a:ext>
                </a:extLst>
              </p:cNvPr>
              <p:cNvSpPr/>
              <p:nvPr/>
            </p:nvSpPr>
            <p:spPr>
              <a:xfrm>
                <a:off x="6881365" y="4749985"/>
                <a:ext cx="268573" cy="155659"/>
              </a:xfrm>
              <a:custGeom>
                <a:avLst/>
                <a:gdLst>
                  <a:gd name="connsiteX0" fmla="*/ 0 w 268573"/>
                  <a:gd name="connsiteY0" fmla="*/ 155660 h 155659"/>
                  <a:gd name="connsiteX1" fmla="*/ 95491 w 268573"/>
                  <a:gd name="connsiteY1" fmla="*/ 47888 h 155659"/>
                  <a:gd name="connsiteX2" fmla="*/ 122719 w 268573"/>
                  <a:gd name="connsiteY2" fmla="*/ 78544 h 155659"/>
                  <a:gd name="connsiteX3" fmla="*/ 192314 w 268573"/>
                  <a:gd name="connsiteY3" fmla="*/ 0 h 155659"/>
                  <a:gd name="connsiteX4" fmla="*/ 231919 w 268573"/>
                  <a:gd name="connsiteY4" fmla="*/ 44556 h 155659"/>
                  <a:gd name="connsiteX5" fmla="*/ 268573 w 268573"/>
                  <a:gd name="connsiteY5" fmla="*/ 3237 h 15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573" h="155659">
                    <a:moveTo>
                      <a:pt x="0" y="155660"/>
                    </a:moveTo>
                    <a:lnTo>
                      <a:pt x="95491" y="47888"/>
                    </a:lnTo>
                    <a:lnTo>
                      <a:pt x="122719" y="78544"/>
                    </a:lnTo>
                    <a:lnTo>
                      <a:pt x="192314" y="0"/>
                    </a:lnTo>
                    <a:lnTo>
                      <a:pt x="231919" y="44556"/>
                    </a:lnTo>
                    <a:lnTo>
                      <a:pt x="268573" y="3237"/>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sp>
          <p:nvSpPr>
            <p:cNvPr id="93" name="Freeform: Shape 92">
              <a:extLst>
                <a:ext uri="{FF2B5EF4-FFF2-40B4-BE49-F238E27FC236}">
                  <a16:creationId xmlns:a16="http://schemas.microsoft.com/office/drawing/2014/main" id="{01CF453F-A403-0430-3A23-FF64B3DA85D2}"/>
                </a:ext>
              </a:extLst>
            </p:cNvPr>
            <p:cNvSpPr/>
            <p:nvPr/>
          </p:nvSpPr>
          <p:spPr>
            <a:xfrm>
              <a:off x="6986757" y="5038456"/>
              <a:ext cx="46459" cy="9520"/>
            </a:xfrm>
            <a:custGeom>
              <a:avLst/>
              <a:gdLst>
                <a:gd name="connsiteX0" fmla="*/ 0 w 46459"/>
                <a:gd name="connsiteY0" fmla="*/ 0 h 9520"/>
                <a:gd name="connsiteX1" fmla="*/ 46460 w 46459"/>
                <a:gd name="connsiteY1" fmla="*/ 0 h 9520"/>
              </a:gdLst>
              <a:ahLst/>
              <a:cxnLst>
                <a:cxn ang="0">
                  <a:pos x="connsiteX0" y="connsiteY0"/>
                </a:cxn>
                <a:cxn ang="0">
                  <a:pos x="connsiteX1" y="connsiteY1"/>
                </a:cxn>
              </a:cxnLst>
              <a:rect l="l" t="t" r="r" b="b"/>
              <a:pathLst>
                <a:path w="46459" h="9520">
                  <a:moveTo>
                    <a:pt x="0" y="0"/>
                  </a:moveTo>
                  <a:lnTo>
                    <a:pt x="46460"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97" name="Graphic 2">
            <a:extLst>
              <a:ext uri="{FF2B5EF4-FFF2-40B4-BE49-F238E27FC236}">
                <a16:creationId xmlns:a16="http://schemas.microsoft.com/office/drawing/2014/main" id="{D8D6F08C-4C22-1501-B9A8-108E732B866E}"/>
              </a:ext>
            </a:extLst>
          </p:cNvPr>
          <p:cNvGrpSpPr/>
          <p:nvPr/>
        </p:nvGrpSpPr>
        <p:grpSpPr>
          <a:xfrm>
            <a:off x="665952" y="3740374"/>
            <a:ext cx="259408" cy="223614"/>
            <a:chOff x="7958942" y="4859432"/>
            <a:chExt cx="522032" cy="450269"/>
          </a:xfrm>
          <a:noFill/>
        </p:grpSpPr>
        <p:grpSp>
          <p:nvGrpSpPr>
            <p:cNvPr id="98" name="Graphic 2">
              <a:extLst>
                <a:ext uri="{FF2B5EF4-FFF2-40B4-BE49-F238E27FC236}">
                  <a16:creationId xmlns:a16="http://schemas.microsoft.com/office/drawing/2014/main" id="{B4CBF3D0-138D-5F0C-EB9F-F194598B70DE}"/>
                </a:ext>
              </a:extLst>
            </p:cNvPr>
            <p:cNvGrpSpPr/>
            <p:nvPr/>
          </p:nvGrpSpPr>
          <p:grpSpPr>
            <a:xfrm>
              <a:off x="8254340" y="5123431"/>
              <a:ext cx="141880" cy="186270"/>
              <a:chOff x="8254340" y="5123431"/>
              <a:chExt cx="141880" cy="186270"/>
            </a:xfrm>
            <a:grpFill/>
          </p:grpSpPr>
          <p:sp>
            <p:nvSpPr>
              <p:cNvPr id="108" name="Freeform: Shape 107">
                <a:extLst>
                  <a:ext uri="{FF2B5EF4-FFF2-40B4-BE49-F238E27FC236}">
                    <a16:creationId xmlns:a16="http://schemas.microsoft.com/office/drawing/2014/main" id="{9769CD99-4B1C-D2F4-AA87-0B82A8CDF48A}"/>
                  </a:ext>
                </a:extLst>
              </p:cNvPr>
              <p:cNvSpPr/>
              <p:nvPr/>
            </p:nvSpPr>
            <p:spPr>
              <a:xfrm>
                <a:off x="8254340" y="5224873"/>
                <a:ext cx="42414" cy="84828"/>
              </a:xfrm>
              <a:custGeom>
                <a:avLst/>
                <a:gdLst>
                  <a:gd name="connsiteX0" fmla="*/ 42414 w 42414"/>
                  <a:gd name="connsiteY0" fmla="*/ 84828 h 84828"/>
                  <a:gd name="connsiteX1" fmla="*/ 0 w 42414"/>
                  <a:gd name="connsiteY1" fmla="*/ 42414 h 84828"/>
                  <a:gd name="connsiteX2" fmla="*/ 42414 w 42414"/>
                  <a:gd name="connsiteY2" fmla="*/ 0 h 84828"/>
                </a:gdLst>
                <a:ahLst/>
                <a:cxnLst>
                  <a:cxn ang="0">
                    <a:pos x="connsiteX0" y="connsiteY0"/>
                  </a:cxn>
                  <a:cxn ang="0">
                    <a:pos x="connsiteX1" y="connsiteY1"/>
                  </a:cxn>
                  <a:cxn ang="0">
                    <a:pos x="connsiteX2" y="connsiteY2"/>
                  </a:cxn>
                </a:cxnLst>
                <a:rect l="l" t="t" r="r" b="b"/>
                <a:pathLst>
                  <a:path w="42414" h="84828">
                    <a:moveTo>
                      <a:pt x="42414" y="84828"/>
                    </a:moveTo>
                    <a:lnTo>
                      <a:pt x="0" y="42414"/>
                    </a:lnTo>
                    <a:lnTo>
                      <a:pt x="42414"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09" name="Freeform: Shape 108">
                <a:extLst>
                  <a:ext uri="{FF2B5EF4-FFF2-40B4-BE49-F238E27FC236}">
                    <a16:creationId xmlns:a16="http://schemas.microsoft.com/office/drawing/2014/main" id="{B15FBF75-684B-CC86-C60C-4EDDE7A1E046}"/>
                  </a:ext>
                </a:extLst>
              </p:cNvPr>
              <p:cNvSpPr/>
              <p:nvPr/>
            </p:nvSpPr>
            <p:spPr>
              <a:xfrm>
                <a:off x="8254340" y="5123431"/>
                <a:ext cx="141880" cy="143856"/>
              </a:xfrm>
              <a:custGeom>
                <a:avLst/>
                <a:gdLst>
                  <a:gd name="connsiteX0" fmla="*/ 0 w 141880"/>
                  <a:gd name="connsiteY0" fmla="*/ 143856 h 143856"/>
                  <a:gd name="connsiteX1" fmla="*/ 135110 w 141880"/>
                  <a:gd name="connsiteY1" fmla="*/ 143856 h 143856"/>
                  <a:gd name="connsiteX2" fmla="*/ 141880 w 141880"/>
                  <a:gd name="connsiteY2" fmla="*/ 137086 h 143856"/>
                  <a:gd name="connsiteX3" fmla="*/ 141880 w 141880"/>
                  <a:gd name="connsiteY3" fmla="*/ 0 h 143856"/>
                </a:gdLst>
                <a:ahLst/>
                <a:cxnLst>
                  <a:cxn ang="0">
                    <a:pos x="connsiteX0" y="connsiteY0"/>
                  </a:cxn>
                  <a:cxn ang="0">
                    <a:pos x="connsiteX1" y="connsiteY1"/>
                  </a:cxn>
                  <a:cxn ang="0">
                    <a:pos x="connsiteX2" y="connsiteY2"/>
                  </a:cxn>
                  <a:cxn ang="0">
                    <a:pos x="connsiteX3" y="connsiteY3"/>
                  </a:cxn>
                </a:cxnLst>
                <a:rect l="l" t="t" r="r" b="b"/>
                <a:pathLst>
                  <a:path w="141880" h="143856">
                    <a:moveTo>
                      <a:pt x="0" y="143856"/>
                    </a:moveTo>
                    <a:lnTo>
                      <a:pt x="135110" y="143856"/>
                    </a:lnTo>
                    <a:cubicBezTo>
                      <a:pt x="138843" y="143856"/>
                      <a:pt x="141880" y="140819"/>
                      <a:pt x="141880" y="137086"/>
                    </a:cubicBezTo>
                    <a:lnTo>
                      <a:pt x="141880"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99" name="Graphic 2">
              <a:extLst>
                <a:ext uri="{FF2B5EF4-FFF2-40B4-BE49-F238E27FC236}">
                  <a16:creationId xmlns:a16="http://schemas.microsoft.com/office/drawing/2014/main" id="{EB470D4F-7EB4-68E3-D9A8-1CBAA6C92EEB}"/>
                </a:ext>
              </a:extLst>
            </p:cNvPr>
            <p:cNvGrpSpPr/>
            <p:nvPr/>
          </p:nvGrpSpPr>
          <p:grpSpPr>
            <a:xfrm>
              <a:off x="8042197" y="4859432"/>
              <a:ext cx="141880" cy="186270"/>
              <a:chOff x="8042197" y="4859432"/>
              <a:chExt cx="141880" cy="186270"/>
            </a:xfrm>
            <a:grpFill/>
          </p:grpSpPr>
          <p:sp>
            <p:nvSpPr>
              <p:cNvPr id="106" name="Freeform: Shape 105">
                <a:extLst>
                  <a:ext uri="{FF2B5EF4-FFF2-40B4-BE49-F238E27FC236}">
                    <a16:creationId xmlns:a16="http://schemas.microsoft.com/office/drawing/2014/main" id="{00855CA6-FB46-3C1C-9F0B-454270F96BF3}"/>
                  </a:ext>
                </a:extLst>
              </p:cNvPr>
              <p:cNvSpPr/>
              <p:nvPr/>
            </p:nvSpPr>
            <p:spPr>
              <a:xfrm>
                <a:off x="8141663" y="4859432"/>
                <a:ext cx="42413" cy="84827"/>
              </a:xfrm>
              <a:custGeom>
                <a:avLst/>
                <a:gdLst>
                  <a:gd name="connsiteX0" fmla="*/ 0 w 42413"/>
                  <a:gd name="connsiteY0" fmla="*/ 0 h 84827"/>
                  <a:gd name="connsiteX1" fmla="*/ 42414 w 42413"/>
                  <a:gd name="connsiteY1" fmla="*/ 42414 h 84827"/>
                  <a:gd name="connsiteX2" fmla="*/ 0 w 42413"/>
                  <a:gd name="connsiteY2" fmla="*/ 84828 h 84827"/>
                </a:gdLst>
                <a:ahLst/>
                <a:cxnLst>
                  <a:cxn ang="0">
                    <a:pos x="connsiteX0" y="connsiteY0"/>
                  </a:cxn>
                  <a:cxn ang="0">
                    <a:pos x="connsiteX1" y="connsiteY1"/>
                  </a:cxn>
                  <a:cxn ang="0">
                    <a:pos x="connsiteX2" y="connsiteY2"/>
                  </a:cxn>
                </a:cxnLst>
                <a:rect l="l" t="t" r="r" b="b"/>
                <a:pathLst>
                  <a:path w="42413" h="84827">
                    <a:moveTo>
                      <a:pt x="0" y="0"/>
                    </a:moveTo>
                    <a:lnTo>
                      <a:pt x="42414" y="42414"/>
                    </a:lnTo>
                    <a:lnTo>
                      <a:pt x="0" y="84828"/>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07" name="Freeform: Shape 106">
                <a:extLst>
                  <a:ext uri="{FF2B5EF4-FFF2-40B4-BE49-F238E27FC236}">
                    <a16:creationId xmlns:a16="http://schemas.microsoft.com/office/drawing/2014/main" id="{C065BA7C-C0C8-7409-149B-4E800A987B48}"/>
                  </a:ext>
                </a:extLst>
              </p:cNvPr>
              <p:cNvSpPr/>
              <p:nvPr/>
            </p:nvSpPr>
            <p:spPr>
              <a:xfrm>
                <a:off x="8042197" y="4901846"/>
                <a:ext cx="141880" cy="143856"/>
              </a:xfrm>
              <a:custGeom>
                <a:avLst/>
                <a:gdLst>
                  <a:gd name="connsiteX0" fmla="*/ 141880 w 141880"/>
                  <a:gd name="connsiteY0" fmla="*/ 0 h 143856"/>
                  <a:gd name="connsiteX1" fmla="*/ 6770 w 141880"/>
                  <a:gd name="connsiteY1" fmla="*/ 0 h 143856"/>
                  <a:gd name="connsiteX2" fmla="*/ 0 w 141880"/>
                  <a:gd name="connsiteY2" fmla="*/ 6770 h 143856"/>
                  <a:gd name="connsiteX3" fmla="*/ 0 w 141880"/>
                  <a:gd name="connsiteY3" fmla="*/ 143856 h 143856"/>
                </a:gdLst>
                <a:ahLst/>
                <a:cxnLst>
                  <a:cxn ang="0">
                    <a:pos x="connsiteX0" y="connsiteY0"/>
                  </a:cxn>
                  <a:cxn ang="0">
                    <a:pos x="connsiteX1" y="connsiteY1"/>
                  </a:cxn>
                  <a:cxn ang="0">
                    <a:pos x="connsiteX2" y="connsiteY2"/>
                  </a:cxn>
                  <a:cxn ang="0">
                    <a:pos x="connsiteX3" y="connsiteY3"/>
                  </a:cxn>
                </a:cxnLst>
                <a:rect l="l" t="t" r="r" b="b"/>
                <a:pathLst>
                  <a:path w="141880" h="143856">
                    <a:moveTo>
                      <a:pt x="141880" y="0"/>
                    </a:moveTo>
                    <a:lnTo>
                      <a:pt x="6770" y="0"/>
                    </a:lnTo>
                    <a:cubicBezTo>
                      <a:pt x="3037" y="0"/>
                      <a:pt x="0" y="3037"/>
                      <a:pt x="0" y="6770"/>
                    </a:cubicBezTo>
                    <a:lnTo>
                      <a:pt x="0" y="143856"/>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100" name="Graphic 2">
              <a:extLst>
                <a:ext uri="{FF2B5EF4-FFF2-40B4-BE49-F238E27FC236}">
                  <a16:creationId xmlns:a16="http://schemas.microsoft.com/office/drawing/2014/main" id="{8403EFFA-658F-968C-2D2C-1C952B6C59DA}"/>
                </a:ext>
              </a:extLst>
            </p:cNvPr>
            <p:cNvGrpSpPr/>
            <p:nvPr/>
          </p:nvGrpSpPr>
          <p:grpSpPr>
            <a:xfrm>
              <a:off x="8244057" y="4863604"/>
              <a:ext cx="236918" cy="184074"/>
              <a:chOff x="8244057" y="4863604"/>
              <a:chExt cx="236918" cy="184074"/>
            </a:xfrm>
            <a:grpFill/>
          </p:grpSpPr>
          <p:sp>
            <p:nvSpPr>
              <p:cNvPr id="104" name="Freeform: Shape 103">
                <a:extLst>
                  <a:ext uri="{FF2B5EF4-FFF2-40B4-BE49-F238E27FC236}">
                    <a16:creationId xmlns:a16="http://schemas.microsoft.com/office/drawing/2014/main" id="{C1CC2B24-85B1-B1CC-1B81-3FEFF0F8D6C3}"/>
                  </a:ext>
                </a:extLst>
              </p:cNvPr>
              <p:cNvSpPr/>
              <p:nvPr/>
            </p:nvSpPr>
            <p:spPr>
              <a:xfrm>
                <a:off x="8244057" y="4863604"/>
                <a:ext cx="236918" cy="184074"/>
              </a:xfrm>
              <a:custGeom>
                <a:avLst/>
                <a:gdLst>
                  <a:gd name="connsiteX0" fmla="*/ 226196 w 236918"/>
                  <a:gd name="connsiteY0" fmla="*/ 40474 h 184074"/>
                  <a:gd name="connsiteX1" fmla="*/ 148797 w 236918"/>
                  <a:gd name="connsiteY1" fmla="*/ 40474 h 184074"/>
                  <a:gd name="connsiteX2" fmla="*/ 137269 w 236918"/>
                  <a:gd name="connsiteY2" fmla="*/ 35315 h 184074"/>
                  <a:gd name="connsiteX3" fmla="*/ 109310 w 236918"/>
                  <a:gd name="connsiteY3" fmla="*/ 4025 h 184074"/>
                  <a:gd name="connsiteX4" fmla="*/ 100308 w 236918"/>
                  <a:gd name="connsiteY4" fmla="*/ 0 h 184074"/>
                  <a:gd name="connsiteX5" fmla="*/ 10722 w 236918"/>
                  <a:gd name="connsiteY5" fmla="*/ 0 h 184074"/>
                  <a:gd name="connsiteX6" fmla="*/ 0 w 236918"/>
                  <a:gd name="connsiteY6" fmla="*/ 10796 h 184074"/>
                  <a:gd name="connsiteX7" fmla="*/ 1427 w 236918"/>
                  <a:gd name="connsiteY7" fmla="*/ 173462 h 184074"/>
                  <a:gd name="connsiteX8" fmla="*/ 12150 w 236918"/>
                  <a:gd name="connsiteY8" fmla="*/ 184075 h 184074"/>
                  <a:gd name="connsiteX9" fmla="*/ 226196 w 236918"/>
                  <a:gd name="connsiteY9" fmla="*/ 184075 h 184074"/>
                  <a:gd name="connsiteX10" fmla="*/ 236918 w 236918"/>
                  <a:gd name="connsiteY10" fmla="*/ 173352 h 184074"/>
                  <a:gd name="connsiteX11" fmla="*/ 236918 w 236918"/>
                  <a:gd name="connsiteY11" fmla="*/ 51160 h 184074"/>
                  <a:gd name="connsiteX12" fmla="*/ 226196 w 236918"/>
                  <a:gd name="connsiteY12" fmla="*/ 40438 h 1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918" h="184074">
                    <a:moveTo>
                      <a:pt x="226196" y="40474"/>
                    </a:moveTo>
                    <a:lnTo>
                      <a:pt x="148797" y="40474"/>
                    </a:lnTo>
                    <a:cubicBezTo>
                      <a:pt x="144405" y="40474"/>
                      <a:pt x="140197" y="38608"/>
                      <a:pt x="137269" y="35315"/>
                    </a:cubicBezTo>
                    <a:lnTo>
                      <a:pt x="109310" y="4025"/>
                    </a:lnTo>
                    <a:cubicBezTo>
                      <a:pt x="107005" y="1464"/>
                      <a:pt x="103748" y="0"/>
                      <a:pt x="100308" y="0"/>
                    </a:cubicBezTo>
                    <a:lnTo>
                      <a:pt x="10722" y="0"/>
                    </a:lnTo>
                    <a:cubicBezTo>
                      <a:pt x="4757" y="0"/>
                      <a:pt x="-36" y="4867"/>
                      <a:pt x="0" y="10796"/>
                    </a:cubicBezTo>
                    <a:lnTo>
                      <a:pt x="1427" y="173462"/>
                    </a:lnTo>
                    <a:cubicBezTo>
                      <a:pt x="1464" y="179354"/>
                      <a:pt x="6258" y="184075"/>
                      <a:pt x="12150" y="184075"/>
                    </a:cubicBezTo>
                    <a:lnTo>
                      <a:pt x="226196" y="184075"/>
                    </a:lnTo>
                    <a:cubicBezTo>
                      <a:pt x="232124" y="184075"/>
                      <a:pt x="236918" y="179281"/>
                      <a:pt x="236918" y="173352"/>
                    </a:cubicBezTo>
                    <a:lnTo>
                      <a:pt x="236918" y="51160"/>
                    </a:lnTo>
                    <a:cubicBezTo>
                      <a:pt x="236918" y="45232"/>
                      <a:pt x="232124" y="40438"/>
                      <a:pt x="226196" y="40438"/>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05" name="Freeform: Shape 104">
                <a:extLst>
                  <a:ext uri="{FF2B5EF4-FFF2-40B4-BE49-F238E27FC236}">
                    <a16:creationId xmlns:a16="http://schemas.microsoft.com/office/drawing/2014/main" id="{ADC9D5A2-1E47-9CBC-2B51-6BB1A74CF1BB}"/>
                  </a:ext>
                </a:extLst>
              </p:cNvPr>
              <p:cNvSpPr/>
              <p:nvPr/>
            </p:nvSpPr>
            <p:spPr>
              <a:xfrm>
                <a:off x="8362296" y="4877657"/>
                <a:ext cx="101918" cy="26458"/>
              </a:xfrm>
              <a:custGeom>
                <a:avLst/>
                <a:gdLst>
                  <a:gd name="connsiteX0" fmla="*/ 0 w 101918"/>
                  <a:gd name="connsiteY0" fmla="*/ 0 h 26458"/>
                  <a:gd name="connsiteX1" fmla="*/ 93830 w 101918"/>
                  <a:gd name="connsiteY1" fmla="*/ 0 h 26458"/>
                  <a:gd name="connsiteX2" fmla="*/ 101918 w 101918"/>
                  <a:gd name="connsiteY2" fmla="*/ 8087 h 26458"/>
                  <a:gd name="connsiteX3" fmla="*/ 101918 w 101918"/>
                  <a:gd name="connsiteY3" fmla="*/ 26458 h 26458"/>
                </a:gdLst>
                <a:ahLst/>
                <a:cxnLst>
                  <a:cxn ang="0">
                    <a:pos x="connsiteX0" y="connsiteY0"/>
                  </a:cxn>
                  <a:cxn ang="0">
                    <a:pos x="connsiteX1" y="connsiteY1"/>
                  </a:cxn>
                  <a:cxn ang="0">
                    <a:pos x="connsiteX2" y="connsiteY2"/>
                  </a:cxn>
                  <a:cxn ang="0">
                    <a:pos x="connsiteX3" y="connsiteY3"/>
                  </a:cxn>
                </a:cxnLst>
                <a:rect l="l" t="t" r="r" b="b"/>
                <a:pathLst>
                  <a:path w="101918" h="26458">
                    <a:moveTo>
                      <a:pt x="0" y="0"/>
                    </a:moveTo>
                    <a:lnTo>
                      <a:pt x="93830" y="0"/>
                    </a:lnTo>
                    <a:cubicBezTo>
                      <a:pt x="98295" y="0"/>
                      <a:pt x="101918" y="3623"/>
                      <a:pt x="101918" y="8087"/>
                    </a:cubicBezTo>
                    <a:lnTo>
                      <a:pt x="101918" y="26458"/>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101" name="Graphic 2">
              <a:extLst>
                <a:ext uri="{FF2B5EF4-FFF2-40B4-BE49-F238E27FC236}">
                  <a16:creationId xmlns:a16="http://schemas.microsoft.com/office/drawing/2014/main" id="{CDD58D40-7B6D-E158-0795-FEDC5A2FE350}"/>
                </a:ext>
              </a:extLst>
            </p:cNvPr>
            <p:cNvGrpSpPr/>
            <p:nvPr/>
          </p:nvGrpSpPr>
          <p:grpSpPr>
            <a:xfrm>
              <a:off x="7958942" y="5121455"/>
              <a:ext cx="236918" cy="184074"/>
              <a:chOff x="7958942" y="5121455"/>
              <a:chExt cx="236918" cy="184074"/>
            </a:xfrm>
            <a:grpFill/>
          </p:grpSpPr>
          <p:sp>
            <p:nvSpPr>
              <p:cNvPr id="102" name="Freeform: Shape 101">
                <a:extLst>
                  <a:ext uri="{FF2B5EF4-FFF2-40B4-BE49-F238E27FC236}">
                    <a16:creationId xmlns:a16="http://schemas.microsoft.com/office/drawing/2014/main" id="{C903F4C2-CB24-9FD3-2575-56D7B31CEF77}"/>
                  </a:ext>
                </a:extLst>
              </p:cNvPr>
              <p:cNvSpPr/>
              <p:nvPr/>
            </p:nvSpPr>
            <p:spPr>
              <a:xfrm>
                <a:off x="7958942" y="5121455"/>
                <a:ext cx="236918" cy="184074"/>
              </a:xfrm>
              <a:custGeom>
                <a:avLst/>
                <a:gdLst>
                  <a:gd name="connsiteX0" fmla="*/ 226196 w 236918"/>
                  <a:gd name="connsiteY0" fmla="*/ 40475 h 184074"/>
                  <a:gd name="connsiteX1" fmla="*/ 148797 w 236918"/>
                  <a:gd name="connsiteY1" fmla="*/ 40475 h 184074"/>
                  <a:gd name="connsiteX2" fmla="*/ 137269 w 236918"/>
                  <a:gd name="connsiteY2" fmla="*/ 35315 h 184074"/>
                  <a:gd name="connsiteX3" fmla="*/ 109310 w 236918"/>
                  <a:gd name="connsiteY3" fmla="*/ 4026 h 184074"/>
                  <a:gd name="connsiteX4" fmla="*/ 100308 w 236918"/>
                  <a:gd name="connsiteY4" fmla="*/ 0 h 184074"/>
                  <a:gd name="connsiteX5" fmla="*/ 10723 w 236918"/>
                  <a:gd name="connsiteY5" fmla="*/ 0 h 184074"/>
                  <a:gd name="connsiteX6" fmla="*/ 0 w 236918"/>
                  <a:gd name="connsiteY6" fmla="*/ 10796 h 184074"/>
                  <a:gd name="connsiteX7" fmla="*/ 1427 w 236918"/>
                  <a:gd name="connsiteY7" fmla="*/ 173462 h 184074"/>
                  <a:gd name="connsiteX8" fmla="*/ 12150 w 236918"/>
                  <a:gd name="connsiteY8" fmla="*/ 184075 h 184074"/>
                  <a:gd name="connsiteX9" fmla="*/ 226196 w 236918"/>
                  <a:gd name="connsiteY9" fmla="*/ 184075 h 184074"/>
                  <a:gd name="connsiteX10" fmla="*/ 236918 w 236918"/>
                  <a:gd name="connsiteY10" fmla="*/ 173352 h 184074"/>
                  <a:gd name="connsiteX11" fmla="*/ 236918 w 236918"/>
                  <a:gd name="connsiteY11" fmla="*/ 51160 h 184074"/>
                  <a:gd name="connsiteX12" fmla="*/ 226196 w 236918"/>
                  <a:gd name="connsiteY12" fmla="*/ 40438 h 1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918" h="184074">
                    <a:moveTo>
                      <a:pt x="226196" y="40475"/>
                    </a:moveTo>
                    <a:lnTo>
                      <a:pt x="148797" y="40475"/>
                    </a:lnTo>
                    <a:cubicBezTo>
                      <a:pt x="144405" y="40475"/>
                      <a:pt x="140197" y="38608"/>
                      <a:pt x="137269" y="35315"/>
                    </a:cubicBezTo>
                    <a:lnTo>
                      <a:pt x="109310" y="4026"/>
                    </a:lnTo>
                    <a:cubicBezTo>
                      <a:pt x="107005" y="1464"/>
                      <a:pt x="103748" y="0"/>
                      <a:pt x="100308" y="0"/>
                    </a:cubicBezTo>
                    <a:lnTo>
                      <a:pt x="10723" y="0"/>
                    </a:lnTo>
                    <a:cubicBezTo>
                      <a:pt x="4758" y="0"/>
                      <a:pt x="-36" y="4867"/>
                      <a:pt x="0" y="10796"/>
                    </a:cubicBezTo>
                    <a:lnTo>
                      <a:pt x="1427" y="173462"/>
                    </a:lnTo>
                    <a:cubicBezTo>
                      <a:pt x="1464" y="179354"/>
                      <a:pt x="6258" y="184075"/>
                      <a:pt x="12150" y="184075"/>
                    </a:cubicBezTo>
                    <a:lnTo>
                      <a:pt x="226196" y="184075"/>
                    </a:lnTo>
                    <a:cubicBezTo>
                      <a:pt x="232125" y="184075"/>
                      <a:pt x="236918" y="179281"/>
                      <a:pt x="236918" y="173352"/>
                    </a:cubicBezTo>
                    <a:lnTo>
                      <a:pt x="236918" y="51160"/>
                    </a:lnTo>
                    <a:cubicBezTo>
                      <a:pt x="236918" y="45232"/>
                      <a:pt x="232125" y="40438"/>
                      <a:pt x="226196" y="40438"/>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03" name="Freeform: Shape 102">
                <a:extLst>
                  <a:ext uri="{FF2B5EF4-FFF2-40B4-BE49-F238E27FC236}">
                    <a16:creationId xmlns:a16="http://schemas.microsoft.com/office/drawing/2014/main" id="{3EBFE5DC-236D-4DE8-A987-E2AA9E897FD4}"/>
                  </a:ext>
                </a:extLst>
              </p:cNvPr>
              <p:cNvSpPr/>
              <p:nvPr/>
            </p:nvSpPr>
            <p:spPr>
              <a:xfrm>
                <a:off x="8077182" y="5135471"/>
                <a:ext cx="101917" cy="26458"/>
              </a:xfrm>
              <a:custGeom>
                <a:avLst/>
                <a:gdLst>
                  <a:gd name="connsiteX0" fmla="*/ 0 w 101917"/>
                  <a:gd name="connsiteY0" fmla="*/ 0 h 26458"/>
                  <a:gd name="connsiteX1" fmla="*/ 93830 w 101917"/>
                  <a:gd name="connsiteY1" fmla="*/ 0 h 26458"/>
                  <a:gd name="connsiteX2" fmla="*/ 101918 w 101917"/>
                  <a:gd name="connsiteY2" fmla="*/ 8087 h 26458"/>
                  <a:gd name="connsiteX3" fmla="*/ 101918 w 101917"/>
                  <a:gd name="connsiteY3" fmla="*/ 26458 h 26458"/>
                </a:gdLst>
                <a:ahLst/>
                <a:cxnLst>
                  <a:cxn ang="0">
                    <a:pos x="connsiteX0" y="connsiteY0"/>
                  </a:cxn>
                  <a:cxn ang="0">
                    <a:pos x="connsiteX1" y="connsiteY1"/>
                  </a:cxn>
                  <a:cxn ang="0">
                    <a:pos x="connsiteX2" y="connsiteY2"/>
                  </a:cxn>
                  <a:cxn ang="0">
                    <a:pos x="connsiteX3" y="connsiteY3"/>
                  </a:cxn>
                </a:cxnLst>
                <a:rect l="l" t="t" r="r" b="b"/>
                <a:pathLst>
                  <a:path w="101917" h="26458">
                    <a:moveTo>
                      <a:pt x="0" y="0"/>
                    </a:moveTo>
                    <a:lnTo>
                      <a:pt x="93830" y="0"/>
                    </a:lnTo>
                    <a:cubicBezTo>
                      <a:pt x="98295" y="0"/>
                      <a:pt x="101918" y="3623"/>
                      <a:pt x="101918" y="8087"/>
                    </a:cubicBezTo>
                    <a:lnTo>
                      <a:pt x="101918" y="26458"/>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grpSp>
        <p:nvGrpSpPr>
          <p:cNvPr id="110" name="Graphic 2">
            <a:extLst>
              <a:ext uri="{FF2B5EF4-FFF2-40B4-BE49-F238E27FC236}">
                <a16:creationId xmlns:a16="http://schemas.microsoft.com/office/drawing/2014/main" id="{B02BD941-3F6F-F107-6347-DC27966094FF}"/>
              </a:ext>
            </a:extLst>
          </p:cNvPr>
          <p:cNvGrpSpPr/>
          <p:nvPr/>
        </p:nvGrpSpPr>
        <p:grpSpPr>
          <a:xfrm>
            <a:off x="680086" y="4225511"/>
            <a:ext cx="231140" cy="237590"/>
            <a:chOff x="3657161" y="3993733"/>
            <a:chExt cx="449024" cy="462930"/>
          </a:xfrm>
          <a:noFill/>
        </p:grpSpPr>
        <p:grpSp>
          <p:nvGrpSpPr>
            <p:cNvPr id="111" name="Graphic 2">
              <a:extLst>
                <a:ext uri="{FF2B5EF4-FFF2-40B4-BE49-F238E27FC236}">
                  <a16:creationId xmlns:a16="http://schemas.microsoft.com/office/drawing/2014/main" id="{96EC7B79-2943-CA51-6791-ED8D1D14F95D}"/>
                </a:ext>
              </a:extLst>
            </p:cNvPr>
            <p:cNvGrpSpPr/>
            <p:nvPr/>
          </p:nvGrpSpPr>
          <p:grpSpPr>
            <a:xfrm>
              <a:off x="3657161" y="3993733"/>
              <a:ext cx="368441" cy="442437"/>
              <a:chOff x="3657161" y="3993733"/>
              <a:chExt cx="368441" cy="442437"/>
            </a:xfrm>
            <a:grpFill/>
          </p:grpSpPr>
          <p:grpSp>
            <p:nvGrpSpPr>
              <p:cNvPr id="115" name="Graphic 2">
                <a:extLst>
                  <a:ext uri="{FF2B5EF4-FFF2-40B4-BE49-F238E27FC236}">
                    <a16:creationId xmlns:a16="http://schemas.microsoft.com/office/drawing/2014/main" id="{1F9D187F-610B-9D0D-7280-F6529582D2D9}"/>
                  </a:ext>
                </a:extLst>
              </p:cNvPr>
              <p:cNvGrpSpPr/>
              <p:nvPr/>
            </p:nvGrpSpPr>
            <p:grpSpPr>
              <a:xfrm>
                <a:off x="3657161" y="3993733"/>
                <a:ext cx="368441" cy="442437"/>
                <a:chOff x="3657161" y="3993733"/>
                <a:chExt cx="368441" cy="442437"/>
              </a:xfrm>
              <a:grpFill/>
            </p:grpSpPr>
            <p:sp>
              <p:nvSpPr>
                <p:cNvPr id="125" name="Freeform: Shape 124">
                  <a:extLst>
                    <a:ext uri="{FF2B5EF4-FFF2-40B4-BE49-F238E27FC236}">
                      <a16:creationId xmlns:a16="http://schemas.microsoft.com/office/drawing/2014/main" id="{DD41F7B1-E7D2-5395-D13E-C05DCA428132}"/>
                    </a:ext>
                  </a:extLst>
                </p:cNvPr>
                <p:cNvSpPr/>
                <p:nvPr/>
              </p:nvSpPr>
              <p:spPr>
                <a:xfrm>
                  <a:off x="3657161" y="3993733"/>
                  <a:ext cx="368441" cy="170168"/>
                </a:xfrm>
                <a:custGeom>
                  <a:avLst/>
                  <a:gdLst>
                    <a:gd name="connsiteX0" fmla="*/ 368442 w 368441"/>
                    <a:gd name="connsiteY0" fmla="*/ 85084 h 170168"/>
                    <a:gd name="connsiteX1" fmla="*/ 184221 w 368441"/>
                    <a:gd name="connsiteY1" fmla="*/ 170168 h 170168"/>
                    <a:gd name="connsiteX2" fmla="*/ 0 w 368441"/>
                    <a:gd name="connsiteY2" fmla="*/ 85084 h 170168"/>
                    <a:gd name="connsiteX3" fmla="*/ 184221 w 368441"/>
                    <a:gd name="connsiteY3" fmla="*/ 0 h 170168"/>
                    <a:gd name="connsiteX4" fmla="*/ 368442 w 368441"/>
                    <a:gd name="connsiteY4" fmla="*/ 85084 h 170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441" h="170168">
                      <a:moveTo>
                        <a:pt x="368442" y="85084"/>
                      </a:moveTo>
                      <a:cubicBezTo>
                        <a:pt x="368442" y="132075"/>
                        <a:pt x="285963" y="170168"/>
                        <a:pt x="184221" y="170168"/>
                      </a:cubicBezTo>
                      <a:cubicBezTo>
                        <a:pt x="82478" y="170168"/>
                        <a:pt x="0" y="132075"/>
                        <a:pt x="0" y="85084"/>
                      </a:cubicBezTo>
                      <a:cubicBezTo>
                        <a:pt x="0" y="38093"/>
                        <a:pt x="82478" y="0"/>
                        <a:pt x="184221" y="0"/>
                      </a:cubicBezTo>
                      <a:cubicBezTo>
                        <a:pt x="285963" y="0"/>
                        <a:pt x="368442" y="38093"/>
                        <a:pt x="368442" y="85084"/>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26" name="Freeform: Shape 125">
                  <a:extLst>
                    <a:ext uri="{FF2B5EF4-FFF2-40B4-BE49-F238E27FC236}">
                      <a16:creationId xmlns:a16="http://schemas.microsoft.com/office/drawing/2014/main" id="{A0D7E7FC-180F-CF71-FB65-0213B0071A47}"/>
                    </a:ext>
                  </a:extLst>
                </p:cNvPr>
                <p:cNvSpPr/>
                <p:nvPr/>
              </p:nvSpPr>
              <p:spPr>
                <a:xfrm>
                  <a:off x="3657161" y="4266002"/>
                  <a:ext cx="230184" cy="85084"/>
                </a:xfrm>
                <a:custGeom>
                  <a:avLst/>
                  <a:gdLst>
                    <a:gd name="connsiteX0" fmla="*/ 0 w 230184"/>
                    <a:gd name="connsiteY0" fmla="*/ 0 h 85084"/>
                    <a:gd name="connsiteX1" fmla="*/ 184221 w 230184"/>
                    <a:gd name="connsiteY1" fmla="*/ 85084 h 85084"/>
                    <a:gd name="connsiteX2" fmla="*/ 230185 w 230184"/>
                    <a:gd name="connsiteY2" fmla="*/ 82413 h 85084"/>
                  </a:gdLst>
                  <a:ahLst/>
                  <a:cxnLst>
                    <a:cxn ang="0">
                      <a:pos x="connsiteX0" y="connsiteY0"/>
                    </a:cxn>
                    <a:cxn ang="0">
                      <a:pos x="connsiteX1" y="connsiteY1"/>
                    </a:cxn>
                    <a:cxn ang="0">
                      <a:pos x="connsiteX2" y="connsiteY2"/>
                    </a:cxn>
                  </a:cxnLst>
                  <a:rect l="l" t="t" r="r" b="b"/>
                  <a:pathLst>
                    <a:path w="230184" h="85084">
                      <a:moveTo>
                        <a:pt x="0" y="0"/>
                      </a:moveTo>
                      <a:cubicBezTo>
                        <a:pt x="0" y="46988"/>
                        <a:pt x="82486" y="85084"/>
                        <a:pt x="184221" y="85084"/>
                      </a:cubicBezTo>
                      <a:cubicBezTo>
                        <a:pt x="200103" y="85084"/>
                        <a:pt x="215473" y="84169"/>
                        <a:pt x="230185" y="82413"/>
                      </a:cubicBez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27" name="Freeform: Shape 126">
                  <a:extLst>
                    <a:ext uri="{FF2B5EF4-FFF2-40B4-BE49-F238E27FC236}">
                      <a16:creationId xmlns:a16="http://schemas.microsoft.com/office/drawing/2014/main" id="{6C2C683A-5993-9974-2355-0B11C8FEAC0F}"/>
                    </a:ext>
                  </a:extLst>
                </p:cNvPr>
                <p:cNvSpPr/>
                <p:nvPr/>
              </p:nvSpPr>
              <p:spPr>
                <a:xfrm>
                  <a:off x="3657161" y="4351087"/>
                  <a:ext cx="230184" cy="85084"/>
                </a:xfrm>
                <a:custGeom>
                  <a:avLst/>
                  <a:gdLst>
                    <a:gd name="connsiteX0" fmla="*/ 0 w 230184"/>
                    <a:gd name="connsiteY0" fmla="*/ 0 h 85084"/>
                    <a:gd name="connsiteX1" fmla="*/ 184221 w 230184"/>
                    <a:gd name="connsiteY1" fmla="*/ 85084 h 85084"/>
                    <a:gd name="connsiteX2" fmla="*/ 230185 w 230184"/>
                    <a:gd name="connsiteY2" fmla="*/ 82413 h 85084"/>
                  </a:gdLst>
                  <a:ahLst/>
                  <a:cxnLst>
                    <a:cxn ang="0">
                      <a:pos x="connsiteX0" y="connsiteY0"/>
                    </a:cxn>
                    <a:cxn ang="0">
                      <a:pos x="connsiteX1" y="connsiteY1"/>
                    </a:cxn>
                    <a:cxn ang="0">
                      <a:pos x="connsiteX2" y="connsiteY2"/>
                    </a:cxn>
                  </a:cxnLst>
                  <a:rect l="l" t="t" r="r" b="b"/>
                  <a:pathLst>
                    <a:path w="230184" h="85084">
                      <a:moveTo>
                        <a:pt x="0" y="0"/>
                      </a:moveTo>
                      <a:cubicBezTo>
                        <a:pt x="0" y="46988"/>
                        <a:pt x="82486" y="85084"/>
                        <a:pt x="184221" y="85084"/>
                      </a:cubicBezTo>
                      <a:cubicBezTo>
                        <a:pt x="200103" y="85084"/>
                        <a:pt x="215473" y="84169"/>
                        <a:pt x="230185" y="82413"/>
                      </a:cubicBez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28" name="Freeform: Shape 127">
                  <a:extLst>
                    <a:ext uri="{FF2B5EF4-FFF2-40B4-BE49-F238E27FC236}">
                      <a16:creationId xmlns:a16="http://schemas.microsoft.com/office/drawing/2014/main" id="{13F5A0F6-93B1-6E8F-A87B-E4D3CAE09CCD}"/>
                    </a:ext>
                  </a:extLst>
                </p:cNvPr>
                <p:cNvSpPr/>
                <p:nvPr/>
              </p:nvSpPr>
              <p:spPr>
                <a:xfrm>
                  <a:off x="3657161" y="4172428"/>
                  <a:ext cx="368441" cy="85084"/>
                </a:xfrm>
                <a:custGeom>
                  <a:avLst/>
                  <a:gdLst>
                    <a:gd name="connsiteX0" fmla="*/ 0 w 368441"/>
                    <a:gd name="connsiteY0" fmla="*/ 0 h 85084"/>
                    <a:gd name="connsiteX1" fmla="*/ 184221 w 368441"/>
                    <a:gd name="connsiteY1" fmla="*/ 85084 h 85084"/>
                    <a:gd name="connsiteX2" fmla="*/ 368442 w 368441"/>
                    <a:gd name="connsiteY2" fmla="*/ 0 h 85084"/>
                  </a:gdLst>
                  <a:ahLst/>
                  <a:cxnLst>
                    <a:cxn ang="0">
                      <a:pos x="connsiteX0" y="connsiteY0"/>
                    </a:cxn>
                    <a:cxn ang="0">
                      <a:pos x="connsiteX1" y="connsiteY1"/>
                    </a:cxn>
                    <a:cxn ang="0">
                      <a:pos x="connsiteX2" y="connsiteY2"/>
                    </a:cxn>
                  </a:cxnLst>
                  <a:rect l="l" t="t" r="r" b="b"/>
                  <a:pathLst>
                    <a:path w="368441" h="85084">
                      <a:moveTo>
                        <a:pt x="0" y="0"/>
                      </a:moveTo>
                      <a:cubicBezTo>
                        <a:pt x="0" y="46988"/>
                        <a:pt x="82486" y="85084"/>
                        <a:pt x="184221" y="85084"/>
                      </a:cubicBezTo>
                      <a:cubicBezTo>
                        <a:pt x="285956" y="85084"/>
                        <a:pt x="368442" y="46988"/>
                        <a:pt x="368442" y="0"/>
                      </a:cubicBez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29" name="Freeform: Shape 128">
                  <a:extLst>
                    <a:ext uri="{FF2B5EF4-FFF2-40B4-BE49-F238E27FC236}">
                      <a16:creationId xmlns:a16="http://schemas.microsoft.com/office/drawing/2014/main" id="{0EF0043F-02C0-BA67-2BAA-5B7FCDC0A16D}"/>
                    </a:ext>
                  </a:extLst>
                </p:cNvPr>
                <p:cNvSpPr/>
                <p:nvPr/>
              </p:nvSpPr>
              <p:spPr>
                <a:xfrm>
                  <a:off x="3657161" y="4078817"/>
                  <a:ext cx="3659" cy="272269"/>
                </a:xfrm>
                <a:custGeom>
                  <a:avLst/>
                  <a:gdLst>
                    <a:gd name="connsiteX0" fmla="*/ 0 w 3659"/>
                    <a:gd name="connsiteY0" fmla="*/ 0 h 272269"/>
                    <a:gd name="connsiteX1" fmla="*/ 0 w 3659"/>
                    <a:gd name="connsiteY1" fmla="*/ 272269 h 272269"/>
                  </a:gdLst>
                  <a:ahLst/>
                  <a:cxnLst>
                    <a:cxn ang="0">
                      <a:pos x="connsiteX0" y="connsiteY0"/>
                    </a:cxn>
                    <a:cxn ang="0">
                      <a:pos x="connsiteX1" y="connsiteY1"/>
                    </a:cxn>
                  </a:cxnLst>
                  <a:rect l="l" t="t" r="r" b="b"/>
                  <a:pathLst>
                    <a:path w="3659" h="272269">
                      <a:moveTo>
                        <a:pt x="0" y="0"/>
                      </a:moveTo>
                      <a:lnTo>
                        <a:pt x="0" y="272269"/>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30" name="Freeform: Shape 129">
                  <a:extLst>
                    <a:ext uri="{FF2B5EF4-FFF2-40B4-BE49-F238E27FC236}">
                      <a16:creationId xmlns:a16="http://schemas.microsoft.com/office/drawing/2014/main" id="{3A1053ED-A1B2-EBF7-7599-035C2F298602}"/>
                    </a:ext>
                  </a:extLst>
                </p:cNvPr>
                <p:cNvSpPr/>
                <p:nvPr/>
              </p:nvSpPr>
              <p:spPr>
                <a:xfrm>
                  <a:off x="4025603" y="4078817"/>
                  <a:ext cx="3659" cy="157433"/>
                </a:xfrm>
                <a:custGeom>
                  <a:avLst/>
                  <a:gdLst>
                    <a:gd name="connsiteX0" fmla="*/ 0 w 3659"/>
                    <a:gd name="connsiteY0" fmla="*/ 0 h 157433"/>
                    <a:gd name="connsiteX1" fmla="*/ 0 w 3659"/>
                    <a:gd name="connsiteY1" fmla="*/ 157433 h 157433"/>
                    <a:gd name="connsiteX2" fmla="*/ 0 w 3659"/>
                    <a:gd name="connsiteY2" fmla="*/ 0 h 157433"/>
                  </a:gdLst>
                  <a:ahLst/>
                  <a:cxnLst>
                    <a:cxn ang="0">
                      <a:pos x="connsiteX0" y="connsiteY0"/>
                    </a:cxn>
                    <a:cxn ang="0">
                      <a:pos x="connsiteX1" y="connsiteY1"/>
                    </a:cxn>
                    <a:cxn ang="0">
                      <a:pos x="connsiteX2" y="connsiteY2"/>
                    </a:cxn>
                  </a:cxnLst>
                  <a:rect l="l" t="t" r="r" b="b"/>
                  <a:pathLst>
                    <a:path w="3659" h="157433">
                      <a:moveTo>
                        <a:pt x="0" y="0"/>
                      </a:moveTo>
                      <a:lnTo>
                        <a:pt x="0" y="157433"/>
                      </a:lnTo>
                      <a:cubicBezTo>
                        <a:pt x="0" y="157433"/>
                        <a:pt x="0" y="0"/>
                        <a:pt x="0" y="0"/>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sp>
            <p:nvSpPr>
              <p:cNvPr id="116" name="Freeform: Shape 115">
                <a:extLst>
                  <a:ext uri="{FF2B5EF4-FFF2-40B4-BE49-F238E27FC236}">
                    <a16:creationId xmlns:a16="http://schemas.microsoft.com/office/drawing/2014/main" id="{789EE0CE-AC91-94F1-109A-99C82DDEFABD}"/>
                  </a:ext>
                </a:extLst>
              </p:cNvPr>
              <p:cNvSpPr/>
              <p:nvPr/>
            </p:nvSpPr>
            <p:spPr>
              <a:xfrm>
                <a:off x="3771411" y="4202107"/>
                <a:ext cx="5562" cy="5562"/>
              </a:xfrm>
              <a:custGeom>
                <a:avLst/>
                <a:gdLst>
                  <a:gd name="connsiteX0" fmla="*/ 5562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2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2" y="2781"/>
                    </a:moveTo>
                    <a:cubicBezTo>
                      <a:pt x="5562" y="4317"/>
                      <a:pt x="4317" y="5563"/>
                      <a:pt x="2781" y="5563"/>
                    </a:cubicBezTo>
                    <a:cubicBezTo>
                      <a:pt x="1245" y="5563"/>
                      <a:pt x="0" y="4317"/>
                      <a:pt x="0" y="2781"/>
                    </a:cubicBezTo>
                    <a:cubicBezTo>
                      <a:pt x="0" y="1245"/>
                      <a:pt x="1245" y="0"/>
                      <a:pt x="2781" y="0"/>
                    </a:cubicBezTo>
                    <a:cubicBezTo>
                      <a:pt x="4317" y="0"/>
                      <a:pt x="5562" y="1245"/>
                      <a:pt x="5562" y="278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17" name="Freeform: Shape 116">
                <a:extLst>
                  <a:ext uri="{FF2B5EF4-FFF2-40B4-BE49-F238E27FC236}">
                    <a16:creationId xmlns:a16="http://schemas.microsoft.com/office/drawing/2014/main" id="{C167F718-A621-160B-4EDD-443B1E931C59}"/>
                  </a:ext>
                </a:extLst>
              </p:cNvPr>
              <p:cNvSpPr/>
              <p:nvPr/>
            </p:nvSpPr>
            <p:spPr>
              <a:xfrm>
                <a:off x="3728778" y="4191092"/>
                <a:ext cx="5562" cy="5562"/>
              </a:xfrm>
              <a:custGeom>
                <a:avLst/>
                <a:gdLst>
                  <a:gd name="connsiteX0" fmla="*/ 5563 w 5562"/>
                  <a:gd name="connsiteY0" fmla="*/ 2781 h 5562"/>
                  <a:gd name="connsiteX1" fmla="*/ 2781 w 5562"/>
                  <a:gd name="connsiteY1" fmla="*/ 5562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2"/>
                      <a:pt x="2781" y="5562"/>
                    </a:cubicBezTo>
                    <a:cubicBezTo>
                      <a:pt x="1245" y="5562"/>
                      <a:pt x="0" y="4317"/>
                      <a:pt x="0" y="2781"/>
                    </a:cubicBezTo>
                    <a:cubicBezTo>
                      <a:pt x="0" y="1245"/>
                      <a:pt x="1245" y="0"/>
                      <a:pt x="2781" y="0"/>
                    </a:cubicBezTo>
                    <a:cubicBezTo>
                      <a:pt x="4317" y="0"/>
                      <a:pt x="5563" y="1245"/>
                      <a:pt x="5563" y="278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18" name="Freeform: Shape 117">
                <a:extLst>
                  <a:ext uri="{FF2B5EF4-FFF2-40B4-BE49-F238E27FC236}">
                    <a16:creationId xmlns:a16="http://schemas.microsoft.com/office/drawing/2014/main" id="{5D75A204-8D96-31C7-E616-E8A5495CCB07}"/>
                  </a:ext>
                </a:extLst>
              </p:cNvPr>
              <p:cNvSpPr/>
              <p:nvPr/>
            </p:nvSpPr>
            <p:spPr>
              <a:xfrm>
                <a:off x="3691707" y="4174258"/>
                <a:ext cx="5562" cy="5562"/>
              </a:xfrm>
              <a:custGeom>
                <a:avLst/>
                <a:gdLst>
                  <a:gd name="connsiteX0" fmla="*/ 5563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3"/>
                      <a:pt x="2781" y="5563"/>
                    </a:cubicBezTo>
                    <a:cubicBezTo>
                      <a:pt x="1245" y="5563"/>
                      <a:pt x="0" y="4317"/>
                      <a:pt x="0" y="2781"/>
                    </a:cubicBezTo>
                    <a:cubicBezTo>
                      <a:pt x="0" y="1245"/>
                      <a:pt x="1245" y="0"/>
                      <a:pt x="2781" y="0"/>
                    </a:cubicBezTo>
                    <a:cubicBezTo>
                      <a:pt x="4317" y="0"/>
                      <a:pt x="5563" y="1245"/>
                      <a:pt x="5563" y="278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19" name="Freeform: Shape 118">
                <a:extLst>
                  <a:ext uri="{FF2B5EF4-FFF2-40B4-BE49-F238E27FC236}">
                    <a16:creationId xmlns:a16="http://schemas.microsoft.com/office/drawing/2014/main" id="{BBD66A8B-0892-82E5-1F41-50163F833BDE}"/>
                  </a:ext>
                </a:extLst>
              </p:cNvPr>
              <p:cNvSpPr/>
              <p:nvPr/>
            </p:nvSpPr>
            <p:spPr>
              <a:xfrm>
                <a:off x="3771411" y="4295096"/>
                <a:ext cx="5562" cy="5562"/>
              </a:xfrm>
              <a:custGeom>
                <a:avLst/>
                <a:gdLst>
                  <a:gd name="connsiteX0" fmla="*/ 5562 w 5562"/>
                  <a:gd name="connsiteY0" fmla="*/ 2781 h 5562"/>
                  <a:gd name="connsiteX1" fmla="*/ 2781 w 5562"/>
                  <a:gd name="connsiteY1" fmla="*/ 5562 h 5562"/>
                  <a:gd name="connsiteX2" fmla="*/ 0 w 5562"/>
                  <a:gd name="connsiteY2" fmla="*/ 2781 h 5562"/>
                  <a:gd name="connsiteX3" fmla="*/ 2781 w 5562"/>
                  <a:gd name="connsiteY3" fmla="*/ 0 h 5562"/>
                  <a:gd name="connsiteX4" fmla="*/ 5562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2" y="2781"/>
                    </a:moveTo>
                    <a:cubicBezTo>
                      <a:pt x="5562" y="4317"/>
                      <a:pt x="4317" y="5562"/>
                      <a:pt x="2781" y="5562"/>
                    </a:cubicBezTo>
                    <a:cubicBezTo>
                      <a:pt x="1245" y="5562"/>
                      <a:pt x="0" y="4317"/>
                      <a:pt x="0" y="2781"/>
                    </a:cubicBezTo>
                    <a:cubicBezTo>
                      <a:pt x="0" y="1245"/>
                      <a:pt x="1245" y="0"/>
                      <a:pt x="2781" y="0"/>
                    </a:cubicBezTo>
                    <a:cubicBezTo>
                      <a:pt x="4317" y="0"/>
                      <a:pt x="5562" y="1245"/>
                      <a:pt x="5562" y="278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20" name="Freeform: Shape 119">
                <a:extLst>
                  <a:ext uri="{FF2B5EF4-FFF2-40B4-BE49-F238E27FC236}">
                    <a16:creationId xmlns:a16="http://schemas.microsoft.com/office/drawing/2014/main" id="{CEA1C01A-4CEC-E2BF-6AE0-E50B7B92F2C3}"/>
                  </a:ext>
                </a:extLst>
              </p:cNvPr>
              <p:cNvSpPr/>
              <p:nvPr/>
            </p:nvSpPr>
            <p:spPr>
              <a:xfrm>
                <a:off x="3728778" y="4284080"/>
                <a:ext cx="5562" cy="5562"/>
              </a:xfrm>
              <a:custGeom>
                <a:avLst/>
                <a:gdLst>
                  <a:gd name="connsiteX0" fmla="*/ 5563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3"/>
                      <a:pt x="2781" y="5563"/>
                    </a:cubicBezTo>
                    <a:cubicBezTo>
                      <a:pt x="1245" y="5563"/>
                      <a:pt x="0" y="4317"/>
                      <a:pt x="0" y="2781"/>
                    </a:cubicBezTo>
                    <a:cubicBezTo>
                      <a:pt x="0" y="1245"/>
                      <a:pt x="1245" y="0"/>
                      <a:pt x="2781" y="0"/>
                    </a:cubicBezTo>
                    <a:cubicBezTo>
                      <a:pt x="4317" y="0"/>
                      <a:pt x="5563" y="1245"/>
                      <a:pt x="5563" y="278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21" name="Freeform: Shape 120">
                <a:extLst>
                  <a:ext uri="{FF2B5EF4-FFF2-40B4-BE49-F238E27FC236}">
                    <a16:creationId xmlns:a16="http://schemas.microsoft.com/office/drawing/2014/main" id="{8CAE2CD1-E435-4359-875F-3069EED28A00}"/>
                  </a:ext>
                </a:extLst>
              </p:cNvPr>
              <p:cNvSpPr/>
              <p:nvPr/>
            </p:nvSpPr>
            <p:spPr>
              <a:xfrm>
                <a:off x="3691707" y="4267247"/>
                <a:ext cx="5562" cy="5562"/>
              </a:xfrm>
              <a:custGeom>
                <a:avLst/>
                <a:gdLst>
                  <a:gd name="connsiteX0" fmla="*/ 5563 w 5562"/>
                  <a:gd name="connsiteY0" fmla="*/ 2781 h 5562"/>
                  <a:gd name="connsiteX1" fmla="*/ 2781 w 5562"/>
                  <a:gd name="connsiteY1" fmla="*/ 5562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2"/>
                      <a:pt x="2781" y="5562"/>
                    </a:cubicBezTo>
                    <a:cubicBezTo>
                      <a:pt x="1245" y="5562"/>
                      <a:pt x="0" y="4317"/>
                      <a:pt x="0" y="2781"/>
                    </a:cubicBezTo>
                    <a:cubicBezTo>
                      <a:pt x="0" y="1245"/>
                      <a:pt x="1245" y="0"/>
                      <a:pt x="2781" y="0"/>
                    </a:cubicBezTo>
                    <a:cubicBezTo>
                      <a:pt x="4317" y="0"/>
                      <a:pt x="5563" y="1245"/>
                      <a:pt x="5563" y="278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22" name="Freeform: Shape 121">
                <a:extLst>
                  <a:ext uri="{FF2B5EF4-FFF2-40B4-BE49-F238E27FC236}">
                    <a16:creationId xmlns:a16="http://schemas.microsoft.com/office/drawing/2014/main" id="{DB8EBDC1-F72E-9176-883E-1A702C61F54A}"/>
                  </a:ext>
                </a:extLst>
              </p:cNvPr>
              <p:cNvSpPr/>
              <p:nvPr/>
            </p:nvSpPr>
            <p:spPr>
              <a:xfrm>
                <a:off x="3771411" y="4388084"/>
                <a:ext cx="5562" cy="5562"/>
              </a:xfrm>
              <a:custGeom>
                <a:avLst/>
                <a:gdLst>
                  <a:gd name="connsiteX0" fmla="*/ 5562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2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2" y="2781"/>
                    </a:moveTo>
                    <a:cubicBezTo>
                      <a:pt x="5562" y="4317"/>
                      <a:pt x="4317" y="5563"/>
                      <a:pt x="2781" y="5563"/>
                    </a:cubicBezTo>
                    <a:cubicBezTo>
                      <a:pt x="1245" y="5563"/>
                      <a:pt x="0" y="4317"/>
                      <a:pt x="0" y="2781"/>
                    </a:cubicBezTo>
                    <a:cubicBezTo>
                      <a:pt x="0" y="1245"/>
                      <a:pt x="1245" y="0"/>
                      <a:pt x="2781" y="0"/>
                    </a:cubicBezTo>
                    <a:cubicBezTo>
                      <a:pt x="4317" y="0"/>
                      <a:pt x="5562" y="1245"/>
                      <a:pt x="5562" y="278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23" name="Freeform: Shape 122">
                <a:extLst>
                  <a:ext uri="{FF2B5EF4-FFF2-40B4-BE49-F238E27FC236}">
                    <a16:creationId xmlns:a16="http://schemas.microsoft.com/office/drawing/2014/main" id="{852F2070-0C2D-309E-073B-ADBCE441D0BF}"/>
                  </a:ext>
                </a:extLst>
              </p:cNvPr>
              <p:cNvSpPr/>
              <p:nvPr/>
            </p:nvSpPr>
            <p:spPr>
              <a:xfrm>
                <a:off x="3728778" y="4377069"/>
                <a:ext cx="5562" cy="5562"/>
              </a:xfrm>
              <a:custGeom>
                <a:avLst/>
                <a:gdLst>
                  <a:gd name="connsiteX0" fmla="*/ 5563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3"/>
                      <a:pt x="2781" y="5563"/>
                    </a:cubicBezTo>
                    <a:cubicBezTo>
                      <a:pt x="1245" y="5563"/>
                      <a:pt x="0" y="4317"/>
                      <a:pt x="0" y="2781"/>
                    </a:cubicBezTo>
                    <a:cubicBezTo>
                      <a:pt x="0" y="1245"/>
                      <a:pt x="1245" y="0"/>
                      <a:pt x="2781" y="0"/>
                    </a:cubicBezTo>
                    <a:cubicBezTo>
                      <a:pt x="4317" y="0"/>
                      <a:pt x="5563" y="1245"/>
                      <a:pt x="5563" y="278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24" name="Freeform: Shape 123">
                <a:extLst>
                  <a:ext uri="{FF2B5EF4-FFF2-40B4-BE49-F238E27FC236}">
                    <a16:creationId xmlns:a16="http://schemas.microsoft.com/office/drawing/2014/main" id="{AA7FF0E8-64CB-B404-0B1C-E312F062F73E}"/>
                  </a:ext>
                </a:extLst>
              </p:cNvPr>
              <p:cNvSpPr/>
              <p:nvPr/>
            </p:nvSpPr>
            <p:spPr>
              <a:xfrm>
                <a:off x="3691707" y="4360235"/>
                <a:ext cx="5562" cy="5562"/>
              </a:xfrm>
              <a:custGeom>
                <a:avLst/>
                <a:gdLst>
                  <a:gd name="connsiteX0" fmla="*/ 5563 w 5562"/>
                  <a:gd name="connsiteY0" fmla="*/ 2781 h 5562"/>
                  <a:gd name="connsiteX1" fmla="*/ 2781 w 5562"/>
                  <a:gd name="connsiteY1" fmla="*/ 5563 h 5562"/>
                  <a:gd name="connsiteX2" fmla="*/ 0 w 5562"/>
                  <a:gd name="connsiteY2" fmla="*/ 2781 h 5562"/>
                  <a:gd name="connsiteX3" fmla="*/ 2781 w 5562"/>
                  <a:gd name="connsiteY3" fmla="*/ 0 h 5562"/>
                  <a:gd name="connsiteX4" fmla="*/ 5563 w 5562"/>
                  <a:gd name="connsiteY4" fmla="*/ 2781 h 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2" h="5562">
                    <a:moveTo>
                      <a:pt x="5563" y="2781"/>
                    </a:moveTo>
                    <a:cubicBezTo>
                      <a:pt x="5563" y="4317"/>
                      <a:pt x="4317" y="5563"/>
                      <a:pt x="2781" y="5563"/>
                    </a:cubicBezTo>
                    <a:cubicBezTo>
                      <a:pt x="1245" y="5563"/>
                      <a:pt x="0" y="4317"/>
                      <a:pt x="0" y="2781"/>
                    </a:cubicBezTo>
                    <a:cubicBezTo>
                      <a:pt x="0" y="1245"/>
                      <a:pt x="1245" y="0"/>
                      <a:pt x="2781" y="0"/>
                    </a:cubicBezTo>
                    <a:cubicBezTo>
                      <a:pt x="4317" y="0"/>
                      <a:pt x="5563" y="1245"/>
                      <a:pt x="5563" y="278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112" name="Graphic 2">
              <a:extLst>
                <a:ext uri="{FF2B5EF4-FFF2-40B4-BE49-F238E27FC236}">
                  <a16:creationId xmlns:a16="http://schemas.microsoft.com/office/drawing/2014/main" id="{174B10B3-C9BD-52E3-2F35-F3E5C3596863}"/>
                </a:ext>
              </a:extLst>
            </p:cNvPr>
            <p:cNvGrpSpPr/>
            <p:nvPr/>
          </p:nvGrpSpPr>
          <p:grpSpPr>
            <a:xfrm>
              <a:off x="3916841" y="4267320"/>
              <a:ext cx="189344" cy="189344"/>
              <a:chOff x="3916841" y="4267320"/>
              <a:chExt cx="189344" cy="189344"/>
            </a:xfrm>
            <a:grpFill/>
          </p:grpSpPr>
          <p:sp>
            <p:nvSpPr>
              <p:cNvPr id="113" name="Freeform: Shape 112">
                <a:extLst>
                  <a:ext uri="{FF2B5EF4-FFF2-40B4-BE49-F238E27FC236}">
                    <a16:creationId xmlns:a16="http://schemas.microsoft.com/office/drawing/2014/main" id="{D15077AB-ABDB-F085-1145-185B8D023539}"/>
                  </a:ext>
                </a:extLst>
              </p:cNvPr>
              <p:cNvSpPr/>
              <p:nvPr/>
            </p:nvSpPr>
            <p:spPr>
              <a:xfrm>
                <a:off x="3916841" y="4267320"/>
                <a:ext cx="189344" cy="189344"/>
              </a:xfrm>
              <a:custGeom>
                <a:avLst/>
                <a:gdLst>
                  <a:gd name="connsiteX0" fmla="*/ 187771 w 189344"/>
                  <a:gd name="connsiteY0" fmla="*/ 111835 h 189344"/>
                  <a:gd name="connsiteX1" fmla="*/ 189344 w 189344"/>
                  <a:gd name="connsiteY1" fmla="*/ 94672 h 189344"/>
                  <a:gd name="connsiteX2" fmla="*/ 187771 w 189344"/>
                  <a:gd name="connsiteY2" fmla="*/ 77509 h 189344"/>
                  <a:gd name="connsiteX3" fmla="*/ 168887 w 189344"/>
                  <a:gd name="connsiteY3" fmla="*/ 72715 h 189344"/>
                  <a:gd name="connsiteX4" fmla="*/ 162666 w 189344"/>
                  <a:gd name="connsiteY4" fmla="*/ 57711 h 189344"/>
                  <a:gd name="connsiteX5" fmla="*/ 172620 w 189344"/>
                  <a:gd name="connsiteY5" fmla="*/ 40987 h 189344"/>
                  <a:gd name="connsiteX6" fmla="*/ 148357 w 189344"/>
                  <a:gd name="connsiteY6" fmla="*/ 16724 h 189344"/>
                  <a:gd name="connsiteX7" fmla="*/ 131633 w 189344"/>
                  <a:gd name="connsiteY7" fmla="*/ 26678 h 189344"/>
                  <a:gd name="connsiteX8" fmla="*/ 116629 w 189344"/>
                  <a:gd name="connsiteY8" fmla="*/ 20457 h 189344"/>
                  <a:gd name="connsiteX9" fmla="*/ 111835 w 189344"/>
                  <a:gd name="connsiteY9" fmla="*/ 1574 h 189344"/>
                  <a:gd name="connsiteX10" fmla="*/ 94672 w 189344"/>
                  <a:gd name="connsiteY10" fmla="*/ 0 h 189344"/>
                  <a:gd name="connsiteX11" fmla="*/ 77509 w 189344"/>
                  <a:gd name="connsiteY11" fmla="*/ 1574 h 189344"/>
                  <a:gd name="connsiteX12" fmla="*/ 72715 w 189344"/>
                  <a:gd name="connsiteY12" fmla="*/ 20457 h 189344"/>
                  <a:gd name="connsiteX13" fmla="*/ 57711 w 189344"/>
                  <a:gd name="connsiteY13" fmla="*/ 26678 h 189344"/>
                  <a:gd name="connsiteX14" fmla="*/ 40987 w 189344"/>
                  <a:gd name="connsiteY14" fmla="*/ 16724 h 189344"/>
                  <a:gd name="connsiteX15" fmla="*/ 16724 w 189344"/>
                  <a:gd name="connsiteY15" fmla="*/ 40987 h 189344"/>
                  <a:gd name="connsiteX16" fmla="*/ 26678 w 189344"/>
                  <a:gd name="connsiteY16" fmla="*/ 57711 h 189344"/>
                  <a:gd name="connsiteX17" fmla="*/ 20457 w 189344"/>
                  <a:gd name="connsiteY17" fmla="*/ 72715 h 189344"/>
                  <a:gd name="connsiteX18" fmla="*/ 1574 w 189344"/>
                  <a:gd name="connsiteY18" fmla="*/ 77509 h 189344"/>
                  <a:gd name="connsiteX19" fmla="*/ 0 w 189344"/>
                  <a:gd name="connsiteY19" fmla="*/ 94672 h 189344"/>
                  <a:gd name="connsiteX20" fmla="*/ 1574 w 189344"/>
                  <a:gd name="connsiteY20" fmla="*/ 111835 h 189344"/>
                  <a:gd name="connsiteX21" fmla="*/ 20457 w 189344"/>
                  <a:gd name="connsiteY21" fmla="*/ 116629 h 189344"/>
                  <a:gd name="connsiteX22" fmla="*/ 26678 w 189344"/>
                  <a:gd name="connsiteY22" fmla="*/ 131634 h 189344"/>
                  <a:gd name="connsiteX23" fmla="*/ 16724 w 189344"/>
                  <a:gd name="connsiteY23" fmla="*/ 148357 h 189344"/>
                  <a:gd name="connsiteX24" fmla="*/ 40987 w 189344"/>
                  <a:gd name="connsiteY24" fmla="*/ 172620 h 189344"/>
                  <a:gd name="connsiteX25" fmla="*/ 57711 w 189344"/>
                  <a:gd name="connsiteY25" fmla="*/ 162666 h 189344"/>
                  <a:gd name="connsiteX26" fmla="*/ 72715 w 189344"/>
                  <a:gd name="connsiteY26" fmla="*/ 168888 h 189344"/>
                  <a:gd name="connsiteX27" fmla="*/ 77509 w 189344"/>
                  <a:gd name="connsiteY27" fmla="*/ 187771 h 189344"/>
                  <a:gd name="connsiteX28" fmla="*/ 94672 w 189344"/>
                  <a:gd name="connsiteY28" fmla="*/ 189344 h 189344"/>
                  <a:gd name="connsiteX29" fmla="*/ 111835 w 189344"/>
                  <a:gd name="connsiteY29" fmla="*/ 187771 h 189344"/>
                  <a:gd name="connsiteX30" fmla="*/ 116629 w 189344"/>
                  <a:gd name="connsiteY30" fmla="*/ 168888 h 189344"/>
                  <a:gd name="connsiteX31" fmla="*/ 131633 w 189344"/>
                  <a:gd name="connsiteY31" fmla="*/ 162666 h 189344"/>
                  <a:gd name="connsiteX32" fmla="*/ 148357 w 189344"/>
                  <a:gd name="connsiteY32" fmla="*/ 172620 h 189344"/>
                  <a:gd name="connsiteX33" fmla="*/ 172620 w 189344"/>
                  <a:gd name="connsiteY33" fmla="*/ 148357 h 189344"/>
                  <a:gd name="connsiteX34" fmla="*/ 162666 w 189344"/>
                  <a:gd name="connsiteY34" fmla="*/ 131634 h 189344"/>
                  <a:gd name="connsiteX35" fmla="*/ 168887 w 189344"/>
                  <a:gd name="connsiteY35" fmla="*/ 116629 h 189344"/>
                  <a:gd name="connsiteX36" fmla="*/ 187771 w 189344"/>
                  <a:gd name="connsiteY36" fmla="*/ 111835 h 18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89344" h="189344">
                    <a:moveTo>
                      <a:pt x="187771" y="111835"/>
                    </a:moveTo>
                    <a:cubicBezTo>
                      <a:pt x="188795" y="106273"/>
                      <a:pt x="189344" y="100528"/>
                      <a:pt x="189344" y="94672"/>
                    </a:cubicBezTo>
                    <a:cubicBezTo>
                      <a:pt x="189344" y="88817"/>
                      <a:pt x="188795" y="83071"/>
                      <a:pt x="187771" y="77509"/>
                    </a:cubicBezTo>
                    <a:lnTo>
                      <a:pt x="168887" y="72715"/>
                    </a:lnTo>
                    <a:cubicBezTo>
                      <a:pt x="167350" y="67445"/>
                      <a:pt x="165264" y="62432"/>
                      <a:pt x="162666" y="57711"/>
                    </a:cubicBezTo>
                    <a:lnTo>
                      <a:pt x="172620" y="40987"/>
                    </a:lnTo>
                    <a:cubicBezTo>
                      <a:pt x="166070" y="31509"/>
                      <a:pt x="157836" y="23275"/>
                      <a:pt x="148357" y="16724"/>
                    </a:cubicBezTo>
                    <a:lnTo>
                      <a:pt x="131633" y="26678"/>
                    </a:lnTo>
                    <a:cubicBezTo>
                      <a:pt x="126913" y="24116"/>
                      <a:pt x="121862" y="22030"/>
                      <a:pt x="116629" y="20457"/>
                    </a:cubicBezTo>
                    <a:lnTo>
                      <a:pt x="111835" y="1574"/>
                    </a:lnTo>
                    <a:cubicBezTo>
                      <a:pt x="106273" y="549"/>
                      <a:pt x="100527" y="0"/>
                      <a:pt x="94672" y="0"/>
                    </a:cubicBezTo>
                    <a:cubicBezTo>
                      <a:pt x="88817" y="0"/>
                      <a:pt x="83071" y="549"/>
                      <a:pt x="77509" y="1574"/>
                    </a:cubicBezTo>
                    <a:lnTo>
                      <a:pt x="72715" y="20457"/>
                    </a:lnTo>
                    <a:cubicBezTo>
                      <a:pt x="67445" y="21994"/>
                      <a:pt x="62432" y="24080"/>
                      <a:pt x="57711" y="26678"/>
                    </a:cubicBezTo>
                    <a:lnTo>
                      <a:pt x="40987" y="16724"/>
                    </a:lnTo>
                    <a:cubicBezTo>
                      <a:pt x="31509" y="23275"/>
                      <a:pt x="23275" y="31509"/>
                      <a:pt x="16724" y="40987"/>
                    </a:cubicBezTo>
                    <a:lnTo>
                      <a:pt x="26678" y="57711"/>
                    </a:lnTo>
                    <a:cubicBezTo>
                      <a:pt x="24116" y="62432"/>
                      <a:pt x="22030" y="67482"/>
                      <a:pt x="20457" y="72715"/>
                    </a:cubicBezTo>
                    <a:lnTo>
                      <a:pt x="1574" y="77509"/>
                    </a:lnTo>
                    <a:cubicBezTo>
                      <a:pt x="549" y="83071"/>
                      <a:pt x="0" y="88817"/>
                      <a:pt x="0" y="94672"/>
                    </a:cubicBezTo>
                    <a:cubicBezTo>
                      <a:pt x="0" y="100528"/>
                      <a:pt x="549" y="106273"/>
                      <a:pt x="1574" y="111835"/>
                    </a:cubicBezTo>
                    <a:lnTo>
                      <a:pt x="20457" y="116629"/>
                    </a:lnTo>
                    <a:cubicBezTo>
                      <a:pt x="21994" y="121899"/>
                      <a:pt x="24080" y="126913"/>
                      <a:pt x="26678" y="131634"/>
                    </a:cubicBezTo>
                    <a:lnTo>
                      <a:pt x="16724" y="148357"/>
                    </a:lnTo>
                    <a:cubicBezTo>
                      <a:pt x="23275" y="157836"/>
                      <a:pt x="31509" y="166070"/>
                      <a:pt x="40987" y="172620"/>
                    </a:cubicBezTo>
                    <a:lnTo>
                      <a:pt x="57711" y="162666"/>
                    </a:lnTo>
                    <a:cubicBezTo>
                      <a:pt x="62432" y="165228"/>
                      <a:pt x="67482" y="167314"/>
                      <a:pt x="72715" y="168888"/>
                    </a:cubicBezTo>
                    <a:lnTo>
                      <a:pt x="77509" y="187771"/>
                    </a:lnTo>
                    <a:cubicBezTo>
                      <a:pt x="83071" y="188795"/>
                      <a:pt x="88817" y="189344"/>
                      <a:pt x="94672" y="189344"/>
                    </a:cubicBezTo>
                    <a:cubicBezTo>
                      <a:pt x="100527" y="189344"/>
                      <a:pt x="106273" y="188795"/>
                      <a:pt x="111835" y="187771"/>
                    </a:cubicBezTo>
                    <a:lnTo>
                      <a:pt x="116629" y="168888"/>
                    </a:lnTo>
                    <a:cubicBezTo>
                      <a:pt x="121899" y="167350"/>
                      <a:pt x="126913" y="165264"/>
                      <a:pt x="131633" y="162666"/>
                    </a:cubicBezTo>
                    <a:lnTo>
                      <a:pt x="148357" y="172620"/>
                    </a:lnTo>
                    <a:cubicBezTo>
                      <a:pt x="157836" y="166070"/>
                      <a:pt x="166070" y="157836"/>
                      <a:pt x="172620" y="148357"/>
                    </a:cubicBezTo>
                    <a:lnTo>
                      <a:pt x="162666" y="131634"/>
                    </a:lnTo>
                    <a:cubicBezTo>
                      <a:pt x="165228" y="126913"/>
                      <a:pt x="167314" y="121862"/>
                      <a:pt x="168887" y="116629"/>
                    </a:cubicBezTo>
                    <a:lnTo>
                      <a:pt x="187771" y="111835"/>
                    </a:ln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14" name="Freeform: Shape 113">
                <a:extLst>
                  <a:ext uri="{FF2B5EF4-FFF2-40B4-BE49-F238E27FC236}">
                    <a16:creationId xmlns:a16="http://schemas.microsoft.com/office/drawing/2014/main" id="{1B2FBE2A-3D33-E54B-1561-88148F149FFD}"/>
                  </a:ext>
                </a:extLst>
              </p:cNvPr>
              <p:cNvSpPr/>
              <p:nvPr/>
            </p:nvSpPr>
            <p:spPr>
              <a:xfrm>
                <a:off x="3966721" y="4317199"/>
                <a:ext cx="89585" cy="89585"/>
              </a:xfrm>
              <a:custGeom>
                <a:avLst/>
                <a:gdLst>
                  <a:gd name="connsiteX0" fmla="*/ 89585 w 89585"/>
                  <a:gd name="connsiteY0" fmla="*/ 44793 h 89585"/>
                  <a:gd name="connsiteX1" fmla="*/ 44793 w 89585"/>
                  <a:gd name="connsiteY1" fmla="*/ 89585 h 89585"/>
                  <a:gd name="connsiteX2" fmla="*/ 0 w 89585"/>
                  <a:gd name="connsiteY2" fmla="*/ 44793 h 89585"/>
                  <a:gd name="connsiteX3" fmla="*/ 44793 w 89585"/>
                  <a:gd name="connsiteY3" fmla="*/ 0 h 89585"/>
                  <a:gd name="connsiteX4" fmla="*/ 89585 w 89585"/>
                  <a:gd name="connsiteY4" fmla="*/ 44793 h 8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585" h="89585">
                    <a:moveTo>
                      <a:pt x="89585" y="44793"/>
                    </a:moveTo>
                    <a:cubicBezTo>
                      <a:pt x="89585" y="69531"/>
                      <a:pt x="69531" y="89585"/>
                      <a:pt x="44793" y="89585"/>
                    </a:cubicBezTo>
                    <a:cubicBezTo>
                      <a:pt x="20054" y="89585"/>
                      <a:pt x="0" y="69531"/>
                      <a:pt x="0" y="44793"/>
                    </a:cubicBezTo>
                    <a:cubicBezTo>
                      <a:pt x="0" y="20054"/>
                      <a:pt x="20054" y="0"/>
                      <a:pt x="44793" y="0"/>
                    </a:cubicBezTo>
                    <a:cubicBezTo>
                      <a:pt x="69531" y="0"/>
                      <a:pt x="89585" y="20054"/>
                      <a:pt x="89585" y="44793"/>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grpSp>
        <p:nvGrpSpPr>
          <p:cNvPr id="131" name="Graphic 2">
            <a:extLst>
              <a:ext uri="{FF2B5EF4-FFF2-40B4-BE49-F238E27FC236}">
                <a16:creationId xmlns:a16="http://schemas.microsoft.com/office/drawing/2014/main" id="{9614BEF3-9145-022B-D32B-88A1C0500827}"/>
              </a:ext>
            </a:extLst>
          </p:cNvPr>
          <p:cNvGrpSpPr/>
          <p:nvPr/>
        </p:nvGrpSpPr>
        <p:grpSpPr>
          <a:xfrm>
            <a:off x="676222" y="4819101"/>
            <a:ext cx="238868" cy="225160"/>
            <a:chOff x="5357929" y="4850357"/>
            <a:chExt cx="498282" cy="468273"/>
          </a:xfrm>
          <a:noFill/>
        </p:grpSpPr>
        <p:grpSp>
          <p:nvGrpSpPr>
            <p:cNvPr id="132" name="Graphic 2">
              <a:extLst>
                <a:ext uri="{FF2B5EF4-FFF2-40B4-BE49-F238E27FC236}">
                  <a16:creationId xmlns:a16="http://schemas.microsoft.com/office/drawing/2014/main" id="{E1F5BF6B-75B9-4C12-946E-FC74C14D7AE7}"/>
                </a:ext>
              </a:extLst>
            </p:cNvPr>
            <p:cNvGrpSpPr/>
            <p:nvPr/>
          </p:nvGrpSpPr>
          <p:grpSpPr>
            <a:xfrm>
              <a:off x="5545700" y="4873778"/>
              <a:ext cx="213314" cy="103455"/>
              <a:chOff x="5545700" y="4873778"/>
              <a:chExt cx="213314" cy="103455"/>
            </a:xfrm>
            <a:grpFill/>
          </p:grpSpPr>
          <p:sp>
            <p:nvSpPr>
              <p:cNvPr id="151" name="Freeform: Shape 150">
                <a:extLst>
                  <a:ext uri="{FF2B5EF4-FFF2-40B4-BE49-F238E27FC236}">
                    <a16:creationId xmlns:a16="http://schemas.microsoft.com/office/drawing/2014/main" id="{0DF59258-B20E-884B-D347-BCF3A60181C1}"/>
                  </a:ext>
                </a:extLst>
              </p:cNvPr>
              <p:cNvSpPr/>
              <p:nvPr/>
            </p:nvSpPr>
            <p:spPr>
              <a:xfrm>
                <a:off x="5577428" y="4907921"/>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52" name="Freeform: Shape 151">
                <a:extLst>
                  <a:ext uri="{FF2B5EF4-FFF2-40B4-BE49-F238E27FC236}">
                    <a16:creationId xmlns:a16="http://schemas.microsoft.com/office/drawing/2014/main" id="{3978B7AB-7AA5-3562-4DAD-F01266B4DDEF}"/>
                  </a:ext>
                </a:extLst>
              </p:cNvPr>
              <p:cNvSpPr/>
              <p:nvPr/>
            </p:nvSpPr>
            <p:spPr>
              <a:xfrm>
                <a:off x="5577428" y="4943053"/>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53" name="Freeform: Shape 152">
                <a:extLst>
                  <a:ext uri="{FF2B5EF4-FFF2-40B4-BE49-F238E27FC236}">
                    <a16:creationId xmlns:a16="http://schemas.microsoft.com/office/drawing/2014/main" id="{0CA29DFA-13BF-FE3C-8301-6E3EDC622F27}"/>
                  </a:ext>
                </a:extLst>
              </p:cNvPr>
              <p:cNvSpPr/>
              <p:nvPr/>
            </p:nvSpPr>
            <p:spPr>
              <a:xfrm>
                <a:off x="5545700" y="4873778"/>
                <a:ext cx="213314" cy="103455"/>
              </a:xfrm>
              <a:custGeom>
                <a:avLst/>
                <a:gdLst>
                  <a:gd name="connsiteX0" fmla="*/ 0 w 213314"/>
                  <a:gd name="connsiteY0" fmla="*/ 0 h 103455"/>
                  <a:gd name="connsiteX1" fmla="*/ 213315 w 213314"/>
                  <a:gd name="connsiteY1" fmla="*/ 0 h 103455"/>
                  <a:gd name="connsiteX2" fmla="*/ 213315 w 213314"/>
                  <a:gd name="connsiteY2" fmla="*/ 103455 h 103455"/>
                  <a:gd name="connsiteX3" fmla="*/ 0 w 213314"/>
                  <a:gd name="connsiteY3" fmla="*/ 103455 h 103455"/>
                </a:gdLst>
                <a:ahLst/>
                <a:cxnLst>
                  <a:cxn ang="0">
                    <a:pos x="connsiteX0" y="connsiteY0"/>
                  </a:cxn>
                  <a:cxn ang="0">
                    <a:pos x="connsiteX1" y="connsiteY1"/>
                  </a:cxn>
                  <a:cxn ang="0">
                    <a:pos x="connsiteX2" y="connsiteY2"/>
                  </a:cxn>
                  <a:cxn ang="0">
                    <a:pos x="connsiteX3" y="connsiteY3"/>
                  </a:cxn>
                </a:cxnLst>
                <a:rect l="l" t="t" r="r" b="b"/>
                <a:pathLst>
                  <a:path w="213314" h="103455">
                    <a:moveTo>
                      <a:pt x="0" y="0"/>
                    </a:moveTo>
                    <a:lnTo>
                      <a:pt x="213315" y="0"/>
                    </a:lnTo>
                    <a:lnTo>
                      <a:pt x="213315" y="103455"/>
                    </a:lnTo>
                    <a:lnTo>
                      <a:pt x="0" y="103455"/>
                    </a:ln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133" name="Graphic 2">
              <a:extLst>
                <a:ext uri="{FF2B5EF4-FFF2-40B4-BE49-F238E27FC236}">
                  <a16:creationId xmlns:a16="http://schemas.microsoft.com/office/drawing/2014/main" id="{5822F6D7-2DF0-8C65-C455-1FA17271562A}"/>
                </a:ext>
              </a:extLst>
            </p:cNvPr>
            <p:cNvGrpSpPr/>
            <p:nvPr/>
          </p:nvGrpSpPr>
          <p:grpSpPr>
            <a:xfrm>
              <a:off x="5500395" y="5031650"/>
              <a:ext cx="213314" cy="103455"/>
              <a:chOff x="5500395" y="5031650"/>
              <a:chExt cx="213314" cy="103455"/>
            </a:xfrm>
            <a:grpFill/>
          </p:grpSpPr>
          <p:sp>
            <p:nvSpPr>
              <p:cNvPr id="148" name="Freeform: Shape 147">
                <a:extLst>
                  <a:ext uri="{FF2B5EF4-FFF2-40B4-BE49-F238E27FC236}">
                    <a16:creationId xmlns:a16="http://schemas.microsoft.com/office/drawing/2014/main" id="{8EB1F23E-3DC6-9BE6-98FE-70460BFE7FEC}"/>
                  </a:ext>
                </a:extLst>
              </p:cNvPr>
              <p:cNvSpPr/>
              <p:nvPr/>
            </p:nvSpPr>
            <p:spPr>
              <a:xfrm>
                <a:off x="5532123" y="5065793"/>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49" name="Freeform: Shape 148">
                <a:extLst>
                  <a:ext uri="{FF2B5EF4-FFF2-40B4-BE49-F238E27FC236}">
                    <a16:creationId xmlns:a16="http://schemas.microsoft.com/office/drawing/2014/main" id="{3DE2711E-7D85-A4C1-46AE-F2FA86F025D6}"/>
                  </a:ext>
                </a:extLst>
              </p:cNvPr>
              <p:cNvSpPr/>
              <p:nvPr/>
            </p:nvSpPr>
            <p:spPr>
              <a:xfrm>
                <a:off x="5532123" y="5100925"/>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50" name="Freeform: Shape 149">
                <a:extLst>
                  <a:ext uri="{FF2B5EF4-FFF2-40B4-BE49-F238E27FC236}">
                    <a16:creationId xmlns:a16="http://schemas.microsoft.com/office/drawing/2014/main" id="{32DA081A-0194-1389-F731-82898153AC1C}"/>
                  </a:ext>
                </a:extLst>
              </p:cNvPr>
              <p:cNvSpPr/>
              <p:nvPr/>
            </p:nvSpPr>
            <p:spPr>
              <a:xfrm>
                <a:off x="5500395" y="5031650"/>
                <a:ext cx="213314" cy="103455"/>
              </a:xfrm>
              <a:custGeom>
                <a:avLst/>
                <a:gdLst>
                  <a:gd name="connsiteX0" fmla="*/ 0 w 213314"/>
                  <a:gd name="connsiteY0" fmla="*/ 0 h 103455"/>
                  <a:gd name="connsiteX1" fmla="*/ 213315 w 213314"/>
                  <a:gd name="connsiteY1" fmla="*/ 0 h 103455"/>
                  <a:gd name="connsiteX2" fmla="*/ 213315 w 213314"/>
                  <a:gd name="connsiteY2" fmla="*/ 103455 h 103455"/>
                  <a:gd name="connsiteX3" fmla="*/ 0 w 213314"/>
                  <a:gd name="connsiteY3" fmla="*/ 103455 h 103455"/>
                </a:gdLst>
                <a:ahLst/>
                <a:cxnLst>
                  <a:cxn ang="0">
                    <a:pos x="connsiteX0" y="connsiteY0"/>
                  </a:cxn>
                  <a:cxn ang="0">
                    <a:pos x="connsiteX1" y="connsiteY1"/>
                  </a:cxn>
                  <a:cxn ang="0">
                    <a:pos x="connsiteX2" y="connsiteY2"/>
                  </a:cxn>
                  <a:cxn ang="0">
                    <a:pos x="connsiteX3" y="connsiteY3"/>
                  </a:cxn>
                </a:cxnLst>
                <a:rect l="l" t="t" r="r" b="b"/>
                <a:pathLst>
                  <a:path w="213314" h="103455">
                    <a:moveTo>
                      <a:pt x="0" y="0"/>
                    </a:moveTo>
                    <a:lnTo>
                      <a:pt x="213315" y="0"/>
                    </a:lnTo>
                    <a:lnTo>
                      <a:pt x="213315" y="103455"/>
                    </a:lnTo>
                    <a:lnTo>
                      <a:pt x="0" y="103455"/>
                    </a:ln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134" name="Graphic 2">
              <a:extLst>
                <a:ext uri="{FF2B5EF4-FFF2-40B4-BE49-F238E27FC236}">
                  <a16:creationId xmlns:a16="http://schemas.microsoft.com/office/drawing/2014/main" id="{4EA47680-494D-2084-05E3-C140F1AC18D0}"/>
                </a:ext>
              </a:extLst>
            </p:cNvPr>
            <p:cNvGrpSpPr/>
            <p:nvPr/>
          </p:nvGrpSpPr>
          <p:grpSpPr>
            <a:xfrm>
              <a:off x="5455053" y="5189522"/>
              <a:ext cx="213314" cy="103455"/>
              <a:chOff x="5455053" y="5189522"/>
              <a:chExt cx="213314" cy="103455"/>
            </a:xfrm>
            <a:grpFill/>
          </p:grpSpPr>
          <p:sp>
            <p:nvSpPr>
              <p:cNvPr id="145" name="Freeform: Shape 144">
                <a:extLst>
                  <a:ext uri="{FF2B5EF4-FFF2-40B4-BE49-F238E27FC236}">
                    <a16:creationId xmlns:a16="http://schemas.microsoft.com/office/drawing/2014/main" id="{42C457AE-3C4F-EC9B-E0D4-E40CF755CF26}"/>
                  </a:ext>
                </a:extLst>
              </p:cNvPr>
              <p:cNvSpPr/>
              <p:nvPr/>
            </p:nvSpPr>
            <p:spPr>
              <a:xfrm>
                <a:off x="5486818" y="5223666"/>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46" name="Freeform: Shape 145">
                <a:extLst>
                  <a:ext uri="{FF2B5EF4-FFF2-40B4-BE49-F238E27FC236}">
                    <a16:creationId xmlns:a16="http://schemas.microsoft.com/office/drawing/2014/main" id="{3A8CB0A0-239A-5697-FB22-E1780F2ADC0B}"/>
                  </a:ext>
                </a:extLst>
              </p:cNvPr>
              <p:cNvSpPr/>
              <p:nvPr/>
            </p:nvSpPr>
            <p:spPr>
              <a:xfrm>
                <a:off x="5486818" y="5258797"/>
                <a:ext cx="149821" cy="3659"/>
              </a:xfrm>
              <a:custGeom>
                <a:avLst/>
                <a:gdLst>
                  <a:gd name="connsiteX0" fmla="*/ 0 w 149821"/>
                  <a:gd name="connsiteY0" fmla="*/ 0 h 3659"/>
                  <a:gd name="connsiteX1" fmla="*/ 149821 w 149821"/>
                  <a:gd name="connsiteY1" fmla="*/ 0 h 3659"/>
                </a:gdLst>
                <a:ahLst/>
                <a:cxnLst>
                  <a:cxn ang="0">
                    <a:pos x="connsiteX0" y="connsiteY0"/>
                  </a:cxn>
                  <a:cxn ang="0">
                    <a:pos x="connsiteX1" y="connsiteY1"/>
                  </a:cxn>
                </a:cxnLst>
                <a:rect l="l" t="t" r="r" b="b"/>
                <a:pathLst>
                  <a:path w="149821" h="3659">
                    <a:moveTo>
                      <a:pt x="0" y="0"/>
                    </a:moveTo>
                    <a:lnTo>
                      <a:pt x="149821"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47" name="Freeform: Shape 146">
                <a:extLst>
                  <a:ext uri="{FF2B5EF4-FFF2-40B4-BE49-F238E27FC236}">
                    <a16:creationId xmlns:a16="http://schemas.microsoft.com/office/drawing/2014/main" id="{1B046C18-5825-77D1-4D35-FEC8FA46F3E6}"/>
                  </a:ext>
                </a:extLst>
              </p:cNvPr>
              <p:cNvSpPr/>
              <p:nvPr/>
            </p:nvSpPr>
            <p:spPr>
              <a:xfrm>
                <a:off x="5455053" y="5189522"/>
                <a:ext cx="213314" cy="103455"/>
              </a:xfrm>
              <a:custGeom>
                <a:avLst/>
                <a:gdLst>
                  <a:gd name="connsiteX0" fmla="*/ 0 w 213314"/>
                  <a:gd name="connsiteY0" fmla="*/ 0 h 103455"/>
                  <a:gd name="connsiteX1" fmla="*/ 213314 w 213314"/>
                  <a:gd name="connsiteY1" fmla="*/ 0 h 103455"/>
                  <a:gd name="connsiteX2" fmla="*/ 213314 w 213314"/>
                  <a:gd name="connsiteY2" fmla="*/ 103455 h 103455"/>
                  <a:gd name="connsiteX3" fmla="*/ 0 w 213314"/>
                  <a:gd name="connsiteY3" fmla="*/ 103455 h 103455"/>
                </a:gdLst>
                <a:ahLst/>
                <a:cxnLst>
                  <a:cxn ang="0">
                    <a:pos x="connsiteX0" y="connsiteY0"/>
                  </a:cxn>
                  <a:cxn ang="0">
                    <a:pos x="connsiteX1" y="connsiteY1"/>
                  </a:cxn>
                  <a:cxn ang="0">
                    <a:pos x="connsiteX2" y="connsiteY2"/>
                  </a:cxn>
                  <a:cxn ang="0">
                    <a:pos x="connsiteX3" y="connsiteY3"/>
                  </a:cxn>
                </a:cxnLst>
                <a:rect l="l" t="t" r="r" b="b"/>
                <a:pathLst>
                  <a:path w="213314" h="103455">
                    <a:moveTo>
                      <a:pt x="0" y="0"/>
                    </a:moveTo>
                    <a:lnTo>
                      <a:pt x="213314" y="0"/>
                    </a:lnTo>
                    <a:lnTo>
                      <a:pt x="213314" y="103455"/>
                    </a:lnTo>
                    <a:lnTo>
                      <a:pt x="0" y="103455"/>
                    </a:ln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135" name="Graphic 2">
              <a:extLst>
                <a:ext uri="{FF2B5EF4-FFF2-40B4-BE49-F238E27FC236}">
                  <a16:creationId xmlns:a16="http://schemas.microsoft.com/office/drawing/2014/main" id="{4E6F6E4D-F559-0E2C-4C51-9D1C9703452E}"/>
                </a:ext>
              </a:extLst>
            </p:cNvPr>
            <p:cNvGrpSpPr/>
            <p:nvPr/>
          </p:nvGrpSpPr>
          <p:grpSpPr>
            <a:xfrm>
              <a:off x="5357929" y="4850357"/>
              <a:ext cx="150845" cy="150845"/>
              <a:chOff x="5357929" y="4850357"/>
              <a:chExt cx="150845" cy="150845"/>
            </a:xfrm>
            <a:grpFill/>
          </p:grpSpPr>
          <p:sp>
            <p:nvSpPr>
              <p:cNvPr id="143" name="Freeform: Shape 142">
                <a:extLst>
                  <a:ext uri="{FF2B5EF4-FFF2-40B4-BE49-F238E27FC236}">
                    <a16:creationId xmlns:a16="http://schemas.microsoft.com/office/drawing/2014/main" id="{0B4B285C-7441-690B-2EC9-DED22B310FC9}"/>
                  </a:ext>
                </a:extLst>
              </p:cNvPr>
              <p:cNvSpPr/>
              <p:nvPr/>
            </p:nvSpPr>
            <p:spPr>
              <a:xfrm>
                <a:off x="5357929" y="4850357"/>
                <a:ext cx="150845" cy="150845"/>
              </a:xfrm>
              <a:custGeom>
                <a:avLst/>
                <a:gdLst>
                  <a:gd name="connsiteX0" fmla="*/ 149602 w 150845"/>
                  <a:gd name="connsiteY0" fmla="*/ 89110 h 150845"/>
                  <a:gd name="connsiteX1" fmla="*/ 150846 w 150845"/>
                  <a:gd name="connsiteY1" fmla="*/ 75423 h 150845"/>
                  <a:gd name="connsiteX2" fmla="*/ 149602 w 150845"/>
                  <a:gd name="connsiteY2" fmla="*/ 61736 h 150845"/>
                  <a:gd name="connsiteX3" fmla="*/ 134561 w 150845"/>
                  <a:gd name="connsiteY3" fmla="*/ 57930 h 150845"/>
                  <a:gd name="connsiteX4" fmla="*/ 129621 w 150845"/>
                  <a:gd name="connsiteY4" fmla="*/ 45964 h 150845"/>
                  <a:gd name="connsiteX5" fmla="*/ 137562 w 150845"/>
                  <a:gd name="connsiteY5" fmla="*/ 32643 h 150845"/>
                  <a:gd name="connsiteX6" fmla="*/ 118203 w 150845"/>
                  <a:gd name="connsiteY6" fmla="*/ 13284 h 150845"/>
                  <a:gd name="connsiteX7" fmla="*/ 104882 w 150845"/>
                  <a:gd name="connsiteY7" fmla="*/ 21225 h 150845"/>
                  <a:gd name="connsiteX8" fmla="*/ 92916 w 150845"/>
                  <a:gd name="connsiteY8" fmla="*/ 16285 h 150845"/>
                  <a:gd name="connsiteX9" fmla="*/ 89110 w 150845"/>
                  <a:gd name="connsiteY9" fmla="*/ 1244 h 150845"/>
                  <a:gd name="connsiteX10" fmla="*/ 75423 w 150845"/>
                  <a:gd name="connsiteY10" fmla="*/ 0 h 150845"/>
                  <a:gd name="connsiteX11" fmla="*/ 61736 w 150845"/>
                  <a:gd name="connsiteY11" fmla="*/ 1244 h 150845"/>
                  <a:gd name="connsiteX12" fmla="*/ 57930 w 150845"/>
                  <a:gd name="connsiteY12" fmla="*/ 16285 h 150845"/>
                  <a:gd name="connsiteX13" fmla="*/ 45964 w 150845"/>
                  <a:gd name="connsiteY13" fmla="*/ 21225 h 150845"/>
                  <a:gd name="connsiteX14" fmla="*/ 32643 w 150845"/>
                  <a:gd name="connsiteY14" fmla="*/ 13284 h 150845"/>
                  <a:gd name="connsiteX15" fmla="*/ 13284 w 150845"/>
                  <a:gd name="connsiteY15" fmla="*/ 32643 h 150845"/>
                  <a:gd name="connsiteX16" fmla="*/ 21225 w 150845"/>
                  <a:gd name="connsiteY16" fmla="*/ 45964 h 150845"/>
                  <a:gd name="connsiteX17" fmla="*/ 16285 w 150845"/>
                  <a:gd name="connsiteY17" fmla="*/ 57930 h 150845"/>
                  <a:gd name="connsiteX18" fmla="*/ 1244 w 150845"/>
                  <a:gd name="connsiteY18" fmla="*/ 61736 h 150845"/>
                  <a:gd name="connsiteX19" fmla="*/ 0 w 150845"/>
                  <a:gd name="connsiteY19" fmla="*/ 75423 h 150845"/>
                  <a:gd name="connsiteX20" fmla="*/ 1244 w 150845"/>
                  <a:gd name="connsiteY20" fmla="*/ 89110 h 150845"/>
                  <a:gd name="connsiteX21" fmla="*/ 16285 w 150845"/>
                  <a:gd name="connsiteY21" fmla="*/ 92916 h 150845"/>
                  <a:gd name="connsiteX22" fmla="*/ 21225 w 150845"/>
                  <a:gd name="connsiteY22" fmla="*/ 104882 h 150845"/>
                  <a:gd name="connsiteX23" fmla="*/ 13284 w 150845"/>
                  <a:gd name="connsiteY23" fmla="*/ 118203 h 150845"/>
                  <a:gd name="connsiteX24" fmla="*/ 32643 w 150845"/>
                  <a:gd name="connsiteY24" fmla="*/ 137562 h 150845"/>
                  <a:gd name="connsiteX25" fmla="*/ 45964 w 150845"/>
                  <a:gd name="connsiteY25" fmla="*/ 129621 h 150845"/>
                  <a:gd name="connsiteX26" fmla="*/ 57930 w 150845"/>
                  <a:gd name="connsiteY26" fmla="*/ 134561 h 150845"/>
                  <a:gd name="connsiteX27" fmla="*/ 61736 w 150845"/>
                  <a:gd name="connsiteY27" fmla="*/ 149602 h 150845"/>
                  <a:gd name="connsiteX28" fmla="*/ 75423 w 150845"/>
                  <a:gd name="connsiteY28" fmla="*/ 150846 h 150845"/>
                  <a:gd name="connsiteX29" fmla="*/ 89110 w 150845"/>
                  <a:gd name="connsiteY29" fmla="*/ 149602 h 150845"/>
                  <a:gd name="connsiteX30" fmla="*/ 92916 w 150845"/>
                  <a:gd name="connsiteY30" fmla="*/ 134561 h 150845"/>
                  <a:gd name="connsiteX31" fmla="*/ 104882 w 150845"/>
                  <a:gd name="connsiteY31" fmla="*/ 129621 h 150845"/>
                  <a:gd name="connsiteX32" fmla="*/ 118203 w 150845"/>
                  <a:gd name="connsiteY32" fmla="*/ 137562 h 150845"/>
                  <a:gd name="connsiteX33" fmla="*/ 137562 w 150845"/>
                  <a:gd name="connsiteY33" fmla="*/ 118203 h 150845"/>
                  <a:gd name="connsiteX34" fmla="*/ 129621 w 150845"/>
                  <a:gd name="connsiteY34" fmla="*/ 104882 h 150845"/>
                  <a:gd name="connsiteX35" fmla="*/ 134561 w 150845"/>
                  <a:gd name="connsiteY35" fmla="*/ 92916 h 150845"/>
                  <a:gd name="connsiteX36" fmla="*/ 149602 w 150845"/>
                  <a:gd name="connsiteY36" fmla="*/ 89110 h 15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50845" h="150845">
                    <a:moveTo>
                      <a:pt x="149602" y="89110"/>
                    </a:moveTo>
                    <a:cubicBezTo>
                      <a:pt x="150407" y="84682"/>
                      <a:pt x="150846" y="80107"/>
                      <a:pt x="150846" y="75423"/>
                    </a:cubicBezTo>
                    <a:cubicBezTo>
                      <a:pt x="150846" y="70739"/>
                      <a:pt x="150407" y="66164"/>
                      <a:pt x="149602" y="61736"/>
                    </a:cubicBezTo>
                    <a:lnTo>
                      <a:pt x="134561" y="57930"/>
                    </a:lnTo>
                    <a:cubicBezTo>
                      <a:pt x="133317" y="53722"/>
                      <a:pt x="131670" y="49733"/>
                      <a:pt x="129621" y="45964"/>
                    </a:cubicBezTo>
                    <a:lnTo>
                      <a:pt x="137562" y="32643"/>
                    </a:lnTo>
                    <a:cubicBezTo>
                      <a:pt x="132329" y="25068"/>
                      <a:pt x="125778" y="18517"/>
                      <a:pt x="118203" y="13284"/>
                    </a:cubicBezTo>
                    <a:lnTo>
                      <a:pt x="104882" y="21225"/>
                    </a:lnTo>
                    <a:cubicBezTo>
                      <a:pt x="101113" y="19176"/>
                      <a:pt x="97088" y="17529"/>
                      <a:pt x="92916" y="16285"/>
                    </a:cubicBezTo>
                    <a:lnTo>
                      <a:pt x="89110" y="1244"/>
                    </a:lnTo>
                    <a:cubicBezTo>
                      <a:pt x="84682" y="439"/>
                      <a:pt x="80107" y="0"/>
                      <a:pt x="75423" y="0"/>
                    </a:cubicBezTo>
                    <a:cubicBezTo>
                      <a:pt x="70739" y="0"/>
                      <a:pt x="66164" y="439"/>
                      <a:pt x="61736" y="1244"/>
                    </a:cubicBezTo>
                    <a:lnTo>
                      <a:pt x="57930" y="16285"/>
                    </a:lnTo>
                    <a:cubicBezTo>
                      <a:pt x="53722" y="17529"/>
                      <a:pt x="49733" y="19176"/>
                      <a:pt x="45964" y="21225"/>
                    </a:cubicBezTo>
                    <a:lnTo>
                      <a:pt x="32643" y="13284"/>
                    </a:lnTo>
                    <a:cubicBezTo>
                      <a:pt x="25068" y="18517"/>
                      <a:pt x="18517" y="25068"/>
                      <a:pt x="13284" y="32643"/>
                    </a:cubicBezTo>
                    <a:lnTo>
                      <a:pt x="21225" y="45964"/>
                    </a:lnTo>
                    <a:cubicBezTo>
                      <a:pt x="19176" y="49733"/>
                      <a:pt x="17529" y="53759"/>
                      <a:pt x="16285" y="57930"/>
                    </a:cubicBezTo>
                    <a:lnTo>
                      <a:pt x="1244" y="61736"/>
                    </a:lnTo>
                    <a:cubicBezTo>
                      <a:pt x="439" y="66164"/>
                      <a:pt x="0" y="70739"/>
                      <a:pt x="0" y="75423"/>
                    </a:cubicBezTo>
                    <a:cubicBezTo>
                      <a:pt x="0" y="80107"/>
                      <a:pt x="439" y="84682"/>
                      <a:pt x="1244" y="89110"/>
                    </a:cubicBezTo>
                    <a:lnTo>
                      <a:pt x="16285" y="92916"/>
                    </a:lnTo>
                    <a:cubicBezTo>
                      <a:pt x="17529" y="97124"/>
                      <a:pt x="19176" y="101113"/>
                      <a:pt x="21225" y="104882"/>
                    </a:cubicBezTo>
                    <a:lnTo>
                      <a:pt x="13284" y="118203"/>
                    </a:lnTo>
                    <a:cubicBezTo>
                      <a:pt x="18517" y="125778"/>
                      <a:pt x="25068" y="132329"/>
                      <a:pt x="32643" y="137562"/>
                    </a:cubicBezTo>
                    <a:lnTo>
                      <a:pt x="45964" y="129621"/>
                    </a:lnTo>
                    <a:cubicBezTo>
                      <a:pt x="49733" y="131670"/>
                      <a:pt x="53759" y="133317"/>
                      <a:pt x="57930" y="134561"/>
                    </a:cubicBezTo>
                    <a:lnTo>
                      <a:pt x="61736" y="149602"/>
                    </a:lnTo>
                    <a:cubicBezTo>
                      <a:pt x="66164" y="150407"/>
                      <a:pt x="70739" y="150846"/>
                      <a:pt x="75423" y="150846"/>
                    </a:cubicBezTo>
                    <a:cubicBezTo>
                      <a:pt x="80107" y="150846"/>
                      <a:pt x="84682" y="150407"/>
                      <a:pt x="89110" y="149602"/>
                    </a:cubicBezTo>
                    <a:lnTo>
                      <a:pt x="92916" y="134561"/>
                    </a:lnTo>
                    <a:cubicBezTo>
                      <a:pt x="97124" y="133317"/>
                      <a:pt x="101113" y="131670"/>
                      <a:pt x="104882" y="129621"/>
                    </a:cubicBezTo>
                    <a:lnTo>
                      <a:pt x="118203" y="137562"/>
                    </a:lnTo>
                    <a:cubicBezTo>
                      <a:pt x="125778" y="132329"/>
                      <a:pt x="132329" y="125778"/>
                      <a:pt x="137562" y="118203"/>
                    </a:cubicBezTo>
                    <a:lnTo>
                      <a:pt x="129621" y="104882"/>
                    </a:lnTo>
                    <a:cubicBezTo>
                      <a:pt x="131670" y="101113"/>
                      <a:pt x="133317" y="97087"/>
                      <a:pt x="134561" y="92916"/>
                    </a:cubicBezTo>
                    <a:lnTo>
                      <a:pt x="149602" y="89110"/>
                    </a:ln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44" name="Freeform: Shape 143">
                <a:extLst>
                  <a:ext uri="{FF2B5EF4-FFF2-40B4-BE49-F238E27FC236}">
                    <a16:creationId xmlns:a16="http://schemas.microsoft.com/office/drawing/2014/main" id="{78D24AF4-7521-315B-6A68-2EAD3E59ECA6}"/>
                  </a:ext>
                </a:extLst>
              </p:cNvPr>
              <p:cNvSpPr/>
              <p:nvPr/>
            </p:nvSpPr>
            <p:spPr>
              <a:xfrm>
                <a:off x="5397855" y="4890319"/>
                <a:ext cx="70921" cy="70921"/>
              </a:xfrm>
              <a:custGeom>
                <a:avLst/>
                <a:gdLst>
                  <a:gd name="connsiteX0" fmla="*/ 70922 w 70921"/>
                  <a:gd name="connsiteY0" fmla="*/ 35461 h 70921"/>
                  <a:gd name="connsiteX1" fmla="*/ 35461 w 70921"/>
                  <a:gd name="connsiteY1" fmla="*/ 70922 h 70921"/>
                  <a:gd name="connsiteX2" fmla="*/ 1 w 70921"/>
                  <a:gd name="connsiteY2" fmla="*/ 35461 h 70921"/>
                  <a:gd name="connsiteX3" fmla="*/ 35461 w 70921"/>
                  <a:gd name="connsiteY3" fmla="*/ 0 h 70921"/>
                  <a:gd name="connsiteX4" fmla="*/ 70922 w 70921"/>
                  <a:gd name="connsiteY4" fmla="*/ 35461 h 70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921" h="70921">
                    <a:moveTo>
                      <a:pt x="70922" y="35461"/>
                    </a:moveTo>
                    <a:cubicBezTo>
                      <a:pt x="70922" y="55045"/>
                      <a:pt x="55045" y="70922"/>
                      <a:pt x="35461" y="70922"/>
                    </a:cubicBezTo>
                    <a:cubicBezTo>
                      <a:pt x="15877" y="70922"/>
                      <a:pt x="1" y="55045"/>
                      <a:pt x="1" y="35461"/>
                    </a:cubicBezTo>
                    <a:cubicBezTo>
                      <a:pt x="1" y="15876"/>
                      <a:pt x="15877" y="0"/>
                      <a:pt x="35461" y="0"/>
                    </a:cubicBezTo>
                    <a:cubicBezTo>
                      <a:pt x="55046" y="0"/>
                      <a:pt x="70922" y="15876"/>
                      <a:pt x="70922" y="35461"/>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136" name="Graphic 2">
              <a:extLst>
                <a:ext uri="{FF2B5EF4-FFF2-40B4-BE49-F238E27FC236}">
                  <a16:creationId xmlns:a16="http://schemas.microsoft.com/office/drawing/2014/main" id="{180A3974-625E-DC4D-0EDF-CF06854AF2C3}"/>
                </a:ext>
              </a:extLst>
            </p:cNvPr>
            <p:cNvGrpSpPr/>
            <p:nvPr/>
          </p:nvGrpSpPr>
          <p:grpSpPr>
            <a:xfrm>
              <a:off x="5705292" y="5167711"/>
              <a:ext cx="150919" cy="150919"/>
              <a:chOff x="5705292" y="5167711"/>
              <a:chExt cx="150919" cy="150919"/>
            </a:xfrm>
            <a:grpFill/>
          </p:grpSpPr>
          <p:sp>
            <p:nvSpPr>
              <p:cNvPr id="141" name="Freeform: Shape 140">
                <a:extLst>
                  <a:ext uri="{FF2B5EF4-FFF2-40B4-BE49-F238E27FC236}">
                    <a16:creationId xmlns:a16="http://schemas.microsoft.com/office/drawing/2014/main" id="{A65F573C-5CB1-E7B2-7170-8A2ED6651493}"/>
                  </a:ext>
                </a:extLst>
              </p:cNvPr>
              <p:cNvSpPr/>
              <p:nvPr/>
            </p:nvSpPr>
            <p:spPr>
              <a:xfrm>
                <a:off x="5705292" y="5167711"/>
                <a:ext cx="150919" cy="150919"/>
              </a:xfrm>
              <a:custGeom>
                <a:avLst/>
                <a:gdLst>
                  <a:gd name="connsiteX0" fmla="*/ 150919 w 150919"/>
                  <a:gd name="connsiteY0" fmla="*/ 75459 h 150919"/>
                  <a:gd name="connsiteX1" fmla="*/ 75460 w 150919"/>
                  <a:gd name="connsiteY1" fmla="*/ 150919 h 150919"/>
                  <a:gd name="connsiteX2" fmla="*/ 0 w 150919"/>
                  <a:gd name="connsiteY2" fmla="*/ 75459 h 150919"/>
                  <a:gd name="connsiteX3" fmla="*/ 75460 w 150919"/>
                  <a:gd name="connsiteY3" fmla="*/ 0 h 150919"/>
                  <a:gd name="connsiteX4" fmla="*/ 150919 w 150919"/>
                  <a:gd name="connsiteY4" fmla="*/ 75459 h 150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19" h="150919">
                    <a:moveTo>
                      <a:pt x="150919" y="75459"/>
                    </a:moveTo>
                    <a:cubicBezTo>
                      <a:pt x="150919" y="117134"/>
                      <a:pt x="117135" y="150919"/>
                      <a:pt x="75460" y="150919"/>
                    </a:cubicBezTo>
                    <a:cubicBezTo>
                      <a:pt x="33785" y="150919"/>
                      <a:pt x="0" y="117134"/>
                      <a:pt x="0" y="75459"/>
                    </a:cubicBezTo>
                    <a:cubicBezTo>
                      <a:pt x="0" y="33784"/>
                      <a:pt x="33785" y="0"/>
                      <a:pt x="75460" y="0"/>
                    </a:cubicBezTo>
                    <a:cubicBezTo>
                      <a:pt x="117135" y="0"/>
                      <a:pt x="150919" y="33784"/>
                      <a:pt x="150919" y="75459"/>
                    </a:cubicBezTo>
                    <a:close/>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42" name="Freeform: Shape 141">
                <a:extLst>
                  <a:ext uri="{FF2B5EF4-FFF2-40B4-BE49-F238E27FC236}">
                    <a16:creationId xmlns:a16="http://schemas.microsoft.com/office/drawing/2014/main" id="{8438DBE9-5BEA-570D-F107-9A9300E9F22F}"/>
                  </a:ext>
                </a:extLst>
              </p:cNvPr>
              <p:cNvSpPr/>
              <p:nvPr/>
            </p:nvSpPr>
            <p:spPr>
              <a:xfrm>
                <a:off x="5740387" y="5216969"/>
                <a:ext cx="82412" cy="54380"/>
              </a:xfrm>
              <a:custGeom>
                <a:avLst/>
                <a:gdLst>
                  <a:gd name="connsiteX0" fmla="*/ 82413 w 82412"/>
                  <a:gd name="connsiteY0" fmla="*/ 0 h 54380"/>
                  <a:gd name="connsiteX1" fmla="*/ 33448 w 82412"/>
                  <a:gd name="connsiteY1" fmla="*/ 54381 h 54380"/>
                  <a:gd name="connsiteX2" fmla="*/ 0 w 82412"/>
                  <a:gd name="connsiteY2" fmla="*/ 20237 h 54380"/>
                </a:gdLst>
                <a:ahLst/>
                <a:cxnLst>
                  <a:cxn ang="0">
                    <a:pos x="connsiteX0" y="connsiteY0"/>
                  </a:cxn>
                  <a:cxn ang="0">
                    <a:pos x="connsiteX1" y="connsiteY1"/>
                  </a:cxn>
                  <a:cxn ang="0">
                    <a:pos x="connsiteX2" y="connsiteY2"/>
                  </a:cxn>
                </a:cxnLst>
                <a:rect l="l" t="t" r="r" b="b"/>
                <a:pathLst>
                  <a:path w="82412" h="54380">
                    <a:moveTo>
                      <a:pt x="82413" y="0"/>
                    </a:moveTo>
                    <a:lnTo>
                      <a:pt x="33448" y="54381"/>
                    </a:lnTo>
                    <a:lnTo>
                      <a:pt x="0" y="20237"/>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sp>
          <p:nvSpPr>
            <p:cNvPr id="137" name="Freeform: Shape 136">
              <a:extLst>
                <a:ext uri="{FF2B5EF4-FFF2-40B4-BE49-F238E27FC236}">
                  <a16:creationId xmlns:a16="http://schemas.microsoft.com/office/drawing/2014/main" id="{AC5ACD53-2F4E-D228-432F-90E503C6DD15}"/>
                </a:ext>
              </a:extLst>
            </p:cNvPr>
            <p:cNvSpPr/>
            <p:nvPr/>
          </p:nvSpPr>
          <p:spPr>
            <a:xfrm>
              <a:off x="5508812" y="4925487"/>
              <a:ext cx="36888" cy="3659"/>
            </a:xfrm>
            <a:custGeom>
              <a:avLst/>
              <a:gdLst>
                <a:gd name="connsiteX0" fmla="*/ 36888 w 36888"/>
                <a:gd name="connsiteY0" fmla="*/ 0 h 3659"/>
                <a:gd name="connsiteX1" fmla="*/ 0 w 36888"/>
                <a:gd name="connsiteY1" fmla="*/ 0 h 3659"/>
              </a:gdLst>
              <a:ahLst/>
              <a:cxnLst>
                <a:cxn ang="0">
                  <a:pos x="connsiteX0" y="connsiteY0"/>
                </a:cxn>
                <a:cxn ang="0">
                  <a:pos x="connsiteX1" y="connsiteY1"/>
                </a:cxn>
              </a:cxnLst>
              <a:rect l="l" t="t" r="r" b="b"/>
              <a:pathLst>
                <a:path w="36888" h="3659">
                  <a:moveTo>
                    <a:pt x="36888" y="0"/>
                  </a:moveTo>
                  <a:lnTo>
                    <a:pt x="0"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38" name="Freeform: Shape 137">
              <a:extLst>
                <a:ext uri="{FF2B5EF4-FFF2-40B4-BE49-F238E27FC236}">
                  <a16:creationId xmlns:a16="http://schemas.microsoft.com/office/drawing/2014/main" id="{57ABFE8C-A213-167F-FB00-BBBF9BE6BC75}"/>
                </a:ext>
              </a:extLst>
            </p:cNvPr>
            <p:cNvSpPr/>
            <p:nvPr/>
          </p:nvSpPr>
          <p:spPr>
            <a:xfrm>
              <a:off x="5668367" y="5243171"/>
              <a:ext cx="36888" cy="3659"/>
            </a:xfrm>
            <a:custGeom>
              <a:avLst/>
              <a:gdLst>
                <a:gd name="connsiteX0" fmla="*/ 36888 w 36888"/>
                <a:gd name="connsiteY0" fmla="*/ 0 h 3659"/>
                <a:gd name="connsiteX1" fmla="*/ 0 w 36888"/>
                <a:gd name="connsiteY1" fmla="*/ 0 h 3659"/>
              </a:gdLst>
              <a:ahLst/>
              <a:cxnLst>
                <a:cxn ang="0">
                  <a:pos x="connsiteX0" y="connsiteY0"/>
                </a:cxn>
                <a:cxn ang="0">
                  <a:pos x="connsiteX1" y="connsiteY1"/>
                </a:cxn>
              </a:cxnLst>
              <a:rect l="l" t="t" r="r" b="b"/>
              <a:pathLst>
                <a:path w="36888" h="3659">
                  <a:moveTo>
                    <a:pt x="36888" y="0"/>
                  </a:moveTo>
                  <a:lnTo>
                    <a:pt x="0"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39" name="Freeform: Shape 138">
              <a:extLst>
                <a:ext uri="{FF2B5EF4-FFF2-40B4-BE49-F238E27FC236}">
                  <a16:creationId xmlns:a16="http://schemas.microsoft.com/office/drawing/2014/main" id="{8E28CA22-19A9-C64F-58B3-C02ED60DFF16}"/>
                </a:ext>
              </a:extLst>
            </p:cNvPr>
            <p:cNvSpPr/>
            <p:nvPr/>
          </p:nvSpPr>
          <p:spPr>
            <a:xfrm>
              <a:off x="5713709" y="4925487"/>
              <a:ext cx="117983" cy="157872"/>
            </a:xfrm>
            <a:custGeom>
              <a:avLst/>
              <a:gdLst>
                <a:gd name="connsiteX0" fmla="*/ 45305 w 117983"/>
                <a:gd name="connsiteY0" fmla="*/ 0 h 157872"/>
                <a:gd name="connsiteX1" fmla="*/ 107554 w 117983"/>
                <a:gd name="connsiteY1" fmla="*/ 0 h 157872"/>
                <a:gd name="connsiteX2" fmla="*/ 117983 w 117983"/>
                <a:gd name="connsiteY2" fmla="*/ 10430 h 157872"/>
                <a:gd name="connsiteX3" fmla="*/ 117983 w 117983"/>
                <a:gd name="connsiteY3" fmla="*/ 147443 h 157872"/>
                <a:gd name="connsiteX4" fmla="*/ 107554 w 117983"/>
                <a:gd name="connsiteY4" fmla="*/ 157873 h 157872"/>
                <a:gd name="connsiteX5" fmla="*/ 0 w 117983"/>
                <a:gd name="connsiteY5" fmla="*/ 157873 h 15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83" h="157872">
                  <a:moveTo>
                    <a:pt x="45305" y="0"/>
                  </a:moveTo>
                  <a:lnTo>
                    <a:pt x="107554" y="0"/>
                  </a:lnTo>
                  <a:cubicBezTo>
                    <a:pt x="113299" y="0"/>
                    <a:pt x="117983" y="4684"/>
                    <a:pt x="117983" y="10430"/>
                  </a:cubicBezTo>
                  <a:lnTo>
                    <a:pt x="117983" y="147443"/>
                  </a:lnTo>
                  <a:cubicBezTo>
                    <a:pt x="117983" y="153188"/>
                    <a:pt x="113299" y="157873"/>
                    <a:pt x="107554" y="157873"/>
                  </a:cubicBezTo>
                  <a:lnTo>
                    <a:pt x="0" y="157873"/>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sp>
          <p:nvSpPr>
            <p:cNvPr id="140" name="Freeform: Shape 139">
              <a:extLst>
                <a:ext uri="{FF2B5EF4-FFF2-40B4-BE49-F238E27FC236}">
                  <a16:creationId xmlns:a16="http://schemas.microsoft.com/office/drawing/2014/main" id="{2034AF79-475A-2C9D-E70C-371BD08767DD}"/>
                </a:ext>
              </a:extLst>
            </p:cNvPr>
            <p:cNvSpPr/>
            <p:nvPr/>
          </p:nvSpPr>
          <p:spPr>
            <a:xfrm>
              <a:off x="5382375" y="5083359"/>
              <a:ext cx="117983" cy="157871"/>
            </a:xfrm>
            <a:custGeom>
              <a:avLst/>
              <a:gdLst>
                <a:gd name="connsiteX0" fmla="*/ 72678 w 117983"/>
                <a:gd name="connsiteY0" fmla="*/ 157872 h 157871"/>
                <a:gd name="connsiteX1" fmla="*/ 10430 w 117983"/>
                <a:gd name="connsiteY1" fmla="*/ 157872 h 157871"/>
                <a:gd name="connsiteX2" fmla="*/ 0 w 117983"/>
                <a:gd name="connsiteY2" fmla="*/ 147442 h 157871"/>
                <a:gd name="connsiteX3" fmla="*/ 0 w 117983"/>
                <a:gd name="connsiteY3" fmla="*/ 10430 h 157871"/>
                <a:gd name="connsiteX4" fmla="*/ 10430 w 117983"/>
                <a:gd name="connsiteY4" fmla="*/ 0 h 157871"/>
                <a:gd name="connsiteX5" fmla="*/ 117983 w 117983"/>
                <a:gd name="connsiteY5" fmla="*/ 0 h 15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83" h="157871">
                  <a:moveTo>
                    <a:pt x="72678" y="157872"/>
                  </a:moveTo>
                  <a:lnTo>
                    <a:pt x="10430" y="157872"/>
                  </a:lnTo>
                  <a:cubicBezTo>
                    <a:pt x="4684" y="157872"/>
                    <a:pt x="0" y="153188"/>
                    <a:pt x="0" y="147442"/>
                  </a:cubicBezTo>
                  <a:lnTo>
                    <a:pt x="0" y="10430"/>
                  </a:lnTo>
                  <a:cubicBezTo>
                    <a:pt x="0" y="4684"/>
                    <a:pt x="4684" y="0"/>
                    <a:pt x="10430" y="0"/>
                  </a:cubicBezTo>
                  <a:lnTo>
                    <a:pt x="117983" y="0"/>
                  </a:lnTo>
                </a:path>
              </a:pathLst>
            </a:custGeom>
            <a:grpFill/>
            <a:ln w="6350" cap="rnd">
              <a:solidFill>
                <a:srgbClr val="0A4B8C"/>
              </a:solidFill>
              <a:prstDash val="solid"/>
              <a:round/>
            </a:ln>
          </p:spPr>
          <p:txBody>
            <a:bodyPr rtlCol="0" anchor="ctr"/>
            <a:lstStyle/>
            <a:p>
              <a:pPr defTabSz="457200"/>
              <a:endParaRPr lang="en-US" sz="1500">
                <a:solidFill>
                  <a:srgbClr val="3F3F3F"/>
                </a:solidFill>
                <a:latin typeface="CVS Health Sans"/>
              </a:endParaRPr>
            </a:p>
          </p:txBody>
        </p:sp>
      </p:grpSp>
      <p:grpSp>
        <p:nvGrpSpPr>
          <p:cNvPr id="154" name="Graphic 920">
            <a:extLst>
              <a:ext uri="{FF2B5EF4-FFF2-40B4-BE49-F238E27FC236}">
                <a16:creationId xmlns:a16="http://schemas.microsoft.com/office/drawing/2014/main" id="{0D4A642E-BCB6-EBD6-2B8D-96E30CC32788}"/>
              </a:ext>
            </a:extLst>
          </p:cNvPr>
          <p:cNvGrpSpPr/>
          <p:nvPr/>
        </p:nvGrpSpPr>
        <p:grpSpPr>
          <a:xfrm>
            <a:off x="681254" y="5402045"/>
            <a:ext cx="228804" cy="211798"/>
            <a:chOff x="6733893" y="3639230"/>
            <a:chExt cx="552188" cy="511345"/>
          </a:xfrm>
          <a:noFill/>
        </p:grpSpPr>
        <p:sp>
          <p:nvSpPr>
            <p:cNvPr id="155" name="Freeform: Shape 154">
              <a:extLst>
                <a:ext uri="{FF2B5EF4-FFF2-40B4-BE49-F238E27FC236}">
                  <a16:creationId xmlns:a16="http://schemas.microsoft.com/office/drawing/2014/main" id="{68BE1BC4-B25E-85CF-66AF-50E54B3A697E}"/>
                </a:ext>
              </a:extLst>
            </p:cNvPr>
            <p:cNvSpPr/>
            <p:nvPr/>
          </p:nvSpPr>
          <p:spPr>
            <a:xfrm>
              <a:off x="6770356" y="3927606"/>
              <a:ext cx="86065" cy="222969"/>
            </a:xfrm>
            <a:custGeom>
              <a:avLst/>
              <a:gdLst>
                <a:gd name="connsiteX0" fmla="*/ 0 w 86065"/>
                <a:gd name="connsiteY0" fmla="*/ 0 h 222969"/>
                <a:gd name="connsiteX1" fmla="*/ 86065 w 86065"/>
                <a:gd name="connsiteY1" fmla="*/ 0 h 222969"/>
                <a:gd name="connsiteX2" fmla="*/ 86065 w 86065"/>
                <a:gd name="connsiteY2" fmla="*/ 222970 h 222969"/>
                <a:gd name="connsiteX3" fmla="*/ 0 w 86065"/>
                <a:gd name="connsiteY3" fmla="*/ 222970 h 222969"/>
              </a:gdLst>
              <a:ahLst/>
              <a:cxnLst>
                <a:cxn ang="0">
                  <a:pos x="connsiteX0" y="connsiteY0"/>
                </a:cxn>
                <a:cxn ang="0">
                  <a:pos x="connsiteX1" y="connsiteY1"/>
                </a:cxn>
                <a:cxn ang="0">
                  <a:pos x="connsiteX2" y="connsiteY2"/>
                </a:cxn>
                <a:cxn ang="0">
                  <a:pos x="connsiteX3" y="connsiteY3"/>
                </a:cxn>
              </a:cxnLst>
              <a:rect l="l" t="t" r="r" b="b"/>
              <a:pathLst>
                <a:path w="86065" h="222969">
                  <a:moveTo>
                    <a:pt x="0" y="0"/>
                  </a:moveTo>
                  <a:lnTo>
                    <a:pt x="86065" y="0"/>
                  </a:lnTo>
                  <a:lnTo>
                    <a:pt x="86065" y="222970"/>
                  </a:lnTo>
                  <a:lnTo>
                    <a:pt x="0" y="222970"/>
                  </a:lnTo>
                  <a:close/>
                </a:path>
              </a:pathLst>
            </a:custGeom>
            <a:grpFill/>
            <a:ln w="6350" cap="rnd">
              <a:solidFill>
                <a:srgbClr val="0A4B8C"/>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156" name="Freeform: Shape 155">
              <a:extLst>
                <a:ext uri="{FF2B5EF4-FFF2-40B4-BE49-F238E27FC236}">
                  <a16:creationId xmlns:a16="http://schemas.microsoft.com/office/drawing/2014/main" id="{31EC73AC-F5F2-1531-4688-8A2C8BCB616A}"/>
                </a:ext>
              </a:extLst>
            </p:cNvPr>
            <p:cNvSpPr/>
            <p:nvPr/>
          </p:nvSpPr>
          <p:spPr>
            <a:xfrm>
              <a:off x="7031884" y="3889428"/>
              <a:ext cx="87302" cy="261146"/>
            </a:xfrm>
            <a:custGeom>
              <a:avLst/>
              <a:gdLst>
                <a:gd name="connsiteX0" fmla="*/ 0 w 87302"/>
                <a:gd name="connsiteY0" fmla="*/ 0 h 261146"/>
                <a:gd name="connsiteX1" fmla="*/ 87303 w 87302"/>
                <a:gd name="connsiteY1" fmla="*/ 0 h 261146"/>
                <a:gd name="connsiteX2" fmla="*/ 87303 w 87302"/>
                <a:gd name="connsiteY2" fmla="*/ 261147 h 261146"/>
                <a:gd name="connsiteX3" fmla="*/ 0 w 87302"/>
                <a:gd name="connsiteY3" fmla="*/ 261147 h 261146"/>
              </a:gdLst>
              <a:ahLst/>
              <a:cxnLst>
                <a:cxn ang="0">
                  <a:pos x="connsiteX0" y="connsiteY0"/>
                </a:cxn>
                <a:cxn ang="0">
                  <a:pos x="connsiteX1" y="connsiteY1"/>
                </a:cxn>
                <a:cxn ang="0">
                  <a:pos x="connsiteX2" y="connsiteY2"/>
                </a:cxn>
                <a:cxn ang="0">
                  <a:pos x="connsiteX3" y="connsiteY3"/>
                </a:cxn>
              </a:cxnLst>
              <a:rect l="l" t="t" r="r" b="b"/>
              <a:pathLst>
                <a:path w="87302" h="261146">
                  <a:moveTo>
                    <a:pt x="0" y="0"/>
                  </a:moveTo>
                  <a:lnTo>
                    <a:pt x="87303" y="0"/>
                  </a:lnTo>
                  <a:lnTo>
                    <a:pt x="87303" y="261147"/>
                  </a:lnTo>
                  <a:lnTo>
                    <a:pt x="0" y="261147"/>
                  </a:lnTo>
                  <a:close/>
                </a:path>
              </a:pathLst>
            </a:custGeom>
            <a:grpFill/>
            <a:ln w="6350" cap="rnd">
              <a:solidFill>
                <a:srgbClr val="0A4B8C"/>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157" name="Freeform: Shape 156">
              <a:extLst>
                <a:ext uri="{FF2B5EF4-FFF2-40B4-BE49-F238E27FC236}">
                  <a16:creationId xmlns:a16="http://schemas.microsoft.com/office/drawing/2014/main" id="{135EB8B5-D33F-D4F0-D7AB-2DCDE8550955}"/>
                </a:ext>
              </a:extLst>
            </p:cNvPr>
            <p:cNvSpPr/>
            <p:nvPr/>
          </p:nvSpPr>
          <p:spPr>
            <a:xfrm>
              <a:off x="7161934" y="3774611"/>
              <a:ext cx="89302" cy="375868"/>
            </a:xfrm>
            <a:custGeom>
              <a:avLst/>
              <a:gdLst>
                <a:gd name="connsiteX0" fmla="*/ 0 w 89302"/>
                <a:gd name="connsiteY0" fmla="*/ 0 h 375868"/>
                <a:gd name="connsiteX1" fmla="*/ 89302 w 89302"/>
                <a:gd name="connsiteY1" fmla="*/ 0 h 375868"/>
                <a:gd name="connsiteX2" fmla="*/ 89302 w 89302"/>
                <a:gd name="connsiteY2" fmla="*/ 375869 h 375868"/>
                <a:gd name="connsiteX3" fmla="*/ 0 w 89302"/>
                <a:gd name="connsiteY3" fmla="*/ 375869 h 375868"/>
              </a:gdLst>
              <a:ahLst/>
              <a:cxnLst>
                <a:cxn ang="0">
                  <a:pos x="connsiteX0" y="connsiteY0"/>
                </a:cxn>
                <a:cxn ang="0">
                  <a:pos x="connsiteX1" y="connsiteY1"/>
                </a:cxn>
                <a:cxn ang="0">
                  <a:pos x="connsiteX2" y="connsiteY2"/>
                </a:cxn>
                <a:cxn ang="0">
                  <a:pos x="connsiteX3" y="connsiteY3"/>
                </a:cxn>
              </a:cxnLst>
              <a:rect l="l" t="t" r="r" b="b"/>
              <a:pathLst>
                <a:path w="89302" h="375868">
                  <a:moveTo>
                    <a:pt x="0" y="0"/>
                  </a:moveTo>
                  <a:lnTo>
                    <a:pt x="89302" y="0"/>
                  </a:lnTo>
                  <a:lnTo>
                    <a:pt x="89302" y="375869"/>
                  </a:lnTo>
                  <a:lnTo>
                    <a:pt x="0" y="375869"/>
                  </a:lnTo>
                  <a:close/>
                </a:path>
              </a:pathLst>
            </a:custGeom>
            <a:grpFill/>
            <a:ln w="6350" cap="rnd">
              <a:solidFill>
                <a:srgbClr val="0A4B8C"/>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158" name="Freeform: Shape 157">
              <a:extLst>
                <a:ext uri="{FF2B5EF4-FFF2-40B4-BE49-F238E27FC236}">
                  <a16:creationId xmlns:a16="http://schemas.microsoft.com/office/drawing/2014/main" id="{0B83BE07-EB0C-B5F6-D464-E82A53198B9A}"/>
                </a:ext>
              </a:extLst>
            </p:cNvPr>
            <p:cNvSpPr/>
            <p:nvPr/>
          </p:nvSpPr>
          <p:spPr>
            <a:xfrm>
              <a:off x="6900121" y="3822023"/>
              <a:ext cx="88730" cy="328456"/>
            </a:xfrm>
            <a:custGeom>
              <a:avLst/>
              <a:gdLst>
                <a:gd name="connsiteX0" fmla="*/ 0 w 88730"/>
                <a:gd name="connsiteY0" fmla="*/ 0 h 328456"/>
                <a:gd name="connsiteX1" fmla="*/ 88731 w 88730"/>
                <a:gd name="connsiteY1" fmla="*/ 0 h 328456"/>
                <a:gd name="connsiteX2" fmla="*/ 88731 w 88730"/>
                <a:gd name="connsiteY2" fmla="*/ 328457 h 328456"/>
                <a:gd name="connsiteX3" fmla="*/ 0 w 88730"/>
                <a:gd name="connsiteY3" fmla="*/ 328457 h 328456"/>
              </a:gdLst>
              <a:ahLst/>
              <a:cxnLst>
                <a:cxn ang="0">
                  <a:pos x="connsiteX0" y="connsiteY0"/>
                </a:cxn>
                <a:cxn ang="0">
                  <a:pos x="connsiteX1" y="connsiteY1"/>
                </a:cxn>
                <a:cxn ang="0">
                  <a:pos x="connsiteX2" y="connsiteY2"/>
                </a:cxn>
                <a:cxn ang="0">
                  <a:pos x="connsiteX3" y="connsiteY3"/>
                </a:cxn>
              </a:cxnLst>
              <a:rect l="l" t="t" r="r" b="b"/>
              <a:pathLst>
                <a:path w="88730" h="328456">
                  <a:moveTo>
                    <a:pt x="0" y="0"/>
                  </a:moveTo>
                  <a:lnTo>
                    <a:pt x="88731" y="0"/>
                  </a:lnTo>
                  <a:lnTo>
                    <a:pt x="88731" y="328457"/>
                  </a:lnTo>
                  <a:lnTo>
                    <a:pt x="0" y="328457"/>
                  </a:lnTo>
                  <a:close/>
                </a:path>
              </a:pathLst>
            </a:custGeom>
            <a:grpFill/>
            <a:ln w="6350" cap="rnd">
              <a:solidFill>
                <a:srgbClr val="0A4B8C"/>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159" name="Freeform: Shape 158">
              <a:extLst>
                <a:ext uri="{FF2B5EF4-FFF2-40B4-BE49-F238E27FC236}">
                  <a16:creationId xmlns:a16="http://schemas.microsoft.com/office/drawing/2014/main" id="{558401DA-9EE3-834A-12B2-1E6216D95FA9}"/>
                </a:ext>
              </a:extLst>
            </p:cNvPr>
            <p:cNvSpPr/>
            <p:nvPr/>
          </p:nvSpPr>
          <p:spPr>
            <a:xfrm>
              <a:off x="6733893" y="4150575"/>
              <a:ext cx="552188" cy="9520"/>
            </a:xfrm>
            <a:custGeom>
              <a:avLst/>
              <a:gdLst>
                <a:gd name="connsiteX0" fmla="*/ 0 w 552188"/>
                <a:gd name="connsiteY0" fmla="*/ 0 h 9520"/>
                <a:gd name="connsiteX1" fmla="*/ 552188 w 552188"/>
                <a:gd name="connsiteY1" fmla="*/ 0 h 9520"/>
              </a:gdLst>
              <a:ahLst/>
              <a:cxnLst>
                <a:cxn ang="0">
                  <a:pos x="connsiteX0" y="connsiteY0"/>
                </a:cxn>
                <a:cxn ang="0">
                  <a:pos x="connsiteX1" y="connsiteY1"/>
                </a:cxn>
              </a:cxnLst>
              <a:rect l="l" t="t" r="r" b="b"/>
              <a:pathLst>
                <a:path w="552188" h="9520">
                  <a:moveTo>
                    <a:pt x="0" y="0"/>
                  </a:moveTo>
                  <a:lnTo>
                    <a:pt x="552188" y="0"/>
                  </a:lnTo>
                </a:path>
              </a:pathLst>
            </a:custGeom>
            <a:grpFill/>
            <a:ln w="6350" cap="rnd">
              <a:solidFill>
                <a:srgbClr val="0A4B8C"/>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160" name="Freeform: Shape 159">
              <a:extLst>
                <a:ext uri="{FF2B5EF4-FFF2-40B4-BE49-F238E27FC236}">
                  <a16:creationId xmlns:a16="http://schemas.microsoft.com/office/drawing/2014/main" id="{E1FD64AD-CA49-41E1-B1A9-C4C3FB53B417}"/>
                </a:ext>
              </a:extLst>
            </p:cNvPr>
            <p:cNvSpPr/>
            <p:nvPr/>
          </p:nvSpPr>
          <p:spPr>
            <a:xfrm>
              <a:off x="6793015" y="3698067"/>
              <a:ext cx="151566" cy="134524"/>
            </a:xfrm>
            <a:custGeom>
              <a:avLst/>
              <a:gdLst>
                <a:gd name="connsiteX0" fmla="*/ 151566 w 151566"/>
                <a:gd name="connsiteY0" fmla="*/ 0 h 134524"/>
                <a:gd name="connsiteX1" fmla="*/ 0 w 151566"/>
                <a:gd name="connsiteY1" fmla="*/ 134524 h 134524"/>
              </a:gdLst>
              <a:ahLst/>
              <a:cxnLst>
                <a:cxn ang="0">
                  <a:pos x="connsiteX0" y="connsiteY0"/>
                </a:cxn>
                <a:cxn ang="0">
                  <a:pos x="connsiteX1" y="connsiteY1"/>
                </a:cxn>
              </a:cxnLst>
              <a:rect l="l" t="t" r="r" b="b"/>
              <a:pathLst>
                <a:path w="151566" h="134524">
                  <a:moveTo>
                    <a:pt x="151566" y="0"/>
                  </a:moveTo>
                  <a:lnTo>
                    <a:pt x="0" y="134524"/>
                  </a:lnTo>
                </a:path>
              </a:pathLst>
            </a:custGeom>
            <a:grpFill/>
            <a:ln w="6350" cap="rnd">
              <a:solidFill>
                <a:srgbClr val="0A4B8C"/>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161" name="Freeform: Shape 160">
              <a:extLst>
                <a:ext uri="{FF2B5EF4-FFF2-40B4-BE49-F238E27FC236}">
                  <a16:creationId xmlns:a16="http://schemas.microsoft.com/office/drawing/2014/main" id="{C1259E69-D103-D2D4-B2A3-F05C79443B66}"/>
                </a:ext>
              </a:extLst>
            </p:cNvPr>
            <p:cNvSpPr/>
            <p:nvPr/>
          </p:nvSpPr>
          <p:spPr>
            <a:xfrm>
              <a:off x="7075964" y="3639230"/>
              <a:ext cx="141855" cy="127860"/>
            </a:xfrm>
            <a:custGeom>
              <a:avLst/>
              <a:gdLst>
                <a:gd name="connsiteX0" fmla="*/ 141855 w 141855"/>
                <a:gd name="connsiteY0" fmla="*/ 0 h 127860"/>
                <a:gd name="connsiteX1" fmla="*/ 0 w 141855"/>
                <a:gd name="connsiteY1" fmla="*/ 127860 h 127860"/>
              </a:gdLst>
              <a:ahLst/>
              <a:cxnLst>
                <a:cxn ang="0">
                  <a:pos x="connsiteX0" y="connsiteY0"/>
                </a:cxn>
                <a:cxn ang="0">
                  <a:pos x="connsiteX1" y="connsiteY1"/>
                </a:cxn>
              </a:cxnLst>
              <a:rect l="l" t="t" r="r" b="b"/>
              <a:pathLst>
                <a:path w="141855" h="127860">
                  <a:moveTo>
                    <a:pt x="141855" y="0"/>
                  </a:moveTo>
                  <a:lnTo>
                    <a:pt x="0" y="127860"/>
                  </a:lnTo>
                </a:path>
              </a:pathLst>
            </a:custGeom>
            <a:grpFill/>
            <a:ln w="6350" cap="rnd">
              <a:solidFill>
                <a:srgbClr val="0A4B8C"/>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162" name="Freeform: Shape 161">
              <a:extLst>
                <a:ext uri="{FF2B5EF4-FFF2-40B4-BE49-F238E27FC236}">
                  <a16:creationId xmlns:a16="http://schemas.microsoft.com/office/drawing/2014/main" id="{8DADC9C1-65E9-C060-F99C-2B78BB835FFA}"/>
                </a:ext>
              </a:extLst>
            </p:cNvPr>
            <p:cNvSpPr/>
            <p:nvPr/>
          </p:nvSpPr>
          <p:spPr>
            <a:xfrm>
              <a:off x="6944581" y="3698067"/>
              <a:ext cx="131382" cy="69023"/>
            </a:xfrm>
            <a:custGeom>
              <a:avLst/>
              <a:gdLst>
                <a:gd name="connsiteX0" fmla="*/ 131383 w 131382"/>
                <a:gd name="connsiteY0" fmla="*/ 69024 h 69023"/>
                <a:gd name="connsiteX1" fmla="*/ 0 w 131382"/>
                <a:gd name="connsiteY1" fmla="*/ 0 h 69023"/>
              </a:gdLst>
              <a:ahLst/>
              <a:cxnLst>
                <a:cxn ang="0">
                  <a:pos x="connsiteX0" y="connsiteY0"/>
                </a:cxn>
                <a:cxn ang="0">
                  <a:pos x="connsiteX1" y="connsiteY1"/>
                </a:cxn>
              </a:cxnLst>
              <a:rect l="l" t="t" r="r" b="b"/>
              <a:pathLst>
                <a:path w="131382" h="69023">
                  <a:moveTo>
                    <a:pt x="131383" y="69024"/>
                  </a:moveTo>
                  <a:lnTo>
                    <a:pt x="0" y="0"/>
                  </a:lnTo>
                </a:path>
              </a:pathLst>
            </a:custGeom>
            <a:grpFill/>
            <a:ln w="6350" cap="rnd">
              <a:solidFill>
                <a:srgbClr val="0A4B8C"/>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163" name="Freeform: Shape 162">
              <a:extLst>
                <a:ext uri="{FF2B5EF4-FFF2-40B4-BE49-F238E27FC236}">
                  <a16:creationId xmlns:a16="http://schemas.microsoft.com/office/drawing/2014/main" id="{9BCF9BCB-D72B-DCCC-E641-4A5119755C56}"/>
                </a:ext>
              </a:extLst>
            </p:cNvPr>
            <p:cNvSpPr/>
            <p:nvPr/>
          </p:nvSpPr>
          <p:spPr>
            <a:xfrm>
              <a:off x="7165647" y="3639230"/>
              <a:ext cx="52172" cy="52172"/>
            </a:xfrm>
            <a:custGeom>
              <a:avLst/>
              <a:gdLst>
                <a:gd name="connsiteX0" fmla="*/ 52173 w 52172"/>
                <a:gd name="connsiteY0" fmla="*/ 52172 h 52172"/>
                <a:gd name="connsiteX1" fmla="*/ 52173 w 52172"/>
                <a:gd name="connsiteY1" fmla="*/ 0 h 52172"/>
                <a:gd name="connsiteX2" fmla="*/ 0 w 52172"/>
                <a:gd name="connsiteY2" fmla="*/ 0 h 52172"/>
              </a:gdLst>
              <a:ahLst/>
              <a:cxnLst>
                <a:cxn ang="0">
                  <a:pos x="connsiteX0" y="connsiteY0"/>
                </a:cxn>
                <a:cxn ang="0">
                  <a:pos x="connsiteX1" y="connsiteY1"/>
                </a:cxn>
                <a:cxn ang="0">
                  <a:pos x="connsiteX2" y="connsiteY2"/>
                </a:cxn>
              </a:cxnLst>
              <a:rect l="l" t="t" r="r" b="b"/>
              <a:pathLst>
                <a:path w="52172" h="52172">
                  <a:moveTo>
                    <a:pt x="52173" y="52172"/>
                  </a:moveTo>
                  <a:lnTo>
                    <a:pt x="52173" y="0"/>
                  </a:lnTo>
                  <a:lnTo>
                    <a:pt x="0" y="0"/>
                  </a:lnTo>
                </a:path>
              </a:pathLst>
            </a:custGeom>
            <a:grpFill/>
            <a:ln w="6350" cap="rnd">
              <a:solidFill>
                <a:srgbClr val="0A4B8C"/>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grpSp>
      <p:grpSp>
        <p:nvGrpSpPr>
          <p:cNvPr id="164" name="Graphic 603">
            <a:extLst>
              <a:ext uri="{FF2B5EF4-FFF2-40B4-BE49-F238E27FC236}">
                <a16:creationId xmlns:a16="http://schemas.microsoft.com/office/drawing/2014/main" id="{43340015-7FA7-03B4-3C93-B6E3E211315B}"/>
              </a:ext>
            </a:extLst>
          </p:cNvPr>
          <p:cNvGrpSpPr/>
          <p:nvPr/>
        </p:nvGrpSpPr>
        <p:grpSpPr>
          <a:xfrm>
            <a:off x="687485" y="5871353"/>
            <a:ext cx="216342" cy="183442"/>
            <a:chOff x="2073286" y="6150433"/>
            <a:chExt cx="707977" cy="600309"/>
          </a:xfrm>
          <a:noFill/>
        </p:grpSpPr>
        <p:sp>
          <p:nvSpPr>
            <p:cNvPr id="165" name="Freeform: Shape 164">
              <a:extLst>
                <a:ext uri="{FF2B5EF4-FFF2-40B4-BE49-F238E27FC236}">
                  <a16:creationId xmlns:a16="http://schemas.microsoft.com/office/drawing/2014/main" id="{829B3A2C-4C2D-0EF4-14B5-509A9F891ED3}"/>
                </a:ext>
              </a:extLst>
            </p:cNvPr>
            <p:cNvSpPr/>
            <p:nvPr/>
          </p:nvSpPr>
          <p:spPr>
            <a:xfrm>
              <a:off x="2073286" y="6370537"/>
              <a:ext cx="438224" cy="380204"/>
            </a:xfrm>
            <a:custGeom>
              <a:avLst/>
              <a:gdLst>
                <a:gd name="connsiteX0" fmla="*/ 438225 w 438224"/>
                <a:gd name="connsiteY0" fmla="*/ 326080 h 380204"/>
                <a:gd name="connsiteX1" fmla="*/ 438225 w 438224"/>
                <a:gd name="connsiteY1" fmla="*/ 327507 h 380204"/>
                <a:gd name="connsiteX2" fmla="*/ 385552 w 438224"/>
                <a:gd name="connsiteY2" fmla="*/ 380204 h 380204"/>
                <a:gd name="connsiteX3" fmla="*/ 52697 w 438224"/>
                <a:gd name="connsiteY3" fmla="*/ 380204 h 380204"/>
                <a:gd name="connsiteX4" fmla="*/ 0 w 438224"/>
                <a:gd name="connsiteY4" fmla="*/ 327507 h 380204"/>
                <a:gd name="connsiteX5" fmla="*/ 0 w 438224"/>
                <a:gd name="connsiteY5" fmla="*/ 52697 h 380204"/>
                <a:gd name="connsiteX6" fmla="*/ 52697 w 438224"/>
                <a:gd name="connsiteY6" fmla="*/ 0 h 380204"/>
                <a:gd name="connsiteX7" fmla="*/ 385552 w 438224"/>
                <a:gd name="connsiteY7" fmla="*/ 0 h 380204"/>
                <a:gd name="connsiteX8" fmla="*/ 437644 w 438224"/>
                <a:gd name="connsiteY8" fmla="*/ 44882 h 38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224" h="380204">
                  <a:moveTo>
                    <a:pt x="438225" y="326080"/>
                  </a:moveTo>
                  <a:lnTo>
                    <a:pt x="438225" y="327507"/>
                  </a:lnTo>
                  <a:cubicBezTo>
                    <a:pt x="438225" y="356614"/>
                    <a:pt x="414659" y="380204"/>
                    <a:pt x="385552" y="380204"/>
                  </a:cubicBezTo>
                  <a:lnTo>
                    <a:pt x="52697" y="380204"/>
                  </a:lnTo>
                  <a:cubicBezTo>
                    <a:pt x="23590" y="380204"/>
                    <a:pt x="0" y="356590"/>
                    <a:pt x="0" y="327507"/>
                  </a:cubicBezTo>
                  <a:lnTo>
                    <a:pt x="0" y="52697"/>
                  </a:lnTo>
                  <a:cubicBezTo>
                    <a:pt x="0" y="23566"/>
                    <a:pt x="23615" y="0"/>
                    <a:pt x="52697" y="0"/>
                  </a:cubicBezTo>
                  <a:lnTo>
                    <a:pt x="385552" y="0"/>
                  </a:lnTo>
                  <a:cubicBezTo>
                    <a:pt x="411973" y="0"/>
                    <a:pt x="433870" y="19453"/>
                    <a:pt x="437644" y="44882"/>
                  </a:cubicBezTo>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66" name="Freeform: Shape 165">
              <a:extLst>
                <a:ext uri="{FF2B5EF4-FFF2-40B4-BE49-F238E27FC236}">
                  <a16:creationId xmlns:a16="http://schemas.microsoft.com/office/drawing/2014/main" id="{C9061BE0-85DA-2261-E80C-469A32F5A3E4}"/>
                </a:ext>
              </a:extLst>
            </p:cNvPr>
            <p:cNvSpPr/>
            <p:nvPr/>
          </p:nvSpPr>
          <p:spPr>
            <a:xfrm>
              <a:off x="2135299" y="6150433"/>
              <a:ext cx="314175" cy="220104"/>
            </a:xfrm>
            <a:custGeom>
              <a:avLst/>
              <a:gdLst>
                <a:gd name="connsiteX0" fmla="*/ 143962 w 314175"/>
                <a:gd name="connsiteY0" fmla="*/ 0 h 220104"/>
                <a:gd name="connsiteX1" fmla="*/ 170238 w 314175"/>
                <a:gd name="connsiteY1" fmla="*/ 0 h 220104"/>
                <a:gd name="connsiteX2" fmla="*/ 314176 w 314175"/>
                <a:gd name="connsiteY2" fmla="*/ 143938 h 220104"/>
                <a:gd name="connsiteX3" fmla="*/ 314176 w 314175"/>
                <a:gd name="connsiteY3" fmla="*/ 220105 h 220104"/>
                <a:gd name="connsiteX4" fmla="*/ 0 w 314175"/>
                <a:gd name="connsiteY4" fmla="*/ 220105 h 220104"/>
                <a:gd name="connsiteX5" fmla="*/ 0 w 314175"/>
                <a:gd name="connsiteY5" fmla="*/ 143938 h 220104"/>
                <a:gd name="connsiteX6" fmla="*/ 143938 w 314175"/>
                <a:gd name="connsiteY6" fmla="*/ 0 h 22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175" h="220104">
                  <a:moveTo>
                    <a:pt x="143962" y="0"/>
                  </a:moveTo>
                  <a:lnTo>
                    <a:pt x="170238" y="0"/>
                  </a:lnTo>
                  <a:cubicBezTo>
                    <a:pt x="249695" y="0"/>
                    <a:pt x="314176" y="64505"/>
                    <a:pt x="314176" y="143938"/>
                  </a:cubicBezTo>
                  <a:lnTo>
                    <a:pt x="314176" y="220105"/>
                  </a:lnTo>
                  <a:lnTo>
                    <a:pt x="0" y="220105"/>
                  </a:lnTo>
                  <a:lnTo>
                    <a:pt x="0" y="143938"/>
                  </a:lnTo>
                  <a:cubicBezTo>
                    <a:pt x="0" y="64480"/>
                    <a:pt x="64505" y="0"/>
                    <a:pt x="143938" y="0"/>
                  </a:cubicBezTo>
                  <a:close/>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67" name="Freeform: Shape 166">
              <a:extLst>
                <a:ext uri="{FF2B5EF4-FFF2-40B4-BE49-F238E27FC236}">
                  <a16:creationId xmlns:a16="http://schemas.microsoft.com/office/drawing/2014/main" id="{F35088DF-9356-1CD0-452D-4B85FEA19358}"/>
                </a:ext>
              </a:extLst>
            </p:cNvPr>
            <p:cNvSpPr/>
            <p:nvPr/>
          </p:nvSpPr>
          <p:spPr>
            <a:xfrm rot="5400000">
              <a:off x="2210086" y="6186556"/>
              <a:ext cx="164648" cy="203264"/>
            </a:xfrm>
            <a:custGeom>
              <a:avLst/>
              <a:gdLst>
                <a:gd name="connsiteX0" fmla="*/ 93128 w 164648"/>
                <a:gd name="connsiteY0" fmla="*/ 0 h 203264"/>
                <a:gd name="connsiteX1" fmla="*/ 164649 w 164648"/>
                <a:gd name="connsiteY1" fmla="*/ 0 h 203264"/>
                <a:gd name="connsiteX2" fmla="*/ 164649 w 164648"/>
                <a:gd name="connsiteY2" fmla="*/ 203265 h 203264"/>
                <a:gd name="connsiteX3" fmla="*/ 93128 w 164648"/>
                <a:gd name="connsiteY3" fmla="*/ 203265 h 203264"/>
                <a:gd name="connsiteX4" fmla="*/ 0 w 164648"/>
                <a:gd name="connsiteY4" fmla="*/ 110137 h 203264"/>
                <a:gd name="connsiteX5" fmla="*/ 0 w 164648"/>
                <a:gd name="connsiteY5" fmla="*/ 93128 h 203264"/>
                <a:gd name="connsiteX6" fmla="*/ 93128 w 164648"/>
                <a:gd name="connsiteY6" fmla="*/ 0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48" h="203264">
                  <a:moveTo>
                    <a:pt x="93128" y="0"/>
                  </a:moveTo>
                  <a:lnTo>
                    <a:pt x="164649" y="0"/>
                  </a:lnTo>
                  <a:lnTo>
                    <a:pt x="164649" y="203265"/>
                  </a:lnTo>
                  <a:lnTo>
                    <a:pt x="93128" y="203265"/>
                  </a:lnTo>
                  <a:cubicBezTo>
                    <a:pt x="41713" y="203265"/>
                    <a:pt x="0" y="161528"/>
                    <a:pt x="0" y="110137"/>
                  </a:cubicBezTo>
                  <a:lnTo>
                    <a:pt x="0" y="93128"/>
                  </a:lnTo>
                  <a:cubicBezTo>
                    <a:pt x="0" y="41713"/>
                    <a:pt x="41737" y="0"/>
                    <a:pt x="93128" y="0"/>
                  </a:cubicBezTo>
                  <a:close/>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68" name="Freeform: Shape 167">
              <a:extLst>
                <a:ext uri="{FF2B5EF4-FFF2-40B4-BE49-F238E27FC236}">
                  <a16:creationId xmlns:a16="http://schemas.microsoft.com/office/drawing/2014/main" id="{9F6BCF2C-F63C-97C9-5F65-FE2FA90FAC35}"/>
                </a:ext>
              </a:extLst>
            </p:cNvPr>
            <p:cNvSpPr/>
            <p:nvPr/>
          </p:nvSpPr>
          <p:spPr>
            <a:xfrm>
              <a:off x="2243476" y="6492602"/>
              <a:ext cx="97821" cy="126734"/>
            </a:xfrm>
            <a:custGeom>
              <a:avLst/>
              <a:gdLst>
                <a:gd name="connsiteX0" fmla="*/ 97822 w 97821"/>
                <a:gd name="connsiteY0" fmla="*/ 126735 h 126734"/>
                <a:gd name="connsiteX1" fmla="*/ 80982 w 97821"/>
                <a:gd name="connsiteY1" fmla="*/ 61238 h 126734"/>
                <a:gd name="connsiteX2" fmla="*/ 87950 w 97821"/>
                <a:gd name="connsiteY2" fmla="*/ 39027 h 126734"/>
                <a:gd name="connsiteX3" fmla="*/ 48923 w 97821"/>
                <a:gd name="connsiteY3" fmla="*/ 0 h 126734"/>
                <a:gd name="connsiteX4" fmla="*/ 9896 w 97821"/>
                <a:gd name="connsiteY4" fmla="*/ 39027 h 126734"/>
                <a:gd name="connsiteX5" fmla="*/ 16864 w 97821"/>
                <a:gd name="connsiteY5" fmla="*/ 61238 h 126734"/>
                <a:gd name="connsiteX6" fmla="*/ 0 w 97821"/>
                <a:gd name="connsiteY6" fmla="*/ 126735 h 126734"/>
                <a:gd name="connsiteX7" fmla="*/ 97822 w 97821"/>
                <a:gd name="connsiteY7" fmla="*/ 126735 h 12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21" h="126734">
                  <a:moveTo>
                    <a:pt x="97822" y="126735"/>
                  </a:moveTo>
                  <a:lnTo>
                    <a:pt x="80982" y="61238"/>
                  </a:lnTo>
                  <a:cubicBezTo>
                    <a:pt x="85361" y="54923"/>
                    <a:pt x="87950" y="47278"/>
                    <a:pt x="87950" y="39027"/>
                  </a:cubicBezTo>
                  <a:cubicBezTo>
                    <a:pt x="87950" y="17469"/>
                    <a:pt x="70481" y="0"/>
                    <a:pt x="48923" y="0"/>
                  </a:cubicBezTo>
                  <a:cubicBezTo>
                    <a:pt x="27365" y="0"/>
                    <a:pt x="9896" y="17469"/>
                    <a:pt x="9896" y="39027"/>
                  </a:cubicBezTo>
                  <a:cubicBezTo>
                    <a:pt x="9896" y="47278"/>
                    <a:pt x="12485" y="54923"/>
                    <a:pt x="16864" y="61238"/>
                  </a:cubicBezTo>
                  <a:lnTo>
                    <a:pt x="0" y="126735"/>
                  </a:lnTo>
                  <a:lnTo>
                    <a:pt x="97822" y="126735"/>
                  </a:lnTo>
                  <a:close/>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69" name="Freeform: Shape 168">
              <a:extLst>
                <a:ext uri="{FF2B5EF4-FFF2-40B4-BE49-F238E27FC236}">
                  <a16:creationId xmlns:a16="http://schemas.microsoft.com/office/drawing/2014/main" id="{1E659706-8F4D-76C5-7BF7-59D2ADF4C870}"/>
                </a:ext>
              </a:extLst>
            </p:cNvPr>
            <p:cNvSpPr/>
            <p:nvPr/>
          </p:nvSpPr>
          <p:spPr>
            <a:xfrm>
              <a:off x="2511511" y="6696617"/>
              <a:ext cx="88675" cy="2419"/>
            </a:xfrm>
            <a:custGeom>
              <a:avLst/>
              <a:gdLst>
                <a:gd name="connsiteX0" fmla="*/ 88676 w 88675"/>
                <a:gd name="connsiteY0" fmla="*/ 0 h 2419"/>
                <a:gd name="connsiteX1" fmla="*/ 0 w 88675"/>
                <a:gd name="connsiteY1" fmla="*/ 0 h 2419"/>
              </a:gdLst>
              <a:ahLst/>
              <a:cxnLst>
                <a:cxn ang="0">
                  <a:pos x="connsiteX0" y="connsiteY0"/>
                </a:cxn>
                <a:cxn ang="0">
                  <a:pos x="connsiteX1" y="connsiteY1"/>
                </a:cxn>
              </a:cxnLst>
              <a:rect l="l" t="t" r="r" b="b"/>
              <a:pathLst>
                <a:path w="88675" h="2419">
                  <a:moveTo>
                    <a:pt x="88676" y="0"/>
                  </a:moveTo>
                  <a:lnTo>
                    <a:pt x="0" y="0"/>
                  </a:lnTo>
                </a:path>
              </a:pathLst>
            </a:custGeom>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70" name="Freeform: Shape 169">
              <a:extLst>
                <a:ext uri="{FF2B5EF4-FFF2-40B4-BE49-F238E27FC236}">
                  <a16:creationId xmlns:a16="http://schemas.microsoft.com/office/drawing/2014/main" id="{8AABEE47-7D5C-7C51-9820-0F04715D5D32}"/>
                </a:ext>
              </a:extLst>
            </p:cNvPr>
            <p:cNvSpPr/>
            <p:nvPr/>
          </p:nvSpPr>
          <p:spPr>
            <a:xfrm>
              <a:off x="2600647" y="6661630"/>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71" name="Freeform: Shape 170">
              <a:extLst>
                <a:ext uri="{FF2B5EF4-FFF2-40B4-BE49-F238E27FC236}">
                  <a16:creationId xmlns:a16="http://schemas.microsoft.com/office/drawing/2014/main" id="{F8750BDE-8061-3EE3-F373-10FCBE14A306}"/>
                </a:ext>
              </a:extLst>
            </p:cNvPr>
            <p:cNvSpPr/>
            <p:nvPr/>
          </p:nvSpPr>
          <p:spPr>
            <a:xfrm>
              <a:off x="2511511" y="6520040"/>
              <a:ext cx="88675" cy="2419"/>
            </a:xfrm>
            <a:custGeom>
              <a:avLst/>
              <a:gdLst>
                <a:gd name="connsiteX0" fmla="*/ 88676 w 88675"/>
                <a:gd name="connsiteY0" fmla="*/ 0 h 2419"/>
                <a:gd name="connsiteX1" fmla="*/ 0 w 88675"/>
                <a:gd name="connsiteY1" fmla="*/ 0 h 2419"/>
              </a:gdLst>
              <a:ahLst/>
              <a:cxnLst>
                <a:cxn ang="0">
                  <a:pos x="connsiteX0" y="connsiteY0"/>
                </a:cxn>
                <a:cxn ang="0">
                  <a:pos x="connsiteX1" y="connsiteY1"/>
                </a:cxn>
              </a:cxnLst>
              <a:rect l="l" t="t" r="r" b="b"/>
              <a:pathLst>
                <a:path w="88675" h="2419">
                  <a:moveTo>
                    <a:pt x="88676" y="0"/>
                  </a:moveTo>
                  <a:lnTo>
                    <a:pt x="0" y="0"/>
                  </a:lnTo>
                </a:path>
              </a:pathLst>
            </a:custGeom>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72" name="Freeform: Shape 171">
              <a:extLst>
                <a:ext uri="{FF2B5EF4-FFF2-40B4-BE49-F238E27FC236}">
                  <a16:creationId xmlns:a16="http://schemas.microsoft.com/office/drawing/2014/main" id="{ECD8BEAA-9C54-D8E3-9CB5-A4F6A9B4020B}"/>
                </a:ext>
              </a:extLst>
            </p:cNvPr>
            <p:cNvSpPr/>
            <p:nvPr/>
          </p:nvSpPr>
          <p:spPr>
            <a:xfrm>
              <a:off x="2600647" y="6485029"/>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73" name="Freeform: Shape 172">
              <a:extLst>
                <a:ext uri="{FF2B5EF4-FFF2-40B4-BE49-F238E27FC236}">
                  <a16:creationId xmlns:a16="http://schemas.microsoft.com/office/drawing/2014/main" id="{9BBF58C4-4E10-2237-B61C-B4B63C6483CF}"/>
                </a:ext>
              </a:extLst>
            </p:cNvPr>
            <p:cNvSpPr/>
            <p:nvPr/>
          </p:nvSpPr>
          <p:spPr>
            <a:xfrm>
              <a:off x="2676910" y="6560906"/>
              <a:ext cx="70021" cy="70021"/>
            </a:xfrm>
            <a:custGeom>
              <a:avLst/>
              <a:gdLst>
                <a:gd name="connsiteX0" fmla="*/ 70021 w 70021"/>
                <a:gd name="connsiteY0" fmla="*/ 35010 h 70021"/>
                <a:gd name="connsiteX1" fmla="*/ 35011 w 70021"/>
                <a:gd name="connsiteY1" fmla="*/ 70021 h 70021"/>
                <a:gd name="connsiteX2" fmla="*/ 0 w 70021"/>
                <a:gd name="connsiteY2" fmla="*/ 35010 h 70021"/>
                <a:gd name="connsiteX3" fmla="*/ 35011 w 70021"/>
                <a:gd name="connsiteY3" fmla="*/ 0 h 70021"/>
                <a:gd name="connsiteX4" fmla="*/ 70021 w 70021"/>
                <a:gd name="connsiteY4" fmla="*/ 35010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0"/>
                  </a:moveTo>
                  <a:cubicBezTo>
                    <a:pt x="70021" y="54346"/>
                    <a:pt x="54346" y="70021"/>
                    <a:pt x="35011" y="70021"/>
                  </a:cubicBezTo>
                  <a:cubicBezTo>
                    <a:pt x="15675" y="70021"/>
                    <a:pt x="0" y="54346"/>
                    <a:pt x="0" y="35010"/>
                  </a:cubicBezTo>
                  <a:cubicBezTo>
                    <a:pt x="0" y="15675"/>
                    <a:pt x="15675" y="0"/>
                    <a:pt x="35011" y="0"/>
                  </a:cubicBezTo>
                  <a:cubicBezTo>
                    <a:pt x="54346" y="0"/>
                    <a:pt x="70021" y="15675"/>
                    <a:pt x="70021" y="35010"/>
                  </a:cubicBezTo>
                  <a:close/>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74" name="Freeform: Shape 173">
              <a:extLst>
                <a:ext uri="{FF2B5EF4-FFF2-40B4-BE49-F238E27FC236}">
                  <a16:creationId xmlns:a16="http://schemas.microsoft.com/office/drawing/2014/main" id="{B554E1AC-0668-9647-FA00-A4A784DA52D4}"/>
                </a:ext>
              </a:extLst>
            </p:cNvPr>
            <p:cNvSpPr/>
            <p:nvPr/>
          </p:nvSpPr>
          <p:spPr>
            <a:xfrm>
              <a:off x="2438611" y="6600247"/>
              <a:ext cx="70021" cy="70021"/>
            </a:xfrm>
            <a:custGeom>
              <a:avLst/>
              <a:gdLst>
                <a:gd name="connsiteX0" fmla="*/ 70021 w 70021"/>
                <a:gd name="connsiteY0" fmla="*/ 35010 h 70021"/>
                <a:gd name="connsiteX1" fmla="*/ 35011 w 70021"/>
                <a:gd name="connsiteY1" fmla="*/ 70021 h 70021"/>
                <a:gd name="connsiteX2" fmla="*/ 0 w 70021"/>
                <a:gd name="connsiteY2" fmla="*/ 35010 h 70021"/>
                <a:gd name="connsiteX3" fmla="*/ 35011 w 70021"/>
                <a:gd name="connsiteY3" fmla="*/ 0 h 70021"/>
                <a:gd name="connsiteX4" fmla="*/ 70021 w 70021"/>
                <a:gd name="connsiteY4" fmla="*/ 35010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0"/>
                  </a:moveTo>
                  <a:cubicBezTo>
                    <a:pt x="70021" y="54346"/>
                    <a:pt x="54346" y="70021"/>
                    <a:pt x="35011" y="70021"/>
                  </a:cubicBezTo>
                  <a:cubicBezTo>
                    <a:pt x="15675" y="70021"/>
                    <a:pt x="0" y="54346"/>
                    <a:pt x="0" y="35010"/>
                  </a:cubicBezTo>
                  <a:cubicBezTo>
                    <a:pt x="0" y="15675"/>
                    <a:pt x="15675" y="0"/>
                    <a:pt x="35011" y="0"/>
                  </a:cubicBezTo>
                  <a:cubicBezTo>
                    <a:pt x="54346" y="0"/>
                    <a:pt x="70021" y="15675"/>
                    <a:pt x="70021" y="35010"/>
                  </a:cubicBezTo>
                  <a:close/>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75" name="Freeform: Shape 174">
              <a:extLst>
                <a:ext uri="{FF2B5EF4-FFF2-40B4-BE49-F238E27FC236}">
                  <a16:creationId xmlns:a16="http://schemas.microsoft.com/office/drawing/2014/main" id="{518E490B-7B91-F17F-C584-D78EB29BCF91}"/>
                </a:ext>
              </a:extLst>
            </p:cNvPr>
            <p:cNvSpPr/>
            <p:nvPr/>
          </p:nvSpPr>
          <p:spPr>
            <a:xfrm>
              <a:off x="2438272" y="6485029"/>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76" name="Freeform: Shape 175">
              <a:extLst>
                <a:ext uri="{FF2B5EF4-FFF2-40B4-BE49-F238E27FC236}">
                  <a16:creationId xmlns:a16="http://schemas.microsoft.com/office/drawing/2014/main" id="{B3EDBE58-51B7-11CE-8845-04644810F49E}"/>
                </a:ext>
              </a:extLst>
            </p:cNvPr>
            <p:cNvSpPr/>
            <p:nvPr/>
          </p:nvSpPr>
          <p:spPr>
            <a:xfrm>
              <a:off x="2511511" y="6595916"/>
              <a:ext cx="165398" cy="39341"/>
            </a:xfrm>
            <a:custGeom>
              <a:avLst/>
              <a:gdLst>
                <a:gd name="connsiteX0" fmla="*/ 0 w 165398"/>
                <a:gd name="connsiteY0" fmla="*/ 39342 h 39341"/>
                <a:gd name="connsiteX1" fmla="*/ 65351 w 165398"/>
                <a:gd name="connsiteY1" fmla="*/ 39342 h 39341"/>
                <a:gd name="connsiteX2" fmla="*/ 104717 w 165398"/>
                <a:gd name="connsiteY2" fmla="*/ 0 h 39341"/>
                <a:gd name="connsiteX3" fmla="*/ 165399 w 165398"/>
                <a:gd name="connsiteY3" fmla="*/ 0 h 39341"/>
              </a:gdLst>
              <a:ahLst/>
              <a:cxnLst>
                <a:cxn ang="0">
                  <a:pos x="connsiteX0" y="connsiteY0"/>
                </a:cxn>
                <a:cxn ang="0">
                  <a:pos x="connsiteX1" y="connsiteY1"/>
                </a:cxn>
                <a:cxn ang="0">
                  <a:pos x="connsiteX2" y="connsiteY2"/>
                </a:cxn>
                <a:cxn ang="0">
                  <a:pos x="connsiteX3" y="connsiteY3"/>
                </a:cxn>
              </a:cxnLst>
              <a:rect l="l" t="t" r="r" b="b"/>
              <a:pathLst>
                <a:path w="165398" h="39341">
                  <a:moveTo>
                    <a:pt x="0" y="39342"/>
                  </a:moveTo>
                  <a:lnTo>
                    <a:pt x="65351" y="39342"/>
                  </a:lnTo>
                  <a:lnTo>
                    <a:pt x="104717" y="0"/>
                  </a:lnTo>
                  <a:lnTo>
                    <a:pt x="165399" y="0"/>
                  </a:lnTo>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77" name="Freeform: Shape 176">
              <a:extLst>
                <a:ext uri="{FF2B5EF4-FFF2-40B4-BE49-F238E27FC236}">
                  <a16:creationId xmlns:a16="http://schemas.microsoft.com/office/drawing/2014/main" id="{F1EE1173-2DB0-3A4A-1A3A-CD8B091AD2B7}"/>
                </a:ext>
              </a:extLst>
            </p:cNvPr>
            <p:cNvSpPr/>
            <p:nvPr/>
          </p:nvSpPr>
          <p:spPr>
            <a:xfrm>
              <a:off x="2711243" y="6419774"/>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sp>
          <p:nvSpPr>
            <p:cNvPr id="178" name="Freeform: Shape 177">
              <a:extLst>
                <a:ext uri="{FF2B5EF4-FFF2-40B4-BE49-F238E27FC236}">
                  <a16:creationId xmlns:a16="http://schemas.microsoft.com/office/drawing/2014/main" id="{0444C798-12B4-23E9-5393-53796BC054E1}"/>
                </a:ext>
              </a:extLst>
            </p:cNvPr>
            <p:cNvSpPr/>
            <p:nvPr/>
          </p:nvSpPr>
          <p:spPr>
            <a:xfrm>
              <a:off x="2510930" y="6415444"/>
              <a:ext cx="200312" cy="39341"/>
            </a:xfrm>
            <a:custGeom>
              <a:avLst/>
              <a:gdLst>
                <a:gd name="connsiteX0" fmla="*/ 0 w 200312"/>
                <a:gd name="connsiteY0" fmla="*/ 0 h 39341"/>
                <a:gd name="connsiteX1" fmla="*/ 100241 w 200312"/>
                <a:gd name="connsiteY1" fmla="*/ 0 h 39341"/>
                <a:gd name="connsiteX2" fmla="*/ 139607 w 200312"/>
                <a:gd name="connsiteY2" fmla="*/ 39342 h 39341"/>
                <a:gd name="connsiteX3" fmla="*/ 200313 w 200312"/>
                <a:gd name="connsiteY3" fmla="*/ 39342 h 39341"/>
              </a:gdLst>
              <a:ahLst/>
              <a:cxnLst>
                <a:cxn ang="0">
                  <a:pos x="connsiteX0" y="connsiteY0"/>
                </a:cxn>
                <a:cxn ang="0">
                  <a:pos x="connsiteX1" y="connsiteY1"/>
                </a:cxn>
                <a:cxn ang="0">
                  <a:pos x="connsiteX2" y="connsiteY2"/>
                </a:cxn>
                <a:cxn ang="0">
                  <a:pos x="connsiteX3" y="connsiteY3"/>
                </a:cxn>
              </a:cxnLst>
              <a:rect l="l" t="t" r="r" b="b"/>
              <a:pathLst>
                <a:path w="200312" h="39341">
                  <a:moveTo>
                    <a:pt x="0" y="0"/>
                  </a:moveTo>
                  <a:lnTo>
                    <a:pt x="100241" y="0"/>
                  </a:lnTo>
                  <a:lnTo>
                    <a:pt x="139607" y="39342"/>
                  </a:lnTo>
                  <a:lnTo>
                    <a:pt x="200313" y="39342"/>
                  </a:lnTo>
                </a:path>
              </a:pathLst>
            </a:custGeom>
            <a:noFill/>
            <a:ln w="6350" cap="rnd">
              <a:solidFill>
                <a:srgbClr val="0A4B8C"/>
              </a:solidFill>
              <a:prstDash val="solid"/>
              <a:round/>
            </a:ln>
          </p:spPr>
          <p:txBody>
            <a:bodyPr rtlCol="0" anchor="ctr"/>
            <a:lstStyle/>
            <a:p>
              <a:pPr>
                <a:defRPr/>
              </a:pPr>
              <a:endParaRPr lang="en-US">
                <a:solidFill>
                  <a:srgbClr val="000000"/>
                </a:solidFill>
                <a:latin typeface="Arial"/>
              </a:endParaRPr>
            </a:p>
          </p:txBody>
        </p:sp>
      </p:grpSp>
      <p:sp>
        <p:nvSpPr>
          <p:cNvPr id="180" name="Rectangle: Top Corners Rounded 179">
            <a:extLst>
              <a:ext uri="{FF2B5EF4-FFF2-40B4-BE49-F238E27FC236}">
                <a16:creationId xmlns:a16="http://schemas.microsoft.com/office/drawing/2014/main" id="{496CDBA7-089D-85C3-1FCA-C68CCD5E8FCB}"/>
              </a:ext>
            </a:extLst>
          </p:cNvPr>
          <p:cNvSpPr/>
          <p:nvPr/>
        </p:nvSpPr>
        <p:spPr bwMode="gray">
          <a:xfrm rot="5400000">
            <a:off x="10111831" y="4653918"/>
            <a:ext cx="398883" cy="2618456"/>
          </a:xfrm>
          <a:prstGeom prst="round2SameRect">
            <a:avLst/>
          </a:prstGeom>
          <a:solidFill>
            <a:srgbClr val="00A78E"/>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270" tIns="91440" bIns="365760" rtlCol="0" anchor="ctr"/>
          <a:lstStyle/>
          <a:p>
            <a:pPr defTabSz="457200"/>
            <a:r>
              <a:rPr lang="en-US" sz="1200" b="1">
                <a:solidFill>
                  <a:srgbClr val="FFFFFF"/>
                </a:solidFill>
                <a:latin typeface="CVS Health Sans"/>
              </a:rPr>
              <a:t>SecOps</a:t>
            </a:r>
          </a:p>
        </p:txBody>
      </p:sp>
    </p:spTree>
    <p:extLst>
      <p:ext uri="{BB962C8B-B14F-4D97-AF65-F5344CB8AC3E}">
        <p14:creationId xmlns:p14="http://schemas.microsoft.com/office/powerpoint/2010/main" val="3048794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1A8E2E-B33A-631A-A3E0-333FE33B46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E68AF9-54E0-5516-E3F1-DA71D70D07EC}"/>
              </a:ext>
            </a:extLst>
          </p:cNvPr>
          <p:cNvSpPr>
            <a:spLocks noGrp="1"/>
          </p:cNvSpPr>
          <p:nvPr>
            <p:ph type="title"/>
          </p:nvPr>
        </p:nvSpPr>
        <p:spPr>
          <a:xfrm>
            <a:off x="775952" y="838190"/>
            <a:ext cx="7835388" cy="458175"/>
          </a:xfrm>
        </p:spPr>
        <p:txBody>
          <a:bodyPr/>
          <a:lstStyle/>
          <a:p>
            <a:r>
              <a:rPr lang="en-US"/>
              <a:t>Framework Components</a:t>
            </a:r>
          </a:p>
        </p:txBody>
      </p:sp>
      <p:pic>
        <p:nvPicPr>
          <p:cNvPr id="2050" name="Picture 2">
            <a:extLst>
              <a:ext uri="{FF2B5EF4-FFF2-40B4-BE49-F238E27FC236}">
                <a16:creationId xmlns:a16="http://schemas.microsoft.com/office/drawing/2014/main" id="{AD773156-A703-2694-8C0C-3C9B1932D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581"/>
          <a:stretch/>
        </p:blipFill>
        <p:spPr bwMode="auto">
          <a:xfrm>
            <a:off x="985421" y="1795508"/>
            <a:ext cx="8605421" cy="413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034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D6FA40A-3E58-D6A7-5332-C3C72633FB40}"/>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2F6A2C4-BBB3-2DA5-BA62-33078ED28423}"/>
              </a:ext>
            </a:extLst>
          </p:cNvPr>
          <p:cNvGraphicFramePr>
            <a:graphicFrameLocks noChangeAspect="1"/>
          </p:cNvGraphicFramePr>
          <p:nvPr>
            <p:custDataLst>
              <p:tags r:id="rId1"/>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3" name="think-cell data - do not delete" hidden="1">
                        <a:extLst>
                          <a:ext uri="{FF2B5EF4-FFF2-40B4-BE49-F238E27FC236}">
                            <a16:creationId xmlns:a16="http://schemas.microsoft.com/office/drawing/2014/main" id="{52F6A2C4-BBB3-2DA5-BA62-33078ED28423}"/>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1DDC00A-17E4-8792-FC66-B66FAD72217D}"/>
              </a:ext>
            </a:extLst>
          </p:cNvPr>
          <p:cNvSpPr>
            <a:spLocks noGrp="1"/>
          </p:cNvSpPr>
          <p:nvPr>
            <p:ph type="title"/>
          </p:nvPr>
        </p:nvSpPr>
        <p:spPr/>
        <p:txBody>
          <a:bodyPr vert="horz"/>
          <a:lstStyle/>
          <a:p>
            <a:pPr algn="ctr"/>
            <a:r>
              <a:rPr lang="en-US">
                <a:solidFill>
                  <a:srgbClr val="005EB8"/>
                </a:solidFill>
              </a:rPr>
              <a:t> </a:t>
            </a:r>
            <a:r>
              <a:rPr lang="en-US">
                <a:solidFill>
                  <a:srgbClr val="00338D"/>
                </a:solidFill>
                <a:latin typeface="KPMG Bold"/>
              </a:rPr>
              <a:t>Zero Trust, Guiding Principles</a:t>
            </a:r>
          </a:p>
        </p:txBody>
      </p:sp>
      <p:graphicFrame>
        <p:nvGraphicFramePr>
          <p:cNvPr id="16" name="Table 16">
            <a:extLst>
              <a:ext uri="{FF2B5EF4-FFF2-40B4-BE49-F238E27FC236}">
                <a16:creationId xmlns:a16="http://schemas.microsoft.com/office/drawing/2014/main" id="{190EB97B-C528-44FA-E77C-D3423200F1F4}"/>
              </a:ext>
            </a:extLst>
          </p:cNvPr>
          <p:cNvGraphicFramePr>
            <a:graphicFrameLocks noGrp="1"/>
          </p:cNvGraphicFramePr>
          <p:nvPr/>
        </p:nvGraphicFramePr>
        <p:xfrm>
          <a:off x="998400" y="1611489"/>
          <a:ext cx="10401120" cy="4101454"/>
        </p:xfrm>
        <a:graphic>
          <a:graphicData uri="http://schemas.openxmlformats.org/drawingml/2006/table">
            <a:tbl>
              <a:tblPr firstRow="1" bandRow="1">
                <a:tableStyleId>{5C22544A-7EE6-4342-B048-85BDC9FD1C3A}</a:tableStyleId>
              </a:tblPr>
              <a:tblGrid>
                <a:gridCol w="3467040">
                  <a:extLst>
                    <a:ext uri="{9D8B030D-6E8A-4147-A177-3AD203B41FA5}">
                      <a16:colId xmlns:a16="http://schemas.microsoft.com/office/drawing/2014/main" val="97410396"/>
                    </a:ext>
                  </a:extLst>
                </a:gridCol>
                <a:gridCol w="3467040">
                  <a:extLst>
                    <a:ext uri="{9D8B030D-6E8A-4147-A177-3AD203B41FA5}">
                      <a16:colId xmlns:a16="http://schemas.microsoft.com/office/drawing/2014/main" val="895189860"/>
                    </a:ext>
                  </a:extLst>
                </a:gridCol>
                <a:gridCol w="3467040">
                  <a:extLst>
                    <a:ext uri="{9D8B030D-6E8A-4147-A177-3AD203B41FA5}">
                      <a16:colId xmlns:a16="http://schemas.microsoft.com/office/drawing/2014/main" val="975823015"/>
                    </a:ext>
                  </a:extLst>
                </a:gridCol>
              </a:tblGrid>
              <a:tr h="320426">
                <a:tc>
                  <a:txBody>
                    <a:bodyPr/>
                    <a:lstStyle/>
                    <a:p>
                      <a:r>
                        <a:rPr lang="en-US" sz="1400">
                          <a:solidFill>
                            <a:schemeClr val="bg1"/>
                          </a:solidFill>
                        </a:rPr>
                        <a:t>1. Identity</a:t>
                      </a:r>
                    </a:p>
                  </a:txBody>
                  <a:tcPr>
                    <a:solidFill>
                      <a:schemeClr val="accent5">
                        <a:lumMod val="50000"/>
                      </a:schemeClr>
                    </a:solidFill>
                  </a:tcPr>
                </a:tc>
                <a:tc>
                  <a:txBody>
                    <a:bodyPr/>
                    <a:lstStyle/>
                    <a:p>
                      <a:r>
                        <a:rPr lang="en-US" sz="1400">
                          <a:solidFill>
                            <a:schemeClr val="bg1"/>
                          </a:solidFill>
                        </a:rPr>
                        <a:t>2. Network</a:t>
                      </a:r>
                    </a:p>
                  </a:txBody>
                  <a:tcPr>
                    <a:solidFill>
                      <a:schemeClr val="accent5">
                        <a:lumMod val="75000"/>
                      </a:schemeClr>
                    </a:solidFill>
                  </a:tcPr>
                </a:tc>
                <a:tc>
                  <a:txBody>
                    <a:bodyPr/>
                    <a:lstStyle/>
                    <a:p>
                      <a:r>
                        <a:rPr lang="en-US" sz="1400">
                          <a:solidFill>
                            <a:schemeClr val="bg1"/>
                          </a:solidFill>
                        </a:rPr>
                        <a:t>3. Data</a:t>
                      </a:r>
                    </a:p>
                  </a:txBody>
                  <a:tcPr>
                    <a:solidFill>
                      <a:schemeClr val="accent6">
                        <a:lumMod val="75000"/>
                      </a:schemeClr>
                    </a:solidFill>
                  </a:tcPr>
                </a:tc>
                <a:extLst>
                  <a:ext uri="{0D108BD9-81ED-4DB2-BD59-A6C34878D82A}">
                    <a16:rowId xmlns:a16="http://schemas.microsoft.com/office/drawing/2014/main" val="792745848"/>
                  </a:ext>
                </a:extLst>
              </a:tr>
              <a:tr h="672895">
                <a:tc>
                  <a:txBody>
                    <a:bodyPr/>
                    <a:lstStyle/>
                    <a:p>
                      <a:r>
                        <a:rPr lang="en-US" sz="1200" b="1">
                          <a:solidFill>
                            <a:schemeClr val="tx2"/>
                          </a:solidFill>
                        </a:rPr>
                        <a:t>Identity services will enforce least privilege needs across our environment and adjust based on user behavior.</a:t>
                      </a:r>
                    </a:p>
                  </a:txBody>
                  <a:tcPr>
                    <a:noFill/>
                  </a:tcPr>
                </a:tc>
                <a:tc>
                  <a:txBody>
                    <a:bodyPr/>
                    <a:lstStyle/>
                    <a:p>
                      <a:r>
                        <a:rPr lang="en-US" sz="1200" b="1">
                          <a:solidFill>
                            <a:schemeClr val="tx2"/>
                          </a:solidFill>
                        </a:rPr>
                        <a:t>The network will support the delivery of services through realistic segmentation.  </a:t>
                      </a:r>
                    </a:p>
                  </a:txBody>
                  <a:tcPr>
                    <a:noFill/>
                  </a:tcPr>
                </a:tc>
                <a:tc>
                  <a:txBody>
                    <a:bodyPr/>
                    <a:lstStyle/>
                    <a:p>
                      <a:r>
                        <a:rPr lang="en-US" sz="1200" b="1">
                          <a:solidFill>
                            <a:schemeClr val="tx2"/>
                          </a:solidFill>
                        </a:rPr>
                        <a:t>Our data will be encrypted and/or tokenized while in use, transit, or at rest. </a:t>
                      </a:r>
                    </a:p>
                  </a:txBody>
                  <a:tcPr>
                    <a:noFill/>
                  </a:tcPr>
                </a:tc>
                <a:extLst>
                  <a:ext uri="{0D108BD9-81ED-4DB2-BD59-A6C34878D82A}">
                    <a16:rowId xmlns:a16="http://schemas.microsoft.com/office/drawing/2014/main" val="368889306"/>
                  </a:ext>
                </a:extLst>
              </a:tr>
              <a:tr h="1057406">
                <a:tc>
                  <a:txBody>
                    <a:bodyPr/>
                    <a:lstStyle/>
                    <a:p>
                      <a:pPr marL="285750" indent="-285750">
                        <a:buFont typeface="Arial" panose="020B0604020202020204" pitchFamily="34" charset="0"/>
                        <a:buChar char="•"/>
                      </a:pPr>
                      <a:r>
                        <a:rPr lang="en-US" sz="1200">
                          <a:solidFill>
                            <a:schemeClr val="tx2"/>
                          </a:solidFill>
                        </a:rPr>
                        <a:t>Enhanced, consistent  and secure </a:t>
                      </a:r>
                      <a:br>
                        <a:rPr lang="en-US" sz="1200">
                          <a:solidFill>
                            <a:schemeClr val="tx2"/>
                          </a:solidFill>
                        </a:rPr>
                      </a:br>
                      <a:r>
                        <a:rPr lang="en-US" sz="1200">
                          <a:solidFill>
                            <a:schemeClr val="tx2"/>
                          </a:solidFill>
                        </a:rPr>
                        <a:t>user experiences</a:t>
                      </a:r>
                    </a:p>
                    <a:p>
                      <a:pPr marL="285750" indent="-285750">
                        <a:buFont typeface="Arial" panose="020B0604020202020204" pitchFamily="34" charset="0"/>
                        <a:buChar char="•"/>
                      </a:pPr>
                      <a:r>
                        <a:rPr lang="en-US" sz="1200">
                          <a:solidFill>
                            <a:schemeClr val="tx2"/>
                          </a:solidFill>
                        </a:rPr>
                        <a:t>Provides context-aware services</a:t>
                      </a:r>
                    </a:p>
                    <a:p>
                      <a:pPr marL="285750" indent="-285750">
                        <a:buFont typeface="Arial" panose="020B0604020202020204" pitchFamily="34" charset="0"/>
                        <a:buChar char="•"/>
                      </a:pPr>
                      <a:r>
                        <a:rPr lang="en-US" sz="1200">
                          <a:solidFill>
                            <a:schemeClr val="tx2"/>
                          </a:solidFill>
                        </a:rPr>
                        <a:t>Factors in signals from other security services for decisions</a:t>
                      </a:r>
                    </a:p>
                  </a:txBody>
                  <a:tcPr>
                    <a:noFill/>
                  </a:tcPr>
                </a:tc>
                <a:tc>
                  <a:txBody>
                    <a:bodyPr/>
                    <a:lstStyle/>
                    <a:p>
                      <a:pPr marL="285750" indent="-285750">
                        <a:buFont typeface="Arial" panose="020B0604020202020204" pitchFamily="34" charset="0"/>
                        <a:buChar char="•"/>
                      </a:pPr>
                      <a:r>
                        <a:rPr lang="en-US" sz="1200">
                          <a:solidFill>
                            <a:schemeClr val="tx2"/>
                          </a:solidFill>
                        </a:rPr>
                        <a:t>Reduced ability to traverse the network</a:t>
                      </a:r>
                    </a:p>
                    <a:p>
                      <a:pPr marL="285750" indent="-285750">
                        <a:buFont typeface="Arial" panose="020B0604020202020204" pitchFamily="34" charset="0"/>
                        <a:buChar char="•"/>
                      </a:pPr>
                      <a:r>
                        <a:rPr lang="en-US" sz="1200">
                          <a:solidFill>
                            <a:schemeClr val="tx2"/>
                          </a:solidFill>
                        </a:rPr>
                        <a:t>Route traffic based on user need</a:t>
                      </a:r>
                    </a:p>
                    <a:p>
                      <a:pPr marL="285750" indent="-285750">
                        <a:buFont typeface="Arial" panose="020B0604020202020204" pitchFamily="34" charset="0"/>
                        <a:buChar char="•"/>
                      </a:pPr>
                      <a:r>
                        <a:rPr lang="en-US" sz="1200">
                          <a:solidFill>
                            <a:schemeClr val="tx2"/>
                          </a:solidFill>
                        </a:rPr>
                        <a:t>Centrally control and evolve network policy</a:t>
                      </a:r>
                    </a:p>
                    <a:p>
                      <a:pPr marL="285750" indent="-285750">
                        <a:buFont typeface="Arial" panose="020B0604020202020204" pitchFamily="34" charset="0"/>
                        <a:buChar char="•"/>
                      </a:pPr>
                      <a:r>
                        <a:rPr lang="en-US" sz="1200">
                          <a:solidFill>
                            <a:schemeClr val="tx2"/>
                          </a:solidFill>
                        </a:rPr>
                        <a:t>Provide secure collaboration capabilities</a:t>
                      </a:r>
                    </a:p>
                  </a:txBody>
                  <a:tcPr>
                    <a:noFill/>
                  </a:tcPr>
                </a:tc>
                <a:tc>
                  <a:txBody>
                    <a:bodyPr/>
                    <a:lstStyle/>
                    <a:p>
                      <a:pPr marL="285750" indent="-285750">
                        <a:buFont typeface="Arial" panose="020B0604020202020204" pitchFamily="34" charset="0"/>
                        <a:buChar char="•"/>
                      </a:pPr>
                      <a:r>
                        <a:rPr lang="en-US" sz="1200">
                          <a:solidFill>
                            <a:schemeClr val="tx2"/>
                          </a:solidFill>
                        </a:rPr>
                        <a:t>Data is not useful if exfiltrated</a:t>
                      </a:r>
                    </a:p>
                    <a:p>
                      <a:pPr marL="285750" indent="-285750">
                        <a:buFont typeface="Arial" panose="020B0604020202020204" pitchFamily="34" charset="0"/>
                        <a:buChar char="•"/>
                      </a:pPr>
                      <a:r>
                        <a:rPr lang="en-US" sz="1200">
                          <a:solidFill>
                            <a:schemeClr val="tx2"/>
                          </a:solidFill>
                        </a:rPr>
                        <a:t>Known data pipeline and inventory</a:t>
                      </a:r>
                    </a:p>
                    <a:p>
                      <a:pPr marL="285750" indent="-285750">
                        <a:buFont typeface="Arial" panose="020B0604020202020204" pitchFamily="34" charset="0"/>
                        <a:buChar char="•"/>
                      </a:pPr>
                      <a:r>
                        <a:rPr lang="en-US" sz="1200">
                          <a:solidFill>
                            <a:schemeClr val="tx2"/>
                          </a:solidFill>
                        </a:rPr>
                        <a:t>Awareness of our data criticality</a:t>
                      </a:r>
                    </a:p>
                    <a:p>
                      <a:pPr marL="285750" indent="-285750">
                        <a:buFont typeface="Arial" panose="020B0604020202020204" pitchFamily="34" charset="0"/>
                        <a:buChar char="•"/>
                      </a:pPr>
                      <a:endParaRPr lang="en-US" sz="1200">
                        <a:solidFill>
                          <a:schemeClr val="tx2"/>
                        </a:solidFill>
                      </a:endParaRPr>
                    </a:p>
                  </a:txBody>
                  <a:tcPr>
                    <a:noFill/>
                  </a:tcPr>
                </a:tc>
                <a:extLst>
                  <a:ext uri="{0D108BD9-81ED-4DB2-BD59-A6C34878D82A}">
                    <a16:rowId xmlns:a16="http://schemas.microsoft.com/office/drawing/2014/main" val="2687777057"/>
                  </a:ext>
                </a:extLst>
              </a:tr>
              <a:tr h="320426">
                <a:tc>
                  <a:txBody>
                    <a:bodyPr/>
                    <a:lstStyle/>
                    <a:p>
                      <a:r>
                        <a:rPr lang="en-US" sz="1400" b="1">
                          <a:solidFill>
                            <a:schemeClr val="bg1"/>
                          </a:solidFill>
                        </a:rPr>
                        <a:t>4. Device</a:t>
                      </a:r>
                    </a:p>
                  </a:txBody>
                  <a:tcPr>
                    <a:solidFill>
                      <a:schemeClr val="accent4">
                        <a:lumMod val="75000"/>
                      </a:schemeClr>
                    </a:solidFill>
                  </a:tcPr>
                </a:tc>
                <a:tc>
                  <a:txBody>
                    <a:bodyPr/>
                    <a:lstStyle/>
                    <a:p>
                      <a:r>
                        <a:rPr lang="en-US" sz="1400" b="1">
                          <a:solidFill>
                            <a:schemeClr val="bg1"/>
                          </a:solidFill>
                        </a:rPr>
                        <a:t>5. Application</a:t>
                      </a:r>
                    </a:p>
                  </a:txBody>
                  <a:tcPr>
                    <a:solidFill>
                      <a:schemeClr val="accent2">
                        <a:lumMod val="75000"/>
                      </a:schemeClr>
                    </a:solidFill>
                  </a:tcPr>
                </a:tc>
                <a:tc>
                  <a:txBody>
                    <a:bodyPr/>
                    <a:lstStyle/>
                    <a:p>
                      <a:r>
                        <a:rPr lang="en-US" sz="1400" b="1">
                          <a:solidFill>
                            <a:schemeClr val="bg1"/>
                          </a:solidFill>
                        </a:rPr>
                        <a:t>6. Governance and Operations</a:t>
                      </a:r>
                    </a:p>
                  </a:txBody>
                  <a:tcPr>
                    <a:solidFill>
                      <a:srgbClr val="0070C0"/>
                    </a:solidFill>
                  </a:tcPr>
                </a:tc>
                <a:extLst>
                  <a:ext uri="{0D108BD9-81ED-4DB2-BD59-A6C34878D82A}">
                    <a16:rowId xmlns:a16="http://schemas.microsoft.com/office/drawing/2014/main" val="3671730133"/>
                  </a:ext>
                </a:extLst>
              </a:tr>
              <a:tr h="672895">
                <a:tc>
                  <a:txBody>
                    <a:bodyPr/>
                    <a:lstStyle/>
                    <a:p>
                      <a:r>
                        <a:rPr lang="en-US" sz="1200" b="1">
                          <a:solidFill>
                            <a:schemeClr val="tx2"/>
                          </a:solidFill>
                        </a:rPr>
                        <a:t>Device type will factor into access decisions to support risk-based access models.</a:t>
                      </a:r>
                    </a:p>
                  </a:txBody>
                  <a:tcPr>
                    <a:noFill/>
                  </a:tcPr>
                </a:tc>
                <a:tc>
                  <a:txBody>
                    <a:bodyPr/>
                    <a:lstStyle/>
                    <a:p>
                      <a:r>
                        <a:rPr lang="en-US" sz="1200" b="1">
                          <a:solidFill>
                            <a:schemeClr val="tx2"/>
                          </a:solidFill>
                        </a:rPr>
                        <a:t>Our applications will be consumers of other pillars thereby driving consistency and accuracy of controls use.</a:t>
                      </a:r>
                    </a:p>
                  </a:txBody>
                  <a:tcPr>
                    <a:noFill/>
                  </a:tcPr>
                </a:tc>
                <a:tc>
                  <a:txBody>
                    <a:bodyPr/>
                    <a:lstStyle/>
                    <a:p>
                      <a:r>
                        <a:rPr lang="en-US" sz="1200" b="1">
                          <a:solidFill>
                            <a:schemeClr val="tx2"/>
                          </a:solidFill>
                        </a:rPr>
                        <a:t>Our service owners will incorporate new ZTA needs aligning to a continuous improvement model that starts with operational needs.</a:t>
                      </a:r>
                    </a:p>
                  </a:txBody>
                  <a:tcPr>
                    <a:noFill/>
                  </a:tcPr>
                </a:tc>
                <a:extLst>
                  <a:ext uri="{0D108BD9-81ED-4DB2-BD59-A6C34878D82A}">
                    <a16:rowId xmlns:a16="http://schemas.microsoft.com/office/drawing/2014/main" val="517286220"/>
                  </a:ext>
                </a:extLst>
              </a:tr>
              <a:tr h="1057406">
                <a:tc>
                  <a:txBody>
                    <a:bodyPr/>
                    <a:lstStyle/>
                    <a:p>
                      <a:pPr marL="171450" indent="-171450">
                        <a:buFont typeface="Arial" panose="020B0604020202020204" pitchFamily="34" charset="0"/>
                        <a:buChar char="•"/>
                      </a:pPr>
                      <a:r>
                        <a:rPr lang="en-US" sz="1200" b="0">
                          <a:solidFill>
                            <a:schemeClr val="tx2"/>
                          </a:solidFill>
                        </a:rPr>
                        <a:t>We will understand compliance across our inventory of devices</a:t>
                      </a:r>
                    </a:p>
                    <a:p>
                      <a:pPr marL="171450" indent="-171450">
                        <a:buFont typeface="Arial" panose="020B0604020202020204" pitchFamily="34" charset="0"/>
                        <a:buChar char="•"/>
                      </a:pPr>
                      <a:r>
                        <a:rPr lang="en-US" sz="1200" b="0">
                          <a:solidFill>
                            <a:schemeClr val="tx2"/>
                          </a:solidFill>
                        </a:rPr>
                        <a:t>Device posture becomes a risk signal</a:t>
                      </a:r>
                    </a:p>
                    <a:p>
                      <a:pPr marL="171450" indent="-171450">
                        <a:buFont typeface="Arial" panose="020B0604020202020204" pitchFamily="34" charset="0"/>
                        <a:buChar char="•"/>
                      </a:pPr>
                      <a:r>
                        <a:rPr lang="en-US" sz="1200" b="0">
                          <a:solidFill>
                            <a:schemeClr val="tx2"/>
                          </a:solidFill>
                        </a:rPr>
                        <a:t>Asset management consistency and accuracy</a:t>
                      </a:r>
                    </a:p>
                  </a:txBody>
                  <a:tcPr>
                    <a:noFill/>
                  </a:tcPr>
                </a:tc>
                <a:tc>
                  <a:txBody>
                    <a:bodyPr/>
                    <a:lstStyle/>
                    <a:p>
                      <a:pPr marL="171450" indent="-171450">
                        <a:buFont typeface="Arial" panose="020B0604020202020204" pitchFamily="34" charset="0"/>
                        <a:buChar char="•"/>
                      </a:pPr>
                      <a:r>
                        <a:rPr lang="en-US" sz="1200" b="0">
                          <a:solidFill>
                            <a:schemeClr val="tx2"/>
                          </a:solidFill>
                        </a:rPr>
                        <a:t>Developer experience is enhanced through reuse of security services</a:t>
                      </a:r>
                    </a:p>
                    <a:p>
                      <a:pPr marL="171450" indent="-171450">
                        <a:buFont typeface="Arial" panose="020B0604020202020204" pitchFamily="34" charset="0"/>
                        <a:buChar char="•"/>
                      </a:pPr>
                      <a:r>
                        <a:rPr lang="en-US" sz="1200" b="0">
                          <a:solidFill>
                            <a:schemeClr val="tx2"/>
                          </a:solidFill>
                        </a:rPr>
                        <a:t>Automation and scaling/elasticity is secure</a:t>
                      </a:r>
                    </a:p>
                    <a:p>
                      <a:pPr marL="171450" indent="-171450">
                        <a:buFont typeface="Arial" panose="020B0604020202020204" pitchFamily="34" charset="0"/>
                        <a:buChar char="•"/>
                      </a:pPr>
                      <a:r>
                        <a:rPr lang="en-US" sz="1200" b="0">
                          <a:solidFill>
                            <a:schemeClr val="tx2"/>
                          </a:solidFill>
                        </a:rPr>
                        <a:t>Designed to defend against attack patterns</a:t>
                      </a:r>
                    </a:p>
                  </a:txBody>
                  <a:tcPr>
                    <a:noFill/>
                  </a:tcPr>
                </a:tc>
                <a:tc>
                  <a:txBody>
                    <a:bodyPr/>
                    <a:lstStyle/>
                    <a:p>
                      <a:pPr marL="285750" indent="-285750">
                        <a:buFont typeface="Arial" panose="020B0604020202020204" pitchFamily="34" charset="0"/>
                        <a:buChar char="•"/>
                      </a:pPr>
                      <a:r>
                        <a:rPr lang="en-US" sz="1200" b="0">
                          <a:solidFill>
                            <a:schemeClr val="tx2"/>
                          </a:solidFill>
                        </a:rPr>
                        <a:t>Service visibility and change based need</a:t>
                      </a:r>
                    </a:p>
                    <a:p>
                      <a:pPr marL="285750" indent="-285750">
                        <a:buFont typeface="Arial" panose="020B0604020202020204" pitchFamily="34" charset="0"/>
                        <a:buChar char="•"/>
                      </a:pPr>
                      <a:r>
                        <a:rPr lang="en-US" sz="1200" b="0">
                          <a:solidFill>
                            <a:schemeClr val="tx2"/>
                          </a:solidFill>
                        </a:rPr>
                        <a:t>Support fluid demand and development</a:t>
                      </a:r>
                    </a:p>
                    <a:p>
                      <a:pPr marL="285750" indent="-285750">
                        <a:buFont typeface="Arial" panose="020B0604020202020204" pitchFamily="34" charset="0"/>
                        <a:buChar char="•"/>
                      </a:pPr>
                      <a:r>
                        <a:rPr lang="en-US" sz="1200" b="0">
                          <a:solidFill>
                            <a:schemeClr val="tx2"/>
                          </a:solidFill>
                        </a:rPr>
                        <a:t>Defined set of services/taxonomy</a:t>
                      </a:r>
                    </a:p>
                    <a:p>
                      <a:pPr marL="285750" indent="-285750">
                        <a:buFont typeface="Arial" panose="020B0604020202020204" pitchFamily="34" charset="0"/>
                        <a:buChar char="•"/>
                      </a:pPr>
                      <a:r>
                        <a:rPr lang="en-US" sz="1200" b="0">
                          <a:solidFill>
                            <a:schemeClr val="tx2"/>
                          </a:solidFill>
                        </a:rPr>
                        <a:t>Enhanced service delivery</a:t>
                      </a:r>
                    </a:p>
                    <a:p>
                      <a:pPr marL="285750" indent="-285750">
                        <a:buFont typeface="Arial" panose="020B0604020202020204" pitchFamily="34" charset="0"/>
                        <a:buChar char="•"/>
                      </a:pPr>
                      <a:endParaRPr lang="en-US" sz="1200" b="0">
                        <a:solidFill>
                          <a:schemeClr val="tx2"/>
                        </a:solidFill>
                      </a:endParaRPr>
                    </a:p>
                  </a:txBody>
                  <a:tcPr>
                    <a:noFill/>
                  </a:tcPr>
                </a:tc>
                <a:extLst>
                  <a:ext uri="{0D108BD9-81ED-4DB2-BD59-A6C34878D82A}">
                    <a16:rowId xmlns:a16="http://schemas.microsoft.com/office/drawing/2014/main" val="3711159961"/>
                  </a:ext>
                </a:extLst>
              </a:tr>
            </a:tbl>
          </a:graphicData>
        </a:graphic>
      </p:graphicFrame>
      <p:sp>
        <p:nvSpPr>
          <p:cNvPr id="5" name="TextBox 4">
            <a:extLst>
              <a:ext uri="{FF2B5EF4-FFF2-40B4-BE49-F238E27FC236}">
                <a16:creationId xmlns:a16="http://schemas.microsoft.com/office/drawing/2014/main" id="{F4358EAB-89EC-A11D-F976-510CD4FE0815}"/>
              </a:ext>
            </a:extLst>
          </p:cNvPr>
          <p:cNvSpPr txBox="1"/>
          <p:nvPr/>
        </p:nvSpPr>
        <p:spPr>
          <a:xfrm>
            <a:off x="1107055" y="965200"/>
            <a:ext cx="975448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338D"/>
                </a:solidFill>
                <a:effectLst/>
                <a:uLnTx/>
                <a:uFillTx/>
                <a:latin typeface="Arial"/>
                <a:ea typeface="+mn-ea"/>
                <a:cs typeface="+mn-cs"/>
              </a:rPr>
              <a:t>Vision:  </a:t>
            </a:r>
            <a:r>
              <a:rPr kumimoji="0" lang="en-US" sz="1600" b="0" i="0" u="none" strike="noStrike" kern="1200" cap="none" spc="0" normalizeH="0" baseline="0" noProof="0">
                <a:ln>
                  <a:noFill/>
                </a:ln>
                <a:solidFill>
                  <a:srgbClr val="00338D"/>
                </a:solidFill>
                <a:effectLst/>
                <a:uLnTx/>
                <a:uFillTx/>
                <a:latin typeface="Arial"/>
                <a:ea typeface="+mn-ea"/>
                <a:cs typeface="+mn-cs"/>
              </a:rPr>
              <a:t>Secure the environment through layered, context-aware services.</a:t>
            </a:r>
          </a:p>
        </p:txBody>
      </p:sp>
    </p:spTree>
    <p:extLst>
      <p:ext uri="{BB962C8B-B14F-4D97-AF65-F5344CB8AC3E}">
        <p14:creationId xmlns:p14="http://schemas.microsoft.com/office/powerpoint/2010/main" val="2537281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A0166B-1F83-3398-610B-704C5AE4D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BA6230-C91F-2E41-CD7E-9C58275CBAA6}"/>
              </a:ext>
            </a:extLst>
          </p:cNvPr>
          <p:cNvSpPr>
            <a:spLocks noGrp="1"/>
          </p:cNvSpPr>
          <p:nvPr>
            <p:ph type="title"/>
          </p:nvPr>
        </p:nvSpPr>
        <p:spPr>
          <a:xfrm>
            <a:off x="775952" y="838190"/>
            <a:ext cx="7835388" cy="458175"/>
          </a:xfrm>
        </p:spPr>
        <p:txBody>
          <a:bodyPr/>
          <a:lstStyle/>
          <a:p>
            <a:r>
              <a:rPr lang="en-US"/>
              <a:t>Framework Components</a:t>
            </a:r>
          </a:p>
        </p:txBody>
      </p:sp>
      <p:graphicFrame>
        <p:nvGraphicFramePr>
          <p:cNvPr id="3" name="Table 16">
            <a:extLst>
              <a:ext uri="{FF2B5EF4-FFF2-40B4-BE49-F238E27FC236}">
                <a16:creationId xmlns:a16="http://schemas.microsoft.com/office/drawing/2014/main" id="{D8E17505-1A7A-FC2A-A831-88A77E10733A}"/>
              </a:ext>
            </a:extLst>
          </p:cNvPr>
          <p:cNvGraphicFramePr>
            <a:graphicFrameLocks noGrp="1"/>
          </p:cNvGraphicFramePr>
          <p:nvPr/>
        </p:nvGraphicFramePr>
        <p:xfrm>
          <a:off x="895440" y="1336281"/>
          <a:ext cx="10401120" cy="4546346"/>
        </p:xfrm>
        <a:graphic>
          <a:graphicData uri="http://schemas.openxmlformats.org/drawingml/2006/table">
            <a:tbl>
              <a:tblPr firstRow="1" bandRow="1">
                <a:tableStyleId>{5C22544A-7EE6-4342-B048-85BDC9FD1C3A}</a:tableStyleId>
              </a:tblPr>
              <a:tblGrid>
                <a:gridCol w="3467040">
                  <a:extLst>
                    <a:ext uri="{9D8B030D-6E8A-4147-A177-3AD203B41FA5}">
                      <a16:colId xmlns:a16="http://schemas.microsoft.com/office/drawing/2014/main" val="97410396"/>
                    </a:ext>
                  </a:extLst>
                </a:gridCol>
                <a:gridCol w="3467040">
                  <a:extLst>
                    <a:ext uri="{9D8B030D-6E8A-4147-A177-3AD203B41FA5}">
                      <a16:colId xmlns:a16="http://schemas.microsoft.com/office/drawing/2014/main" val="895189860"/>
                    </a:ext>
                  </a:extLst>
                </a:gridCol>
                <a:gridCol w="3467040">
                  <a:extLst>
                    <a:ext uri="{9D8B030D-6E8A-4147-A177-3AD203B41FA5}">
                      <a16:colId xmlns:a16="http://schemas.microsoft.com/office/drawing/2014/main" val="975823015"/>
                    </a:ext>
                  </a:extLst>
                </a:gridCol>
              </a:tblGrid>
              <a:tr h="242655">
                <a:tc>
                  <a:txBody>
                    <a:bodyPr/>
                    <a:lstStyle/>
                    <a:p>
                      <a:r>
                        <a:rPr lang="en-US" sz="1400">
                          <a:solidFill>
                            <a:schemeClr val="bg1"/>
                          </a:solidFill>
                        </a:rPr>
                        <a:t>1. Identity</a:t>
                      </a:r>
                    </a:p>
                  </a:txBody>
                  <a:tcPr>
                    <a:solidFill>
                      <a:srgbClr val="1F5184"/>
                    </a:solidFill>
                  </a:tcPr>
                </a:tc>
                <a:tc>
                  <a:txBody>
                    <a:bodyPr/>
                    <a:lstStyle/>
                    <a:p>
                      <a:r>
                        <a:rPr lang="en-US" sz="1400">
                          <a:solidFill>
                            <a:schemeClr val="bg1"/>
                          </a:solidFill>
                        </a:rPr>
                        <a:t>2. Device</a:t>
                      </a:r>
                    </a:p>
                  </a:txBody>
                  <a:tcPr>
                    <a:solidFill>
                      <a:schemeClr val="accent5">
                        <a:lumMod val="75000"/>
                      </a:schemeClr>
                    </a:solidFill>
                  </a:tcPr>
                </a:tc>
                <a:tc>
                  <a:txBody>
                    <a:bodyPr/>
                    <a:lstStyle/>
                    <a:p>
                      <a:r>
                        <a:rPr lang="en-US" sz="1400">
                          <a:solidFill>
                            <a:schemeClr val="bg1"/>
                          </a:solidFill>
                        </a:rPr>
                        <a:t>3. Networks</a:t>
                      </a:r>
                    </a:p>
                  </a:txBody>
                  <a:tcPr>
                    <a:solidFill>
                      <a:srgbClr val="6A9641"/>
                    </a:solidFill>
                  </a:tcPr>
                </a:tc>
                <a:extLst>
                  <a:ext uri="{0D108BD9-81ED-4DB2-BD59-A6C34878D82A}">
                    <a16:rowId xmlns:a16="http://schemas.microsoft.com/office/drawing/2014/main" val="792745848"/>
                  </a:ext>
                </a:extLst>
              </a:tr>
              <a:tr h="509575">
                <a:tc>
                  <a:txBody>
                    <a:bodyPr/>
                    <a:lstStyle/>
                    <a:p>
                      <a:r>
                        <a:rPr lang="en-US" sz="1200" b="1">
                          <a:solidFill>
                            <a:schemeClr val="tx2"/>
                          </a:solidFill>
                        </a:rPr>
                        <a:t>Identity services will enforce least privilege needs across our environment and adjust based on user behavior.</a:t>
                      </a:r>
                    </a:p>
                  </a:txBody>
                  <a:tcPr>
                    <a:noFill/>
                  </a:tcPr>
                </a:tc>
                <a:tc>
                  <a:txBody>
                    <a:bodyPr/>
                    <a:lstStyle/>
                    <a:p>
                      <a:r>
                        <a:rPr lang="en-US" sz="1200" b="1">
                          <a:solidFill>
                            <a:schemeClr val="tx2"/>
                          </a:solidFill>
                        </a:rPr>
                        <a:t>Device type will factor into access decisions to support risk-based access models.</a:t>
                      </a:r>
                    </a:p>
                  </a:txBody>
                  <a:tcPr>
                    <a:noFill/>
                  </a:tcPr>
                </a:tc>
                <a:tc>
                  <a:txBody>
                    <a:bodyPr/>
                    <a:lstStyle/>
                    <a:p>
                      <a:r>
                        <a:rPr lang="en-US" sz="1200" b="1">
                          <a:solidFill>
                            <a:schemeClr val="tx2"/>
                          </a:solidFill>
                        </a:rPr>
                        <a:t>The network will support the delivery of services through realistic segmentation.  </a:t>
                      </a:r>
                    </a:p>
                  </a:txBody>
                  <a:tcPr>
                    <a:noFill/>
                  </a:tcPr>
                </a:tc>
                <a:extLst>
                  <a:ext uri="{0D108BD9-81ED-4DB2-BD59-A6C34878D82A}">
                    <a16:rowId xmlns:a16="http://schemas.microsoft.com/office/drawing/2014/main" val="368889306"/>
                  </a:ext>
                </a:extLst>
              </a:tr>
              <a:tr h="800761">
                <a:tc>
                  <a:txBody>
                    <a:bodyPr/>
                    <a:lstStyle/>
                    <a:p>
                      <a:pPr marL="285750" indent="-285750">
                        <a:buFont typeface="Arial" panose="020B0604020202020204" pitchFamily="34" charset="0"/>
                        <a:buChar char="•"/>
                      </a:pPr>
                      <a:r>
                        <a:rPr lang="en-US" sz="1200">
                          <a:solidFill>
                            <a:schemeClr val="tx2"/>
                          </a:solidFill>
                        </a:rPr>
                        <a:t>Enhanced, consistent  and secure </a:t>
                      </a:r>
                      <a:br>
                        <a:rPr lang="en-US" sz="1200">
                          <a:solidFill>
                            <a:schemeClr val="tx2"/>
                          </a:solidFill>
                        </a:rPr>
                      </a:br>
                      <a:r>
                        <a:rPr lang="en-US" sz="1200">
                          <a:solidFill>
                            <a:schemeClr val="tx2"/>
                          </a:solidFill>
                        </a:rPr>
                        <a:t>user experiences</a:t>
                      </a:r>
                    </a:p>
                    <a:p>
                      <a:pPr marL="285750" indent="-285750">
                        <a:buFont typeface="Arial" panose="020B0604020202020204" pitchFamily="34" charset="0"/>
                        <a:buChar char="•"/>
                      </a:pPr>
                      <a:r>
                        <a:rPr lang="en-US" sz="1200">
                          <a:solidFill>
                            <a:schemeClr val="tx2"/>
                          </a:solidFill>
                        </a:rPr>
                        <a:t>Provides context-aware services</a:t>
                      </a:r>
                    </a:p>
                    <a:p>
                      <a:pPr marL="285750" indent="-285750">
                        <a:buFont typeface="Arial" panose="020B0604020202020204" pitchFamily="34" charset="0"/>
                        <a:buChar char="•"/>
                      </a:pPr>
                      <a:r>
                        <a:rPr lang="en-US" sz="1200">
                          <a:solidFill>
                            <a:schemeClr val="tx2"/>
                          </a:solidFill>
                        </a:rPr>
                        <a:t>Factors in signals from other security services for decisions</a:t>
                      </a:r>
                    </a:p>
                  </a:txBody>
                  <a:tcPr>
                    <a:noFill/>
                  </a:tcPr>
                </a:tc>
                <a:tc>
                  <a:txBody>
                    <a:bodyPr/>
                    <a:lstStyle/>
                    <a:p>
                      <a:pPr marL="171450" indent="-171450">
                        <a:buFont typeface="Arial" panose="020B0604020202020204" pitchFamily="34" charset="0"/>
                        <a:buChar char="•"/>
                      </a:pPr>
                      <a:r>
                        <a:rPr lang="en-US" sz="1200" b="0">
                          <a:solidFill>
                            <a:schemeClr val="tx2"/>
                          </a:solidFill>
                        </a:rPr>
                        <a:t>We will understand compliance across our inventory of devices</a:t>
                      </a:r>
                    </a:p>
                    <a:p>
                      <a:pPr marL="171450" indent="-171450">
                        <a:buFont typeface="Arial" panose="020B0604020202020204" pitchFamily="34" charset="0"/>
                        <a:buChar char="•"/>
                      </a:pPr>
                      <a:r>
                        <a:rPr lang="en-US" sz="1200" b="0">
                          <a:solidFill>
                            <a:schemeClr val="tx2"/>
                          </a:solidFill>
                        </a:rPr>
                        <a:t>Device posture becomes a risk signal</a:t>
                      </a:r>
                    </a:p>
                    <a:p>
                      <a:pPr marL="171450" indent="-171450">
                        <a:buFont typeface="Arial" panose="020B0604020202020204" pitchFamily="34" charset="0"/>
                        <a:buChar char="•"/>
                      </a:pPr>
                      <a:r>
                        <a:rPr lang="en-US" sz="1200" b="0">
                          <a:solidFill>
                            <a:schemeClr val="tx2"/>
                          </a:solidFill>
                        </a:rPr>
                        <a:t>Asset management consistency and accuracy</a:t>
                      </a:r>
                    </a:p>
                  </a:txBody>
                  <a:tcPr>
                    <a:noFill/>
                  </a:tcPr>
                </a:tc>
                <a:tc>
                  <a:txBody>
                    <a:bodyPr/>
                    <a:lstStyle/>
                    <a:p>
                      <a:pPr marL="285750" indent="-285750">
                        <a:buFont typeface="Arial" panose="020B0604020202020204" pitchFamily="34" charset="0"/>
                        <a:buChar char="•"/>
                      </a:pPr>
                      <a:r>
                        <a:rPr lang="en-US" sz="1200">
                          <a:solidFill>
                            <a:schemeClr val="tx2"/>
                          </a:solidFill>
                        </a:rPr>
                        <a:t>Reduced ability to traverse the network</a:t>
                      </a:r>
                    </a:p>
                    <a:p>
                      <a:pPr marL="285750" indent="-285750">
                        <a:buFont typeface="Arial" panose="020B0604020202020204" pitchFamily="34" charset="0"/>
                        <a:buChar char="•"/>
                      </a:pPr>
                      <a:r>
                        <a:rPr lang="en-US" sz="1200">
                          <a:solidFill>
                            <a:schemeClr val="tx2"/>
                          </a:solidFill>
                        </a:rPr>
                        <a:t>Route traffic based on user need</a:t>
                      </a:r>
                    </a:p>
                    <a:p>
                      <a:pPr marL="285750" indent="-285750">
                        <a:buFont typeface="Arial" panose="020B0604020202020204" pitchFamily="34" charset="0"/>
                        <a:buChar char="•"/>
                      </a:pPr>
                      <a:r>
                        <a:rPr lang="en-US" sz="1200">
                          <a:solidFill>
                            <a:schemeClr val="tx2"/>
                          </a:solidFill>
                        </a:rPr>
                        <a:t>Centrally control and evolve network policy</a:t>
                      </a:r>
                    </a:p>
                    <a:p>
                      <a:pPr marL="285750" indent="-285750">
                        <a:buFont typeface="Arial" panose="020B0604020202020204" pitchFamily="34" charset="0"/>
                        <a:buChar char="•"/>
                      </a:pPr>
                      <a:r>
                        <a:rPr lang="en-US" sz="1200">
                          <a:solidFill>
                            <a:schemeClr val="tx2"/>
                          </a:solidFill>
                        </a:rPr>
                        <a:t>Provide secure collaboration capabilities</a:t>
                      </a:r>
                    </a:p>
                  </a:txBody>
                  <a:tcPr>
                    <a:noFill/>
                  </a:tcPr>
                </a:tc>
                <a:extLst>
                  <a:ext uri="{0D108BD9-81ED-4DB2-BD59-A6C34878D82A}">
                    <a16:rowId xmlns:a16="http://schemas.microsoft.com/office/drawing/2014/main" val="2687777057"/>
                  </a:ext>
                </a:extLst>
              </a:tr>
              <a:tr h="242655">
                <a:tc>
                  <a:txBody>
                    <a:bodyPr/>
                    <a:lstStyle/>
                    <a:p>
                      <a:r>
                        <a:rPr lang="en-US" sz="1400" b="1">
                          <a:solidFill>
                            <a:schemeClr val="bg1"/>
                          </a:solidFill>
                        </a:rPr>
                        <a:t>4. Applications &amp; Workloads</a:t>
                      </a:r>
                    </a:p>
                  </a:txBody>
                  <a:tcPr>
                    <a:solidFill>
                      <a:srgbClr val="2B6692"/>
                    </a:solidFill>
                  </a:tcPr>
                </a:tc>
                <a:tc>
                  <a:txBody>
                    <a:bodyPr/>
                    <a:lstStyle/>
                    <a:p>
                      <a:r>
                        <a:rPr lang="en-US" sz="1400" b="1">
                          <a:solidFill>
                            <a:schemeClr val="bg1"/>
                          </a:solidFill>
                        </a:rPr>
                        <a:t>5. Data</a:t>
                      </a:r>
                    </a:p>
                  </a:txBody>
                  <a:tcPr>
                    <a:solidFill>
                      <a:srgbClr val="44683A"/>
                    </a:solidFill>
                  </a:tcPr>
                </a:tc>
                <a:tc>
                  <a:txBody>
                    <a:bodyPr/>
                    <a:lstStyle/>
                    <a:p>
                      <a:endParaRPr lang="en-US" sz="1400" b="1">
                        <a:solidFill>
                          <a:schemeClr val="bg1"/>
                        </a:solidFill>
                      </a:endParaRPr>
                    </a:p>
                  </a:txBody>
                  <a:tcPr>
                    <a:solidFill>
                      <a:schemeClr val="bg1"/>
                    </a:solidFill>
                  </a:tcPr>
                </a:tc>
                <a:extLst>
                  <a:ext uri="{0D108BD9-81ED-4DB2-BD59-A6C34878D82A}">
                    <a16:rowId xmlns:a16="http://schemas.microsoft.com/office/drawing/2014/main" val="3671730133"/>
                  </a:ext>
                </a:extLst>
              </a:tr>
              <a:tr h="593889">
                <a:tc>
                  <a:txBody>
                    <a:bodyPr/>
                    <a:lstStyle/>
                    <a:p>
                      <a:r>
                        <a:rPr lang="en-US" sz="1200" b="1">
                          <a:solidFill>
                            <a:schemeClr val="tx2"/>
                          </a:solidFill>
                        </a:rPr>
                        <a:t>Our applications will be consumers of other pillars thereby driving consistency and accuracy of controls use.</a:t>
                      </a:r>
                    </a:p>
                  </a:txBody>
                  <a:tcPr>
                    <a:noFill/>
                  </a:tcPr>
                </a:tc>
                <a:tc>
                  <a:txBody>
                    <a:bodyPr/>
                    <a:lstStyle/>
                    <a:p>
                      <a:r>
                        <a:rPr lang="en-US" sz="1200" b="1">
                          <a:solidFill>
                            <a:schemeClr val="tx2"/>
                          </a:solidFill>
                        </a:rPr>
                        <a:t>Our data will be encrypted and/or tokenized while in use, transit, or at rest. </a:t>
                      </a:r>
                    </a:p>
                  </a:txBody>
                  <a:tcPr>
                    <a:noFill/>
                  </a:tcPr>
                </a:tc>
                <a:tc>
                  <a:txBody>
                    <a:bodyPr/>
                    <a:lstStyle/>
                    <a:p>
                      <a:endParaRPr lang="en-US" sz="1200" b="1">
                        <a:solidFill>
                          <a:schemeClr val="tx2"/>
                        </a:solidFill>
                      </a:endParaRPr>
                    </a:p>
                  </a:txBody>
                  <a:tcPr>
                    <a:noFill/>
                  </a:tcPr>
                </a:tc>
                <a:extLst>
                  <a:ext uri="{0D108BD9-81ED-4DB2-BD59-A6C34878D82A}">
                    <a16:rowId xmlns:a16="http://schemas.microsoft.com/office/drawing/2014/main" val="517286220"/>
                  </a:ext>
                </a:extLst>
              </a:tr>
              <a:tr h="655168">
                <a:tc>
                  <a:txBody>
                    <a:bodyPr/>
                    <a:lstStyle/>
                    <a:p>
                      <a:pPr marL="171450" indent="-171450">
                        <a:buFont typeface="Arial" panose="020B0604020202020204" pitchFamily="34" charset="0"/>
                        <a:buChar char="•"/>
                      </a:pPr>
                      <a:r>
                        <a:rPr lang="en-US" sz="1200" b="0">
                          <a:solidFill>
                            <a:schemeClr val="tx2"/>
                          </a:solidFill>
                        </a:rPr>
                        <a:t>Developer experience is enhanced through reuse of security services</a:t>
                      </a:r>
                    </a:p>
                    <a:p>
                      <a:pPr marL="171450" indent="-171450">
                        <a:buFont typeface="Arial" panose="020B0604020202020204" pitchFamily="34" charset="0"/>
                        <a:buChar char="•"/>
                      </a:pPr>
                      <a:r>
                        <a:rPr lang="en-US" sz="1200" b="0">
                          <a:solidFill>
                            <a:schemeClr val="tx2"/>
                          </a:solidFill>
                        </a:rPr>
                        <a:t>Automation and scaling/elasticity is secure</a:t>
                      </a:r>
                    </a:p>
                    <a:p>
                      <a:pPr marL="171450" indent="-171450">
                        <a:buFont typeface="Arial" panose="020B0604020202020204" pitchFamily="34" charset="0"/>
                        <a:buChar char="•"/>
                      </a:pPr>
                      <a:r>
                        <a:rPr lang="en-US" sz="1200" b="0">
                          <a:solidFill>
                            <a:schemeClr val="tx2"/>
                          </a:solidFill>
                        </a:rPr>
                        <a:t>Designed to defend against attack patterns</a:t>
                      </a:r>
                    </a:p>
                  </a:txBody>
                  <a:tcPr>
                    <a:noFill/>
                  </a:tcPr>
                </a:tc>
                <a:tc>
                  <a:txBody>
                    <a:bodyPr/>
                    <a:lstStyle/>
                    <a:p>
                      <a:pPr marL="285750" indent="-285750">
                        <a:buFont typeface="Arial" panose="020B0604020202020204" pitchFamily="34" charset="0"/>
                        <a:buChar char="•"/>
                      </a:pPr>
                      <a:r>
                        <a:rPr lang="en-US" sz="1200">
                          <a:solidFill>
                            <a:schemeClr val="tx2"/>
                          </a:solidFill>
                        </a:rPr>
                        <a:t>Data is not useful if exfiltrated</a:t>
                      </a:r>
                    </a:p>
                    <a:p>
                      <a:pPr marL="285750" indent="-285750">
                        <a:buFont typeface="Arial" panose="020B0604020202020204" pitchFamily="34" charset="0"/>
                        <a:buChar char="•"/>
                      </a:pPr>
                      <a:r>
                        <a:rPr lang="en-US" sz="1200">
                          <a:solidFill>
                            <a:schemeClr val="tx2"/>
                          </a:solidFill>
                        </a:rPr>
                        <a:t>Known data pipeline and inventory</a:t>
                      </a:r>
                    </a:p>
                    <a:p>
                      <a:pPr marL="285750" indent="-285750">
                        <a:buFont typeface="Arial" panose="020B0604020202020204" pitchFamily="34" charset="0"/>
                        <a:buChar char="•"/>
                      </a:pPr>
                      <a:r>
                        <a:rPr lang="en-US" sz="1200">
                          <a:solidFill>
                            <a:schemeClr val="tx2"/>
                          </a:solidFill>
                        </a:rPr>
                        <a:t>Awareness of our data criticality</a:t>
                      </a:r>
                    </a:p>
                  </a:txBody>
                  <a:tcPr>
                    <a:noFill/>
                  </a:tcPr>
                </a:tc>
                <a:tc>
                  <a:txBody>
                    <a:bodyPr/>
                    <a:lstStyle/>
                    <a:p>
                      <a:pPr marL="285750" indent="-285750">
                        <a:buFont typeface="Arial" panose="020B0604020202020204" pitchFamily="34" charset="0"/>
                        <a:buChar char="•"/>
                      </a:pPr>
                      <a:endParaRPr lang="en-US" sz="1200" b="0">
                        <a:solidFill>
                          <a:schemeClr val="tx2"/>
                        </a:solidFill>
                      </a:endParaRPr>
                    </a:p>
                  </a:txBody>
                  <a:tcPr>
                    <a:noFill/>
                  </a:tcPr>
                </a:tc>
                <a:extLst>
                  <a:ext uri="{0D108BD9-81ED-4DB2-BD59-A6C34878D82A}">
                    <a16:rowId xmlns:a16="http://schemas.microsoft.com/office/drawing/2014/main" val="3711159961"/>
                  </a:ext>
                </a:extLst>
              </a:tr>
              <a:tr h="271714">
                <a:tc gridSpan="3">
                  <a:txBody>
                    <a:bodyPr/>
                    <a:lstStyle/>
                    <a:p>
                      <a:pPr marL="0" indent="0">
                        <a:buFont typeface="Arial" panose="020B0604020202020204" pitchFamily="34" charset="0"/>
                        <a:buNone/>
                      </a:pPr>
                      <a:r>
                        <a:rPr lang="en-US" sz="1400" b="1">
                          <a:solidFill>
                            <a:schemeClr val="bg1"/>
                          </a:solidFill>
                        </a:rPr>
                        <a:t>7-9. Visibility and Analytics, Automation &amp; Orchestration, Governance</a:t>
                      </a:r>
                    </a:p>
                  </a:txBody>
                  <a:tcPr>
                    <a:solidFill>
                      <a:srgbClr val="646464"/>
                    </a:solidFill>
                  </a:tcPr>
                </a:tc>
                <a:tc hMerge="1">
                  <a:txBody>
                    <a:bodyPr/>
                    <a:lstStyle/>
                    <a:p>
                      <a:pPr marL="285750" indent="-285750">
                        <a:buFont typeface="Arial" panose="020B0604020202020204" pitchFamily="34" charset="0"/>
                        <a:buChar char="•"/>
                      </a:pPr>
                      <a:endParaRPr lang="en-US" sz="1200">
                        <a:solidFill>
                          <a:schemeClr val="tx2"/>
                        </a:solidFill>
                      </a:endParaRPr>
                    </a:p>
                  </a:txBody>
                  <a:tcPr>
                    <a:noFill/>
                  </a:tcPr>
                </a:tc>
                <a:tc hMerge="1">
                  <a:txBody>
                    <a:bodyPr/>
                    <a:lstStyle/>
                    <a:p>
                      <a:pPr marL="285750" indent="-285750">
                        <a:buFont typeface="Arial" panose="020B0604020202020204" pitchFamily="34" charset="0"/>
                        <a:buChar char="•"/>
                      </a:pPr>
                      <a:endParaRPr lang="en-US" sz="1200" b="0">
                        <a:solidFill>
                          <a:schemeClr val="tx2"/>
                        </a:solidFill>
                      </a:endParaRPr>
                    </a:p>
                  </a:txBody>
                  <a:tcPr>
                    <a:noFill/>
                  </a:tcPr>
                </a:tc>
                <a:extLst>
                  <a:ext uri="{0D108BD9-81ED-4DB2-BD59-A6C34878D82A}">
                    <a16:rowId xmlns:a16="http://schemas.microsoft.com/office/drawing/2014/main" val="128061674"/>
                  </a:ext>
                </a:extLst>
              </a:tr>
              <a:tr h="522986">
                <a:tc>
                  <a:txBody>
                    <a:bodyPr/>
                    <a:lstStyle/>
                    <a:p>
                      <a:pPr marL="171450" indent="-171450">
                        <a:buFont typeface="Arial" panose="020B0604020202020204" pitchFamily="34" charset="0"/>
                        <a:buChar char="•"/>
                      </a:pPr>
                      <a:r>
                        <a:rPr lang="en-US" sz="1200" b="0">
                          <a:solidFill>
                            <a:schemeClr val="tx2"/>
                          </a:solidFill>
                        </a:rPr>
                        <a:t>xxx</a:t>
                      </a:r>
                    </a:p>
                  </a:txBody>
                  <a:tcPr>
                    <a:noFill/>
                  </a:tcPr>
                </a:tc>
                <a:tc>
                  <a:txBody>
                    <a:bodyPr/>
                    <a:lstStyle/>
                    <a:p>
                      <a:pPr marL="285750" indent="-285750">
                        <a:buFont typeface="Arial" panose="020B0604020202020204" pitchFamily="34" charset="0"/>
                        <a:buChar char="•"/>
                      </a:pPr>
                      <a:endParaRPr lang="en-US" sz="1200">
                        <a:solidFill>
                          <a:schemeClr val="tx2"/>
                        </a:solidFill>
                      </a:endParaRPr>
                    </a:p>
                  </a:txBody>
                  <a:tcPr>
                    <a:noFill/>
                  </a:tcPr>
                </a:tc>
                <a:tc>
                  <a:txBody>
                    <a:bodyPr/>
                    <a:lstStyle/>
                    <a:p>
                      <a:pPr marL="285750" indent="-285750">
                        <a:buFont typeface="Arial" panose="020B0604020202020204" pitchFamily="34" charset="0"/>
                        <a:buChar char="•"/>
                      </a:pPr>
                      <a:endParaRPr lang="en-US" sz="1200" b="0">
                        <a:solidFill>
                          <a:schemeClr val="tx2"/>
                        </a:solidFill>
                      </a:endParaRPr>
                    </a:p>
                  </a:txBody>
                  <a:tcPr>
                    <a:noFill/>
                  </a:tcPr>
                </a:tc>
                <a:extLst>
                  <a:ext uri="{0D108BD9-81ED-4DB2-BD59-A6C34878D82A}">
                    <a16:rowId xmlns:a16="http://schemas.microsoft.com/office/drawing/2014/main" val="1849397474"/>
                  </a:ext>
                </a:extLst>
              </a:tr>
            </a:tbl>
          </a:graphicData>
        </a:graphic>
      </p:graphicFrame>
    </p:spTree>
    <p:extLst>
      <p:ext uri="{BB962C8B-B14F-4D97-AF65-F5344CB8AC3E}">
        <p14:creationId xmlns:p14="http://schemas.microsoft.com/office/powerpoint/2010/main" val="338306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72179-F882-2DCD-03BD-692A63DF80D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D77BDF0-1FA6-0D01-187E-B6755BC89787}"/>
              </a:ext>
            </a:extLst>
          </p:cNvPr>
          <p:cNvSpPr>
            <a:spLocks noGrp="1"/>
          </p:cNvSpPr>
          <p:nvPr>
            <p:ph type="title"/>
          </p:nvPr>
        </p:nvSpPr>
        <p:spPr>
          <a:xfrm>
            <a:off x="774565" y="838190"/>
            <a:ext cx="6070117" cy="444348"/>
          </a:xfrm>
        </p:spPr>
        <p:txBody>
          <a:bodyPr/>
          <a:lstStyle/>
          <a:p>
            <a:r>
              <a:rPr lang="en-US"/>
              <a:t>Introduction to Zero Trust</a:t>
            </a:r>
          </a:p>
        </p:txBody>
      </p:sp>
      <p:sp>
        <p:nvSpPr>
          <p:cNvPr id="9" name="TextBox 8">
            <a:extLst>
              <a:ext uri="{FF2B5EF4-FFF2-40B4-BE49-F238E27FC236}">
                <a16:creationId xmlns:a16="http://schemas.microsoft.com/office/drawing/2014/main" id="{38DBE8F3-1318-653D-CB91-E4B2E3185938}"/>
              </a:ext>
            </a:extLst>
          </p:cNvPr>
          <p:cNvSpPr txBox="1"/>
          <p:nvPr/>
        </p:nvSpPr>
        <p:spPr>
          <a:xfrm>
            <a:off x="997189" y="1823793"/>
            <a:ext cx="5624867" cy="21544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mj-lt"/>
                <a:ea typeface="+mn-ea"/>
                <a:cs typeface="Arial" panose="020B0604020202020204" pitchFamily="34" charset="0"/>
              </a:rPr>
              <a:t>Key Principles:</a:t>
            </a:r>
          </a:p>
        </p:txBody>
      </p:sp>
      <p:cxnSp>
        <p:nvCxnSpPr>
          <p:cNvPr id="15" name="Straight Connector 14">
            <a:extLst>
              <a:ext uri="{FF2B5EF4-FFF2-40B4-BE49-F238E27FC236}">
                <a16:creationId xmlns:a16="http://schemas.microsoft.com/office/drawing/2014/main" id="{06538471-5492-1FF2-9437-F10C10F65CC6}"/>
              </a:ext>
            </a:extLst>
          </p:cNvPr>
          <p:cNvCxnSpPr>
            <a:cxnSpLocks/>
          </p:cNvCxnSpPr>
          <p:nvPr/>
        </p:nvCxnSpPr>
        <p:spPr>
          <a:xfrm flipH="1">
            <a:off x="6418982" y="2691468"/>
            <a:ext cx="554599" cy="0"/>
          </a:xfrm>
          <a:prstGeom prst="line">
            <a:avLst/>
          </a:prstGeom>
          <a:ln w="25400" cap="rnd">
            <a:solidFill>
              <a:schemeClr val="accent4"/>
            </a:solidFill>
            <a:prstDash val="sysDot"/>
            <a:round/>
          </a:ln>
        </p:spPr>
        <p:style>
          <a:lnRef idx="1">
            <a:schemeClr val="accent1"/>
          </a:lnRef>
          <a:fillRef idx="0">
            <a:schemeClr val="accent1"/>
          </a:fillRef>
          <a:effectRef idx="0">
            <a:schemeClr val="accent1"/>
          </a:effectRef>
          <a:fontRef idx="minor">
            <a:schemeClr val="tx1"/>
          </a:fontRef>
        </p:style>
      </p:cxnSp>
      <p:sp>
        <p:nvSpPr>
          <p:cNvPr id="22" name="Hexagon 21">
            <a:extLst>
              <a:ext uri="{FF2B5EF4-FFF2-40B4-BE49-F238E27FC236}">
                <a16:creationId xmlns:a16="http://schemas.microsoft.com/office/drawing/2014/main" id="{D292A6F7-37F6-610B-90A0-64C8603DDD86}"/>
              </a:ext>
            </a:extLst>
          </p:cNvPr>
          <p:cNvSpPr/>
          <p:nvPr/>
        </p:nvSpPr>
        <p:spPr>
          <a:xfrm>
            <a:off x="917260" y="2144395"/>
            <a:ext cx="10495831" cy="774239"/>
          </a:xfrm>
          <a:prstGeom prst="hexag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mj-lt"/>
              <a:ea typeface="+mn-ea"/>
              <a:cs typeface="Arial" panose="020B0604020202020204" pitchFamily="34" charset="0"/>
            </a:endParaRPr>
          </a:p>
        </p:txBody>
      </p:sp>
      <p:grpSp>
        <p:nvGrpSpPr>
          <p:cNvPr id="3" name="Group 2">
            <a:extLst>
              <a:ext uri="{FF2B5EF4-FFF2-40B4-BE49-F238E27FC236}">
                <a16:creationId xmlns:a16="http://schemas.microsoft.com/office/drawing/2014/main" id="{11077D90-E4E4-95C8-79FB-7E65375B455A}"/>
              </a:ext>
            </a:extLst>
          </p:cNvPr>
          <p:cNvGrpSpPr/>
          <p:nvPr/>
        </p:nvGrpSpPr>
        <p:grpSpPr>
          <a:xfrm>
            <a:off x="2310604" y="2184347"/>
            <a:ext cx="769548" cy="694321"/>
            <a:chOff x="3047448" y="2708143"/>
            <a:chExt cx="769548" cy="694321"/>
          </a:xfrm>
        </p:grpSpPr>
        <p:sp>
          <p:nvSpPr>
            <p:cNvPr id="24" name="Hexagon 23">
              <a:extLst>
                <a:ext uri="{FF2B5EF4-FFF2-40B4-BE49-F238E27FC236}">
                  <a16:creationId xmlns:a16="http://schemas.microsoft.com/office/drawing/2014/main" id="{D812FF23-6A86-00CB-DD2D-E0D115AA77DA}"/>
                </a:ext>
              </a:extLst>
            </p:cNvPr>
            <p:cNvSpPr/>
            <p:nvPr/>
          </p:nvSpPr>
          <p:spPr>
            <a:xfrm>
              <a:off x="3047448" y="2708143"/>
              <a:ext cx="769548" cy="694321"/>
            </a:xfrm>
            <a:prstGeom prst="hexagon">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marL="0" marR="0" lvl="0" indent="0" algn="ctr" defTabSz="914400" rtl="0" eaLnBrk="1" fontAlgn="auto" latinLnBrk="0" hangingPunct="1">
                <a:lnSpc>
                  <a:spcPct val="70000"/>
                </a:lnSpc>
                <a:spcBef>
                  <a:spcPts val="0"/>
                </a:spcBef>
                <a:spcAft>
                  <a:spcPts val="60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mj-lt"/>
                <a:ea typeface="+mn-ea"/>
                <a:cs typeface="Arial" panose="020B0604020202020204" pitchFamily="34" charset="0"/>
              </a:endParaRPr>
            </a:p>
          </p:txBody>
        </p:sp>
        <p:pic>
          <p:nvPicPr>
            <p:cNvPr id="19" name="Graphic 18">
              <a:extLst>
                <a:ext uri="{FF2B5EF4-FFF2-40B4-BE49-F238E27FC236}">
                  <a16:creationId xmlns:a16="http://schemas.microsoft.com/office/drawing/2014/main" id="{B1A7E5BD-4D8D-778F-F6FC-D1D4D06504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5739" y="2805591"/>
              <a:ext cx="512956" cy="424926"/>
            </a:xfrm>
            <a:prstGeom prst="rect">
              <a:avLst/>
            </a:prstGeom>
          </p:spPr>
        </p:pic>
      </p:grpSp>
      <p:grpSp>
        <p:nvGrpSpPr>
          <p:cNvPr id="4" name="Group 3">
            <a:extLst>
              <a:ext uri="{FF2B5EF4-FFF2-40B4-BE49-F238E27FC236}">
                <a16:creationId xmlns:a16="http://schemas.microsoft.com/office/drawing/2014/main" id="{F25FD113-1897-20E6-9F40-56518B483857}"/>
              </a:ext>
            </a:extLst>
          </p:cNvPr>
          <p:cNvGrpSpPr/>
          <p:nvPr/>
        </p:nvGrpSpPr>
        <p:grpSpPr>
          <a:xfrm>
            <a:off x="5840363" y="2184348"/>
            <a:ext cx="769548" cy="694321"/>
            <a:chOff x="6201158" y="2708144"/>
            <a:chExt cx="769548" cy="694321"/>
          </a:xfrm>
        </p:grpSpPr>
        <p:sp>
          <p:nvSpPr>
            <p:cNvPr id="25" name="Hexagon 24">
              <a:extLst>
                <a:ext uri="{FF2B5EF4-FFF2-40B4-BE49-F238E27FC236}">
                  <a16:creationId xmlns:a16="http://schemas.microsoft.com/office/drawing/2014/main" id="{3A171F76-053A-3C1B-F7BA-E6A577D4CD08}"/>
                </a:ext>
              </a:extLst>
            </p:cNvPr>
            <p:cNvSpPr/>
            <p:nvPr/>
          </p:nvSpPr>
          <p:spPr>
            <a:xfrm>
              <a:off x="6201158" y="2708144"/>
              <a:ext cx="769548" cy="694321"/>
            </a:xfrm>
            <a:prstGeom prst="hexagon">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marL="0" marR="0" lvl="0" indent="0" algn="ctr" defTabSz="914400" rtl="0" eaLnBrk="1" fontAlgn="auto" latinLnBrk="0" hangingPunct="1">
                <a:lnSpc>
                  <a:spcPct val="70000"/>
                </a:lnSpc>
                <a:spcBef>
                  <a:spcPts val="0"/>
                </a:spcBef>
                <a:spcAft>
                  <a:spcPts val="60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mj-lt"/>
                <a:ea typeface="+mn-ea"/>
                <a:cs typeface="Arial" panose="020B0604020202020204" pitchFamily="34" charset="0"/>
              </a:endParaRPr>
            </a:p>
          </p:txBody>
        </p:sp>
        <p:pic>
          <p:nvPicPr>
            <p:cNvPr id="20" name="Graphic 19">
              <a:extLst>
                <a:ext uri="{FF2B5EF4-FFF2-40B4-BE49-F238E27FC236}">
                  <a16:creationId xmlns:a16="http://schemas.microsoft.com/office/drawing/2014/main" id="{C7AD2BC8-4468-3886-9B43-90864FE790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1865" y="2779248"/>
              <a:ext cx="461993" cy="499023"/>
            </a:xfrm>
            <a:prstGeom prst="rect">
              <a:avLst/>
            </a:prstGeom>
          </p:spPr>
        </p:pic>
      </p:grpSp>
      <p:grpSp>
        <p:nvGrpSpPr>
          <p:cNvPr id="5" name="Group 4">
            <a:extLst>
              <a:ext uri="{FF2B5EF4-FFF2-40B4-BE49-F238E27FC236}">
                <a16:creationId xmlns:a16="http://schemas.microsoft.com/office/drawing/2014/main" id="{DF52EC27-5410-5543-CE6B-54D7E64EF6BE}"/>
              </a:ext>
            </a:extLst>
          </p:cNvPr>
          <p:cNvGrpSpPr/>
          <p:nvPr/>
        </p:nvGrpSpPr>
        <p:grpSpPr>
          <a:xfrm>
            <a:off x="9370121" y="2184347"/>
            <a:ext cx="769548" cy="694321"/>
            <a:chOff x="7115178" y="2708143"/>
            <a:chExt cx="769548" cy="694321"/>
          </a:xfrm>
        </p:grpSpPr>
        <p:sp>
          <p:nvSpPr>
            <p:cNvPr id="23" name="Hexagon 22">
              <a:extLst>
                <a:ext uri="{FF2B5EF4-FFF2-40B4-BE49-F238E27FC236}">
                  <a16:creationId xmlns:a16="http://schemas.microsoft.com/office/drawing/2014/main" id="{14BF454D-2106-B667-CA27-8F74FC6F400A}"/>
                </a:ext>
              </a:extLst>
            </p:cNvPr>
            <p:cNvSpPr/>
            <p:nvPr/>
          </p:nvSpPr>
          <p:spPr>
            <a:xfrm>
              <a:off x="7115178" y="2708143"/>
              <a:ext cx="769548" cy="69432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nchorCtr="0"/>
            <a:lstStyle/>
            <a:p>
              <a:pPr marL="0" marR="0" lvl="0" indent="0" algn="ctr" defTabSz="914400" rtl="0" eaLnBrk="1" fontAlgn="auto" latinLnBrk="0" hangingPunct="1">
                <a:lnSpc>
                  <a:spcPct val="70000"/>
                </a:lnSpc>
                <a:spcBef>
                  <a:spcPts val="0"/>
                </a:spcBef>
                <a:spcAft>
                  <a:spcPts val="60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mj-lt"/>
                <a:ea typeface="+mn-ea"/>
                <a:cs typeface="Arial" panose="020B0604020202020204" pitchFamily="34" charset="0"/>
              </a:endParaRPr>
            </a:p>
          </p:txBody>
        </p:sp>
        <p:pic>
          <p:nvPicPr>
            <p:cNvPr id="21" name="Graphic 20">
              <a:extLst>
                <a:ext uri="{FF2B5EF4-FFF2-40B4-BE49-F238E27FC236}">
                  <a16:creationId xmlns:a16="http://schemas.microsoft.com/office/drawing/2014/main" id="{97BA0D54-5DEC-49FA-128B-4C87D8CB7C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53481" y="2848146"/>
              <a:ext cx="488714" cy="414314"/>
            </a:xfrm>
            <a:prstGeom prst="rect">
              <a:avLst/>
            </a:prstGeom>
          </p:spPr>
        </p:pic>
      </p:grpSp>
      <p:sp>
        <p:nvSpPr>
          <p:cNvPr id="26" name="Text Placeholder 4">
            <a:extLst>
              <a:ext uri="{FF2B5EF4-FFF2-40B4-BE49-F238E27FC236}">
                <a16:creationId xmlns:a16="http://schemas.microsoft.com/office/drawing/2014/main" id="{99966EFF-1072-AFD9-BC5B-5BFDCA1291F8}"/>
              </a:ext>
            </a:extLst>
          </p:cNvPr>
          <p:cNvSpPr txBox="1">
            <a:spLocks/>
          </p:cNvSpPr>
          <p:nvPr/>
        </p:nvSpPr>
        <p:spPr>
          <a:xfrm>
            <a:off x="793154" y="1248283"/>
            <a:ext cx="1049583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GB" sz="1400" b="0" i="0" u="none" strike="noStrike" kern="1200" cap="none" spc="0" normalizeH="0" baseline="0" noProof="0">
                <a:ln>
                  <a:noFill/>
                </a:ln>
                <a:solidFill>
                  <a:srgbClr val="404040"/>
                </a:solidFill>
                <a:effectLst/>
                <a:uLnTx/>
                <a:uFillTx/>
                <a:latin typeface="+mj-lt"/>
                <a:ea typeface="+mn-ea"/>
                <a:cs typeface="Arial" panose="020B0604020202020204" pitchFamily="34" charset="0"/>
              </a:rPr>
              <a:t>Zero Trust is an evolutionary cyber security model that uses an identity-aware, context-driven and data-centric approach in which Subjects (user, systems, devices) request access to Objects (enterprise resources and data). </a:t>
            </a:r>
          </a:p>
        </p:txBody>
      </p:sp>
      <p:grpSp>
        <p:nvGrpSpPr>
          <p:cNvPr id="50" name="Group 49">
            <a:extLst>
              <a:ext uri="{FF2B5EF4-FFF2-40B4-BE49-F238E27FC236}">
                <a16:creationId xmlns:a16="http://schemas.microsoft.com/office/drawing/2014/main" id="{94FE86D3-73E8-0963-4F39-8FA4D4AC9FA4}"/>
              </a:ext>
            </a:extLst>
          </p:cNvPr>
          <p:cNvGrpSpPr/>
          <p:nvPr/>
        </p:nvGrpSpPr>
        <p:grpSpPr>
          <a:xfrm>
            <a:off x="8166035" y="4072814"/>
            <a:ext cx="3247056" cy="953785"/>
            <a:chOff x="7185016" y="6254808"/>
            <a:chExt cx="3302996" cy="1296000"/>
          </a:xfrm>
        </p:grpSpPr>
        <p:sp>
          <p:nvSpPr>
            <p:cNvPr id="43" name="Rectangle: Rounded Corners 42">
              <a:extLst>
                <a:ext uri="{FF2B5EF4-FFF2-40B4-BE49-F238E27FC236}">
                  <a16:creationId xmlns:a16="http://schemas.microsoft.com/office/drawing/2014/main" id="{6E249254-C7AF-B7D2-B8B1-E0A7C931E095}"/>
                </a:ext>
              </a:extLst>
            </p:cNvPr>
            <p:cNvSpPr/>
            <p:nvPr/>
          </p:nvSpPr>
          <p:spPr>
            <a:xfrm>
              <a:off x="7185016" y="6254808"/>
              <a:ext cx="3302996" cy="1296000"/>
            </a:xfrm>
            <a:prstGeom prst="roundRect">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36B22C3D-7E76-72FC-BEF7-A7332D61155C}"/>
                </a:ext>
              </a:extLst>
            </p:cNvPr>
            <p:cNvSpPr>
              <a:spLocks/>
            </p:cNvSpPr>
            <p:nvPr/>
          </p:nvSpPr>
          <p:spPr>
            <a:xfrm>
              <a:off x="8057697" y="6355226"/>
              <a:ext cx="2430315" cy="106293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mn-cs"/>
                </a:rPr>
                <a:t>Cyber mindset</a:t>
              </a: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Embedding a ZT mindset promotes a common security mindset and shared accountability to maintaining </a:t>
              </a:r>
              <a:r>
                <a:rPr lang="en-GB" sz="1000">
                  <a:solidFill>
                    <a:srgbClr val="FFFFFF"/>
                  </a:solidFill>
                  <a:latin typeface="Arial"/>
                </a:rPr>
                <a:t>our</a:t>
              </a:r>
              <a:r>
                <a:rPr kumimoji="0" lang="en-GB" sz="1000" b="0" i="0" u="none" strike="noStrike" kern="1200" cap="none" spc="0" normalizeH="0" baseline="0" noProof="0">
                  <a:ln>
                    <a:noFill/>
                  </a:ln>
                  <a:solidFill>
                    <a:srgbClr val="FFFFFF"/>
                  </a:solidFill>
                  <a:effectLst/>
                  <a:uLnTx/>
                  <a:uFillTx/>
                  <a:latin typeface="Arial"/>
                  <a:ea typeface="+mn-ea"/>
                  <a:cs typeface="+mn-cs"/>
                </a:rPr>
                <a:t> security by reducing user-centric incidents.</a:t>
              </a:r>
            </a:p>
          </p:txBody>
        </p:sp>
        <p:pic>
          <p:nvPicPr>
            <p:cNvPr id="46" name="Graphic 7">
              <a:extLst>
                <a:ext uri="{FF2B5EF4-FFF2-40B4-BE49-F238E27FC236}">
                  <a16:creationId xmlns:a16="http://schemas.microsoft.com/office/drawing/2014/main" id="{A5EC58F9-931B-9529-3FE7-AC57091E7B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22000" y="6669532"/>
              <a:ext cx="559967" cy="479536"/>
            </a:xfrm>
            <a:prstGeom prst="rect">
              <a:avLst/>
            </a:prstGeom>
          </p:spPr>
        </p:pic>
      </p:grpSp>
      <p:grpSp>
        <p:nvGrpSpPr>
          <p:cNvPr id="51" name="Group 50">
            <a:extLst>
              <a:ext uri="{FF2B5EF4-FFF2-40B4-BE49-F238E27FC236}">
                <a16:creationId xmlns:a16="http://schemas.microsoft.com/office/drawing/2014/main" id="{42EFE540-501D-E06E-68C1-D5702BDAFAF9}"/>
              </a:ext>
            </a:extLst>
          </p:cNvPr>
          <p:cNvGrpSpPr/>
          <p:nvPr/>
        </p:nvGrpSpPr>
        <p:grpSpPr>
          <a:xfrm>
            <a:off x="2334273" y="5123698"/>
            <a:ext cx="3287221" cy="953785"/>
            <a:chOff x="283561" y="8119608"/>
            <a:chExt cx="3343853" cy="1296000"/>
          </a:xfrm>
        </p:grpSpPr>
        <p:sp>
          <p:nvSpPr>
            <p:cNvPr id="30" name="Rectangle: Rounded Corners 29">
              <a:extLst>
                <a:ext uri="{FF2B5EF4-FFF2-40B4-BE49-F238E27FC236}">
                  <a16:creationId xmlns:a16="http://schemas.microsoft.com/office/drawing/2014/main" id="{D6DA4C31-EF5A-D4E4-E71F-B6DEC3870846}"/>
                </a:ext>
              </a:extLst>
            </p:cNvPr>
            <p:cNvSpPr/>
            <p:nvPr/>
          </p:nvSpPr>
          <p:spPr>
            <a:xfrm>
              <a:off x="283561" y="8119608"/>
              <a:ext cx="3306789" cy="1296000"/>
            </a:xfrm>
            <a:prstGeom prst="roundRect">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sp>
          <p:nvSpPr>
            <p:cNvPr id="35" name="Rectangle 34">
              <a:extLst>
                <a:ext uri="{FF2B5EF4-FFF2-40B4-BE49-F238E27FC236}">
                  <a16:creationId xmlns:a16="http://schemas.microsoft.com/office/drawing/2014/main" id="{EB19B6A2-F217-2052-BAA3-81E873E5A9EC}"/>
                </a:ext>
              </a:extLst>
            </p:cNvPr>
            <p:cNvSpPr>
              <a:spLocks/>
            </p:cNvSpPr>
            <p:nvPr/>
          </p:nvSpPr>
          <p:spPr>
            <a:xfrm>
              <a:off x="1127795" y="8287523"/>
              <a:ext cx="2499619" cy="106293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mn-cs"/>
                </a:rPr>
                <a:t>Secure adoption of digital technology</a:t>
              </a: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Using a ZT framework allows </a:t>
              </a:r>
              <a:r>
                <a:rPr lang="en-GB" sz="1000">
                  <a:solidFill>
                    <a:srgbClr val="FFFFFF"/>
                  </a:solidFill>
                  <a:latin typeface="Arial"/>
                </a:rPr>
                <a:t>us</a:t>
              </a:r>
              <a:r>
                <a:rPr kumimoji="0" lang="en-GB" sz="1000" b="0" i="0" u="none" strike="noStrike" kern="1200" cap="none" spc="0" normalizeH="0" baseline="0" noProof="0">
                  <a:ln>
                    <a:noFill/>
                  </a:ln>
                  <a:solidFill>
                    <a:srgbClr val="FFFFFF"/>
                  </a:solidFill>
                  <a:effectLst/>
                  <a:uLnTx/>
                  <a:uFillTx/>
                  <a:latin typeface="Arial"/>
                  <a:ea typeface="+mn-ea"/>
                  <a:cs typeface="+mn-cs"/>
                </a:rPr>
                <a:t> to reduce control complexity, improve effectiveness and reduce the cost of controls associated with digital transformation.</a:t>
              </a:r>
            </a:p>
          </p:txBody>
        </p:sp>
        <p:pic>
          <p:nvPicPr>
            <p:cNvPr id="36" name="Graphic 20">
              <a:extLst>
                <a:ext uri="{FF2B5EF4-FFF2-40B4-BE49-F238E27FC236}">
                  <a16:creationId xmlns:a16="http://schemas.microsoft.com/office/drawing/2014/main" id="{073A7D74-E6C7-CE22-90C2-5BD7A8E32B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1513" y="8533865"/>
              <a:ext cx="573328" cy="459911"/>
            </a:xfrm>
            <a:prstGeom prst="rect">
              <a:avLst/>
            </a:prstGeom>
          </p:spPr>
        </p:pic>
      </p:grpSp>
      <p:grpSp>
        <p:nvGrpSpPr>
          <p:cNvPr id="52" name="Group 51">
            <a:extLst>
              <a:ext uri="{FF2B5EF4-FFF2-40B4-BE49-F238E27FC236}">
                <a16:creationId xmlns:a16="http://schemas.microsoft.com/office/drawing/2014/main" id="{A9DE68E1-9A09-0666-AAA7-15C72AA9B511}"/>
              </a:ext>
            </a:extLst>
          </p:cNvPr>
          <p:cNvGrpSpPr/>
          <p:nvPr/>
        </p:nvGrpSpPr>
        <p:grpSpPr>
          <a:xfrm>
            <a:off x="6909620" y="5162038"/>
            <a:ext cx="3250785" cy="953785"/>
            <a:chOff x="7181225" y="8119608"/>
            <a:chExt cx="3306789" cy="1296000"/>
          </a:xfrm>
        </p:grpSpPr>
        <p:sp>
          <p:nvSpPr>
            <p:cNvPr id="32" name="Rectangle: Rounded Corners 31">
              <a:extLst>
                <a:ext uri="{FF2B5EF4-FFF2-40B4-BE49-F238E27FC236}">
                  <a16:creationId xmlns:a16="http://schemas.microsoft.com/office/drawing/2014/main" id="{84264C8C-F79A-2302-B497-ADBD6B2E45CB}"/>
                </a:ext>
              </a:extLst>
            </p:cNvPr>
            <p:cNvSpPr/>
            <p:nvPr/>
          </p:nvSpPr>
          <p:spPr>
            <a:xfrm>
              <a:off x="7181225" y="8119608"/>
              <a:ext cx="3306789" cy="1296000"/>
            </a:xfrm>
            <a:prstGeom prst="roundRect">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sp>
          <p:nvSpPr>
            <p:cNvPr id="34" name="Rectangle 33">
              <a:extLst>
                <a:ext uri="{FF2B5EF4-FFF2-40B4-BE49-F238E27FC236}">
                  <a16:creationId xmlns:a16="http://schemas.microsoft.com/office/drawing/2014/main" id="{ED1516DC-426E-4E86-0466-A63AAFAD71EE}"/>
                </a:ext>
              </a:extLst>
            </p:cNvPr>
            <p:cNvSpPr>
              <a:spLocks/>
            </p:cNvSpPr>
            <p:nvPr/>
          </p:nvSpPr>
          <p:spPr>
            <a:xfrm>
              <a:off x="8083256" y="8215142"/>
              <a:ext cx="2314752" cy="106293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mn-cs"/>
                </a:rPr>
                <a:t>Reduced operational overhead</a:t>
              </a: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Using ZT enabled technologies will reduce burden on Security Ops by providing insight into incidents as well as provide automated response capability.</a:t>
              </a:r>
            </a:p>
          </p:txBody>
        </p:sp>
        <p:pic>
          <p:nvPicPr>
            <p:cNvPr id="37" name="Graphic 23">
              <a:extLst>
                <a:ext uri="{FF2B5EF4-FFF2-40B4-BE49-F238E27FC236}">
                  <a16:creationId xmlns:a16="http://schemas.microsoft.com/office/drawing/2014/main" id="{45C23069-A314-CF6F-E25C-B5CFB5BCAAC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9612690">
              <a:off x="7373528" y="8533390"/>
              <a:ext cx="546815" cy="467008"/>
            </a:xfrm>
            <a:prstGeom prst="rect">
              <a:avLst/>
            </a:prstGeom>
          </p:spPr>
        </p:pic>
      </p:grpSp>
      <p:cxnSp>
        <p:nvCxnSpPr>
          <p:cNvPr id="10" name="Straight Connector 9">
            <a:extLst>
              <a:ext uri="{FF2B5EF4-FFF2-40B4-BE49-F238E27FC236}">
                <a16:creationId xmlns:a16="http://schemas.microsoft.com/office/drawing/2014/main" id="{692CB25C-F717-6442-13DB-D2F2741CF3E6}"/>
              </a:ext>
            </a:extLst>
          </p:cNvPr>
          <p:cNvCxnSpPr>
            <a:cxnSpLocks/>
          </p:cNvCxnSpPr>
          <p:nvPr/>
        </p:nvCxnSpPr>
        <p:spPr>
          <a:xfrm flipV="1">
            <a:off x="2691375" y="2870003"/>
            <a:ext cx="0" cy="448123"/>
          </a:xfrm>
          <a:prstGeom prst="line">
            <a:avLst/>
          </a:prstGeom>
          <a:ln w="2540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8DA4410-9B59-EE8B-7A94-12D957989EEE}"/>
              </a:ext>
            </a:extLst>
          </p:cNvPr>
          <p:cNvCxnSpPr>
            <a:cxnSpLocks/>
          </p:cNvCxnSpPr>
          <p:nvPr/>
        </p:nvCxnSpPr>
        <p:spPr>
          <a:xfrm flipV="1">
            <a:off x="6207378" y="2854363"/>
            <a:ext cx="0" cy="448123"/>
          </a:xfrm>
          <a:prstGeom prst="line">
            <a:avLst/>
          </a:prstGeom>
          <a:ln w="25400" cap="rnd">
            <a:solidFill>
              <a:srgbClr val="267AC0"/>
            </a:solidFill>
            <a:prstDash val="sysDot"/>
            <a:roun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81AF2FE-33C7-04D4-4BC8-A1BC416F8357}"/>
              </a:ext>
            </a:extLst>
          </p:cNvPr>
          <p:cNvCxnSpPr>
            <a:cxnSpLocks/>
          </p:cNvCxnSpPr>
          <p:nvPr/>
        </p:nvCxnSpPr>
        <p:spPr>
          <a:xfrm flipV="1">
            <a:off x="9773890" y="2807743"/>
            <a:ext cx="0" cy="448123"/>
          </a:xfrm>
          <a:prstGeom prst="line">
            <a:avLst/>
          </a:prstGeom>
          <a:ln w="25400" cap="rnd">
            <a:solidFill>
              <a:srgbClr val="9E0000"/>
            </a:solidFill>
            <a:prstDash val="sysDot"/>
            <a:roun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1436AD0-835E-DCA0-7BF2-4142E0266E10}"/>
              </a:ext>
            </a:extLst>
          </p:cNvPr>
          <p:cNvSpPr txBox="1"/>
          <p:nvPr/>
        </p:nvSpPr>
        <p:spPr>
          <a:xfrm>
            <a:off x="995545" y="3783481"/>
            <a:ext cx="4167408" cy="21544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mj-lt"/>
                <a:ea typeface="+mn-ea"/>
                <a:cs typeface="Arial" panose="020B0604020202020204" pitchFamily="34" charset="0"/>
              </a:rPr>
              <a:t>Benefits of a ZT approach:</a:t>
            </a:r>
          </a:p>
        </p:txBody>
      </p:sp>
      <p:grpSp>
        <p:nvGrpSpPr>
          <p:cNvPr id="29" name="Group 28">
            <a:extLst>
              <a:ext uri="{FF2B5EF4-FFF2-40B4-BE49-F238E27FC236}">
                <a16:creationId xmlns:a16="http://schemas.microsoft.com/office/drawing/2014/main" id="{96EBBA17-34A2-C960-E8CC-4BB28AED0593}"/>
              </a:ext>
            </a:extLst>
          </p:cNvPr>
          <p:cNvGrpSpPr/>
          <p:nvPr/>
        </p:nvGrpSpPr>
        <p:grpSpPr>
          <a:xfrm>
            <a:off x="917260" y="4135806"/>
            <a:ext cx="3247056" cy="953785"/>
            <a:chOff x="283561" y="6254808"/>
            <a:chExt cx="3302996" cy="1296000"/>
          </a:xfrm>
        </p:grpSpPr>
        <p:sp>
          <p:nvSpPr>
            <p:cNvPr id="31" name="Rectangle: Rounded Corners 30">
              <a:extLst>
                <a:ext uri="{FF2B5EF4-FFF2-40B4-BE49-F238E27FC236}">
                  <a16:creationId xmlns:a16="http://schemas.microsoft.com/office/drawing/2014/main" id="{32B84F3D-6E6A-071A-55BD-D2BF5411D7CB}"/>
                </a:ext>
              </a:extLst>
            </p:cNvPr>
            <p:cNvSpPr/>
            <p:nvPr/>
          </p:nvSpPr>
          <p:spPr>
            <a:xfrm>
              <a:off x="283561" y="6254808"/>
              <a:ext cx="3302996" cy="1296000"/>
            </a:xfrm>
            <a:prstGeom prst="roundRect">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err="1">
                <a:ln>
                  <a:noFill/>
                </a:ln>
                <a:solidFill>
                  <a:srgbClr val="FFFFFF"/>
                </a:solidFill>
                <a:effectLst/>
                <a:uLnTx/>
                <a:uFillTx/>
                <a:latin typeface="Arial"/>
                <a:ea typeface="+mn-ea"/>
                <a:cs typeface="+mn-cs"/>
              </a:endParaRPr>
            </a:p>
          </p:txBody>
        </p:sp>
        <p:sp>
          <p:nvSpPr>
            <p:cNvPr id="33" name="Rectangle 32">
              <a:extLst>
                <a:ext uri="{FF2B5EF4-FFF2-40B4-BE49-F238E27FC236}">
                  <a16:creationId xmlns:a16="http://schemas.microsoft.com/office/drawing/2014/main" id="{975E5521-627B-DF89-EA2D-93E195F59F00}"/>
                </a:ext>
              </a:extLst>
            </p:cNvPr>
            <p:cNvSpPr>
              <a:spLocks/>
            </p:cNvSpPr>
            <p:nvPr/>
          </p:nvSpPr>
          <p:spPr>
            <a:xfrm>
              <a:off x="1182380" y="6355226"/>
              <a:ext cx="2312097" cy="106293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mn-cs"/>
                </a:rPr>
                <a:t>Rapid scaling and agility</a:t>
              </a: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Using a Z</a:t>
              </a:r>
              <a:r>
                <a:rPr lang="en-GB" sz="1000">
                  <a:solidFill>
                    <a:srgbClr val="FFFFFF"/>
                  </a:solidFill>
                  <a:latin typeface="Arial"/>
                </a:rPr>
                <a:t>T </a:t>
              </a:r>
              <a:r>
                <a:rPr kumimoji="0" lang="en-GB" sz="1000" b="0" i="0" u="none" strike="noStrike" kern="1200" cap="none" spc="0" normalizeH="0" baseline="0" noProof="0">
                  <a:ln>
                    <a:noFill/>
                  </a:ln>
                  <a:solidFill>
                    <a:srgbClr val="FFFFFF"/>
                  </a:solidFill>
                  <a:effectLst/>
                  <a:uLnTx/>
                  <a:uFillTx/>
                  <a:latin typeface="Arial"/>
                  <a:ea typeface="+mn-ea"/>
                  <a:cs typeface="+mn-cs"/>
                </a:rPr>
                <a:t>architecture, principles and guardrails allows </a:t>
              </a:r>
              <a:r>
                <a:rPr lang="en-GB" sz="1000">
                  <a:solidFill>
                    <a:srgbClr val="FFFFFF"/>
                  </a:solidFill>
                  <a:latin typeface="Arial"/>
                </a:rPr>
                <a:t>us</a:t>
              </a:r>
              <a:r>
                <a:rPr kumimoji="0" lang="en-GB" sz="1000" b="0" i="0" u="none" strike="noStrike" kern="1200" cap="none" spc="0" normalizeH="0" baseline="0" noProof="0">
                  <a:ln>
                    <a:noFill/>
                  </a:ln>
                  <a:solidFill>
                    <a:srgbClr val="FFFFFF"/>
                  </a:solidFill>
                  <a:effectLst/>
                  <a:uLnTx/>
                  <a:uFillTx/>
                  <a:latin typeface="Arial"/>
                  <a:ea typeface="+mn-ea"/>
                  <a:cs typeface="+mn-cs"/>
                </a:rPr>
                <a:t> to securely adopt cloud services for business use and rapid innovation.</a:t>
              </a:r>
            </a:p>
          </p:txBody>
        </p:sp>
        <p:pic>
          <p:nvPicPr>
            <p:cNvPr id="38" name="Graphic 3">
              <a:extLst>
                <a:ext uri="{FF2B5EF4-FFF2-40B4-BE49-F238E27FC236}">
                  <a16:creationId xmlns:a16="http://schemas.microsoft.com/office/drawing/2014/main" id="{9559139C-A9B9-05A5-F6C7-172F4B62424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0747" y="6636554"/>
              <a:ext cx="597358" cy="545493"/>
            </a:xfrm>
            <a:prstGeom prst="rect">
              <a:avLst/>
            </a:prstGeom>
          </p:spPr>
        </p:pic>
      </p:grpSp>
      <p:grpSp>
        <p:nvGrpSpPr>
          <p:cNvPr id="53" name="Group 52">
            <a:extLst>
              <a:ext uri="{FF2B5EF4-FFF2-40B4-BE49-F238E27FC236}">
                <a16:creationId xmlns:a16="http://schemas.microsoft.com/office/drawing/2014/main" id="{36163C79-6FDD-E56D-0A37-69CF1E07BD93}"/>
              </a:ext>
            </a:extLst>
          </p:cNvPr>
          <p:cNvGrpSpPr/>
          <p:nvPr/>
        </p:nvGrpSpPr>
        <p:grpSpPr>
          <a:xfrm>
            <a:off x="4574975" y="4100777"/>
            <a:ext cx="3247056" cy="953785"/>
            <a:chOff x="3734288" y="6254808"/>
            <a:chExt cx="3302996" cy="1296000"/>
          </a:xfrm>
        </p:grpSpPr>
        <p:sp>
          <p:nvSpPr>
            <p:cNvPr id="54" name="Rectangle: Rounded Corners 53">
              <a:extLst>
                <a:ext uri="{FF2B5EF4-FFF2-40B4-BE49-F238E27FC236}">
                  <a16:creationId xmlns:a16="http://schemas.microsoft.com/office/drawing/2014/main" id="{D0734784-A6A5-775E-1A5F-8F8B7ACB8AC1}"/>
                </a:ext>
              </a:extLst>
            </p:cNvPr>
            <p:cNvSpPr/>
            <p:nvPr/>
          </p:nvSpPr>
          <p:spPr>
            <a:xfrm>
              <a:off x="3734288" y="6254808"/>
              <a:ext cx="3302996" cy="1296000"/>
            </a:xfrm>
            <a:prstGeom prst="roundRect">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rgbClr val="FFFFFF"/>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CF95571F-177B-F485-07EF-5FA5EFDB0731}"/>
                </a:ext>
              </a:extLst>
            </p:cNvPr>
            <p:cNvSpPr>
              <a:spLocks/>
            </p:cNvSpPr>
            <p:nvPr/>
          </p:nvSpPr>
          <p:spPr>
            <a:xfrm>
              <a:off x="4587267" y="6355226"/>
              <a:ext cx="2312097" cy="853837"/>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1" i="0" u="none" strike="noStrike" kern="1200" cap="none" spc="0" normalizeH="0" baseline="0" noProof="0">
                  <a:ln>
                    <a:noFill/>
                  </a:ln>
                  <a:solidFill>
                    <a:srgbClr val="FFFFFF"/>
                  </a:solidFill>
                  <a:effectLst/>
                  <a:uLnTx/>
                  <a:uFillTx/>
                  <a:latin typeface="Arial"/>
                  <a:ea typeface="+mn-ea"/>
                  <a:cs typeface="+mn-cs"/>
                </a:rPr>
                <a:t>Seamless partnerships</a:t>
              </a: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FFFFFF"/>
                  </a:solidFill>
                  <a:effectLst/>
                  <a:uLnTx/>
                  <a:uFillTx/>
                  <a:latin typeface="Arial"/>
                  <a:ea typeface="+mn-ea"/>
                  <a:cs typeface="+mn-cs"/>
                </a:rPr>
                <a:t>The ZT framework and principles allow us to securely exchange information with third parties securely.</a:t>
              </a:r>
            </a:p>
          </p:txBody>
        </p:sp>
        <p:pic>
          <p:nvPicPr>
            <p:cNvPr id="56" name="Graphic 10">
              <a:extLst>
                <a:ext uri="{FF2B5EF4-FFF2-40B4-BE49-F238E27FC236}">
                  <a16:creationId xmlns:a16="http://schemas.microsoft.com/office/drawing/2014/main" id="{DABEA8A1-2A64-7C96-0236-9B5F589D131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92373" y="6642966"/>
              <a:ext cx="568514" cy="532668"/>
            </a:xfrm>
            <a:prstGeom prst="rect">
              <a:avLst/>
            </a:prstGeom>
          </p:spPr>
        </p:pic>
      </p:grpSp>
      <p:sp>
        <p:nvSpPr>
          <p:cNvPr id="11" name="Rectangle 10">
            <a:extLst>
              <a:ext uri="{FF2B5EF4-FFF2-40B4-BE49-F238E27FC236}">
                <a16:creationId xmlns:a16="http://schemas.microsoft.com/office/drawing/2014/main" id="{3C765A92-A78B-677F-87C2-EFA563AB2666}"/>
              </a:ext>
            </a:extLst>
          </p:cNvPr>
          <p:cNvSpPr/>
          <p:nvPr/>
        </p:nvSpPr>
        <p:spPr>
          <a:xfrm>
            <a:off x="1600576" y="3018390"/>
            <a:ext cx="2440487" cy="540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a:ln>
                  <a:noFill/>
                </a:ln>
                <a:solidFill>
                  <a:srgbClr val="9E0000"/>
                </a:solidFill>
                <a:effectLst/>
                <a:uLnTx/>
                <a:uFillTx/>
                <a:latin typeface="+mj-lt"/>
                <a:ea typeface="+mn-ea"/>
                <a:cs typeface="Arial" panose="020B0604020202020204" pitchFamily="34" charset="0"/>
              </a:rPr>
              <a:t>Assume nothing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0000"/>
                </a:solidFill>
                <a:effectLst/>
                <a:uLnTx/>
                <a:uFillTx/>
                <a:latin typeface="+mj-lt"/>
                <a:ea typeface="+mn-ea"/>
                <a:cs typeface="Arial" panose="020B0604020202020204" pitchFamily="34" charset="0"/>
              </a:rPr>
              <a:t>Never trust any device/user, network or location and assume breach</a:t>
            </a:r>
          </a:p>
        </p:txBody>
      </p:sp>
      <p:sp>
        <p:nvSpPr>
          <p:cNvPr id="14" name="Rectangle 13">
            <a:extLst>
              <a:ext uri="{FF2B5EF4-FFF2-40B4-BE49-F238E27FC236}">
                <a16:creationId xmlns:a16="http://schemas.microsoft.com/office/drawing/2014/main" id="{BF95A08A-1DE4-E9A3-2F28-253A351EEB1A}"/>
              </a:ext>
            </a:extLst>
          </p:cNvPr>
          <p:cNvSpPr/>
          <p:nvPr/>
        </p:nvSpPr>
        <p:spPr>
          <a:xfrm>
            <a:off x="8358730" y="3018390"/>
            <a:ext cx="2960770" cy="431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a:ln>
                  <a:noFill/>
                </a:ln>
                <a:solidFill>
                  <a:srgbClr val="9E0000"/>
                </a:solidFill>
                <a:effectLst/>
                <a:uLnTx/>
                <a:uFillTx/>
                <a:latin typeface="+mj-lt"/>
                <a:ea typeface="+mn-ea"/>
                <a:cs typeface="Arial" panose="020B0604020202020204" pitchFamily="34" charset="0"/>
              </a:rPr>
              <a:t>Limit access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mj-lt"/>
                <a:ea typeface="+mn-ea"/>
                <a:cs typeface="Arial" panose="020B0604020202020204" pitchFamily="34" charset="0"/>
              </a:rPr>
              <a:t>Use the Principle of Least Privilege, ‘Just-In-Time and Just-Enough’ Access/Admin to control access to enterprise resources</a:t>
            </a:r>
          </a:p>
        </p:txBody>
      </p:sp>
      <p:sp>
        <p:nvSpPr>
          <p:cNvPr id="18" name="Rectangle 17">
            <a:extLst>
              <a:ext uri="{FF2B5EF4-FFF2-40B4-BE49-F238E27FC236}">
                <a16:creationId xmlns:a16="http://schemas.microsoft.com/office/drawing/2014/main" id="{A1A310B7-B3E5-B2CD-9F5A-778E75E1A611}"/>
              </a:ext>
            </a:extLst>
          </p:cNvPr>
          <p:cNvSpPr/>
          <p:nvPr/>
        </p:nvSpPr>
        <p:spPr>
          <a:xfrm>
            <a:off x="4691142" y="3018390"/>
            <a:ext cx="3014723" cy="3228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GB" sz="1200" b="1" i="0" u="none" strike="noStrike" kern="1200" cap="none" spc="0" normalizeH="0" baseline="0" noProof="0">
                <a:ln>
                  <a:noFill/>
                </a:ln>
                <a:solidFill>
                  <a:srgbClr val="9E0000"/>
                </a:solidFill>
                <a:effectLst/>
                <a:uLnTx/>
                <a:uFillTx/>
                <a:latin typeface="+mj-lt"/>
                <a:ea typeface="+mn-ea"/>
                <a:cs typeface="Arial" panose="020B0604020202020204" pitchFamily="34" charset="0"/>
              </a:rPr>
              <a:t>Check everything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mj-lt"/>
                <a:ea typeface="+mn-ea"/>
                <a:cs typeface="Arial" panose="020B0604020202020204" pitchFamily="34" charset="0"/>
              </a:rPr>
              <a:t>Always verify explicitly the security posture of a session before allowing access and continuously monitor for changes</a:t>
            </a:r>
          </a:p>
        </p:txBody>
      </p:sp>
      <p:sp>
        <p:nvSpPr>
          <p:cNvPr id="57" name="Rectangle 56">
            <a:extLst>
              <a:ext uri="{FF2B5EF4-FFF2-40B4-BE49-F238E27FC236}">
                <a16:creationId xmlns:a16="http://schemas.microsoft.com/office/drawing/2014/main" id="{24E71E00-E57D-DBEC-DB1E-995094D6A1BF}"/>
              </a:ext>
            </a:extLst>
          </p:cNvPr>
          <p:cNvSpPr/>
          <p:nvPr/>
        </p:nvSpPr>
        <p:spPr bwMode="gray">
          <a:xfrm>
            <a:off x="9644185" y="0"/>
            <a:ext cx="2547815" cy="492254"/>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1500" b="1">
                <a:solidFill>
                  <a:schemeClr val="bg1"/>
                </a:solidFill>
              </a:rPr>
              <a:t>Visual to be enhanced</a:t>
            </a:r>
          </a:p>
        </p:txBody>
      </p:sp>
    </p:spTree>
    <p:extLst>
      <p:ext uri="{BB962C8B-B14F-4D97-AF65-F5344CB8AC3E}">
        <p14:creationId xmlns:p14="http://schemas.microsoft.com/office/powerpoint/2010/main" val="1612296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490E1-A37F-1A19-2106-00AE67DC213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E685562-AA35-204F-D1A2-147BA1CBCA02}"/>
              </a:ext>
            </a:extLst>
          </p:cNvPr>
          <p:cNvSpPr>
            <a:spLocks noGrp="1"/>
          </p:cNvSpPr>
          <p:nvPr>
            <p:ph type="title"/>
          </p:nvPr>
        </p:nvSpPr>
        <p:spPr>
          <a:xfrm>
            <a:off x="774565" y="838190"/>
            <a:ext cx="6070117" cy="444348"/>
          </a:xfrm>
        </p:spPr>
        <p:txBody>
          <a:bodyPr/>
          <a:lstStyle/>
          <a:p>
            <a:r>
              <a:rPr lang="en-US"/>
              <a:t>ISTS Zero Trust Goals</a:t>
            </a:r>
          </a:p>
        </p:txBody>
      </p:sp>
      <p:sp>
        <p:nvSpPr>
          <p:cNvPr id="26" name="Text Placeholder 4">
            <a:extLst>
              <a:ext uri="{FF2B5EF4-FFF2-40B4-BE49-F238E27FC236}">
                <a16:creationId xmlns:a16="http://schemas.microsoft.com/office/drawing/2014/main" id="{04E98533-B8D9-306B-BEC3-8F3570E19450}"/>
              </a:ext>
            </a:extLst>
          </p:cNvPr>
          <p:cNvSpPr txBox="1">
            <a:spLocks/>
          </p:cNvSpPr>
          <p:nvPr/>
        </p:nvSpPr>
        <p:spPr>
          <a:xfrm>
            <a:off x="793154" y="1248283"/>
            <a:ext cx="1049583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GB" sz="1400" b="0" i="0" u="none" strike="noStrike" kern="1200" cap="none" spc="0" normalizeH="0" baseline="0" noProof="0">
                <a:ln>
                  <a:noFill/>
                </a:ln>
                <a:solidFill>
                  <a:srgbClr val="404040"/>
                </a:solidFill>
                <a:effectLst/>
                <a:uLnTx/>
                <a:uFillTx/>
                <a:latin typeface="+mj-lt"/>
                <a:ea typeface="+mn-ea"/>
                <a:cs typeface="Arial" panose="020B0604020202020204" pitchFamily="34" charset="0"/>
              </a:rPr>
              <a:t>What Zero Trust success looks like for ISTS (2025 </a:t>
            </a:r>
            <a:r>
              <a:rPr lang="en-GB" sz="1400">
                <a:solidFill>
                  <a:srgbClr val="404040"/>
                </a:solidFill>
                <a:latin typeface="+mj-lt"/>
                <a:cs typeface="Arial" panose="020B0604020202020204" pitchFamily="34" charset="0"/>
              </a:rPr>
              <a:t>S</a:t>
            </a:r>
            <a:r>
              <a:rPr kumimoji="0" lang="en-GB" sz="1400" b="0" i="0" u="none" strike="noStrike" kern="1200" cap="none" spc="0" normalizeH="0" baseline="0" noProof="0" err="1">
                <a:ln>
                  <a:noFill/>
                </a:ln>
                <a:solidFill>
                  <a:srgbClr val="404040"/>
                </a:solidFill>
                <a:effectLst/>
                <a:uLnTx/>
                <a:uFillTx/>
                <a:latin typeface="+mj-lt"/>
                <a:ea typeface="+mn-ea"/>
                <a:cs typeface="Arial" panose="020B0604020202020204" pitchFamily="34" charset="0"/>
              </a:rPr>
              <a:t>trategic</a:t>
            </a:r>
            <a:r>
              <a:rPr kumimoji="0" lang="en-GB" sz="1400" b="0" i="0" u="none" strike="noStrike" kern="1200" cap="none" spc="0" normalizeH="0" baseline="0" noProof="0">
                <a:ln>
                  <a:noFill/>
                </a:ln>
                <a:solidFill>
                  <a:srgbClr val="404040"/>
                </a:solidFill>
                <a:effectLst/>
                <a:uLnTx/>
                <a:uFillTx/>
                <a:latin typeface="+mj-lt"/>
                <a:ea typeface="+mn-ea"/>
                <a:cs typeface="Arial" panose="020B0604020202020204" pitchFamily="34" charset="0"/>
              </a:rPr>
              <a:t> Touchpoint)</a:t>
            </a:r>
          </a:p>
        </p:txBody>
      </p:sp>
      <p:sp>
        <p:nvSpPr>
          <p:cNvPr id="3" name="Freeform: Shape 2">
            <a:extLst>
              <a:ext uri="{FF2B5EF4-FFF2-40B4-BE49-F238E27FC236}">
                <a16:creationId xmlns:a16="http://schemas.microsoft.com/office/drawing/2014/main" id="{670621D9-C50B-9D5B-E998-A4E9622429EB}"/>
              </a:ext>
            </a:extLst>
          </p:cNvPr>
          <p:cNvSpPr/>
          <p:nvPr/>
        </p:nvSpPr>
        <p:spPr>
          <a:xfrm>
            <a:off x="886364" y="2399622"/>
            <a:ext cx="3139200" cy="2429832"/>
          </a:xfrm>
          <a:custGeom>
            <a:avLst/>
            <a:gdLst>
              <a:gd name="connsiteX0" fmla="*/ 2847503 w 3139075"/>
              <a:gd name="connsiteY0" fmla="*/ 51 h 3968759"/>
              <a:gd name="connsiteX1" fmla="*/ 2403463 w 3139075"/>
              <a:gd name="connsiteY1" fmla="*/ 51 h 3968759"/>
              <a:gd name="connsiteX2" fmla="*/ 2403463 w 3139075"/>
              <a:gd name="connsiteY2" fmla="*/ 3130542 h 3968759"/>
              <a:gd name="connsiteX3" fmla="*/ 0 w 3139075"/>
              <a:gd name="connsiteY3" fmla="*/ 3130542 h 3968759"/>
              <a:gd name="connsiteX4" fmla="*/ 0 w 3139075"/>
              <a:gd name="connsiteY4" fmla="*/ 3677187 h 3968759"/>
              <a:gd name="connsiteX5" fmla="*/ 291572 w 3139075"/>
              <a:gd name="connsiteY5" fmla="*/ 3968759 h 3968759"/>
              <a:gd name="connsiteX6" fmla="*/ 2847503 w 3139075"/>
              <a:gd name="connsiteY6" fmla="*/ 3968759 h 3968759"/>
              <a:gd name="connsiteX7" fmla="*/ 3139075 w 3139075"/>
              <a:gd name="connsiteY7" fmla="*/ 3677187 h 3968759"/>
              <a:gd name="connsiteX8" fmla="*/ 3139075 w 3139075"/>
              <a:gd name="connsiteY8" fmla="*/ 291572 h 3968759"/>
              <a:gd name="connsiteX9" fmla="*/ 2847503 w 3139075"/>
              <a:gd name="connsiteY9" fmla="*/ 0 h 396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9075" h="3968759">
                <a:moveTo>
                  <a:pt x="2847503" y="51"/>
                </a:moveTo>
                <a:lnTo>
                  <a:pt x="2403463" y="51"/>
                </a:lnTo>
                <a:lnTo>
                  <a:pt x="2403463" y="3130542"/>
                </a:lnTo>
                <a:lnTo>
                  <a:pt x="0" y="3130542"/>
                </a:lnTo>
                <a:lnTo>
                  <a:pt x="0" y="3677187"/>
                </a:lnTo>
                <a:cubicBezTo>
                  <a:pt x="0" y="3837932"/>
                  <a:pt x="130776" y="3968759"/>
                  <a:pt x="291572" y="3968759"/>
                </a:cubicBezTo>
                <a:lnTo>
                  <a:pt x="2847503" y="3968759"/>
                </a:lnTo>
                <a:cubicBezTo>
                  <a:pt x="3008248" y="3968759"/>
                  <a:pt x="3139075" y="3837984"/>
                  <a:pt x="3139075" y="3677187"/>
                </a:cubicBezTo>
                <a:lnTo>
                  <a:pt x="3139075" y="291572"/>
                </a:lnTo>
                <a:cubicBezTo>
                  <a:pt x="3139075" y="130827"/>
                  <a:pt x="3008300" y="0"/>
                  <a:pt x="2847503" y="0"/>
                </a:cubicBezTo>
                <a:close/>
              </a:path>
            </a:pathLst>
          </a:custGeom>
          <a:solidFill>
            <a:srgbClr val="0B315E"/>
          </a:solidFill>
          <a:ln w="5139" cap="flat">
            <a:noFill/>
            <a:prstDash val="solid"/>
            <a:miter/>
          </a:ln>
        </p:spPr>
        <p:txBody>
          <a:bodyPr lIns="90000" tIns="46800" rIns="90000" bIns="468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4" name="Rectangle: Rounded Corners 3">
            <a:extLst>
              <a:ext uri="{FF2B5EF4-FFF2-40B4-BE49-F238E27FC236}">
                <a16:creationId xmlns:a16="http://schemas.microsoft.com/office/drawing/2014/main" id="{22A568BC-2599-5F28-B18C-1C0FC091ED22}"/>
              </a:ext>
            </a:extLst>
          </p:cNvPr>
          <p:cNvSpPr/>
          <p:nvPr/>
        </p:nvSpPr>
        <p:spPr>
          <a:xfrm>
            <a:off x="931364" y="2432022"/>
            <a:ext cx="3049200" cy="2095587"/>
          </a:xfrm>
          <a:prstGeom prst="roundRect">
            <a:avLst>
              <a:gd name="adj" fmla="val 8670"/>
            </a:avLst>
          </a:prstGeom>
          <a:solidFill>
            <a:srgbClr val="FFFFFF"/>
          </a:solidFill>
          <a:ln w="5139" cap="flat">
            <a:noFill/>
            <a:prstDash val="solid"/>
            <a:miter/>
          </a:ln>
        </p:spPr>
        <p:txBody>
          <a:bodyPr lIns="91440" tIns="1005840" rIns="0" bIns="0" rtlCol="0" anchor="t"/>
          <a:lstStyle/>
          <a:p>
            <a:pPr lvl="0" algn="ctr">
              <a:defRPr/>
            </a:pPr>
            <a:r>
              <a:rPr lang="en-US" sz="1900" b="1">
                <a:solidFill>
                  <a:srgbClr val="0B315E"/>
                </a:solidFill>
                <a:ea typeface="Calibri"/>
                <a:cs typeface="Calibri"/>
              </a:rPr>
              <a:t>Complete transition to zero-trust with unified identity management</a:t>
            </a:r>
          </a:p>
          <a:p>
            <a:pPr marL="182880" marR="0" lvl="0" indent="-18288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900" b="0" i="0" u="none" strike="noStrike" kern="1200" cap="none" spc="0" normalizeH="0" baseline="0" noProof="0">
              <a:ln>
                <a:noFill/>
              </a:ln>
              <a:solidFill>
                <a:srgbClr val="000000"/>
              </a:solidFill>
              <a:effectLst/>
              <a:uLnTx/>
              <a:uFillTx/>
              <a:latin typeface="CVS Health Sans"/>
              <a:ea typeface="Calibri"/>
              <a:cs typeface="Calibri"/>
            </a:endParaRPr>
          </a:p>
        </p:txBody>
      </p:sp>
      <p:sp>
        <p:nvSpPr>
          <p:cNvPr id="5" name="Freeform: Shape 4">
            <a:extLst>
              <a:ext uri="{FF2B5EF4-FFF2-40B4-BE49-F238E27FC236}">
                <a16:creationId xmlns:a16="http://schemas.microsoft.com/office/drawing/2014/main" id="{07A8849F-92C3-9895-D904-12038255CEC5}"/>
              </a:ext>
            </a:extLst>
          </p:cNvPr>
          <p:cNvSpPr/>
          <p:nvPr/>
        </p:nvSpPr>
        <p:spPr>
          <a:xfrm>
            <a:off x="4683995" y="2399622"/>
            <a:ext cx="3139200" cy="2429832"/>
          </a:xfrm>
          <a:custGeom>
            <a:avLst/>
            <a:gdLst>
              <a:gd name="connsiteX0" fmla="*/ 2847503 w 3139074"/>
              <a:gd name="connsiteY0" fmla="*/ 51 h 3968759"/>
              <a:gd name="connsiteX1" fmla="*/ 2403463 w 3139074"/>
              <a:gd name="connsiteY1" fmla="*/ 51 h 3968759"/>
              <a:gd name="connsiteX2" fmla="*/ 2403463 w 3139074"/>
              <a:gd name="connsiteY2" fmla="*/ 3130542 h 3968759"/>
              <a:gd name="connsiteX3" fmla="*/ 0 w 3139074"/>
              <a:gd name="connsiteY3" fmla="*/ 3130542 h 3968759"/>
              <a:gd name="connsiteX4" fmla="*/ 0 w 3139074"/>
              <a:gd name="connsiteY4" fmla="*/ 3677187 h 3968759"/>
              <a:gd name="connsiteX5" fmla="*/ 291572 w 3139074"/>
              <a:gd name="connsiteY5" fmla="*/ 3968759 h 3968759"/>
              <a:gd name="connsiteX6" fmla="*/ 2847503 w 3139074"/>
              <a:gd name="connsiteY6" fmla="*/ 3968759 h 3968759"/>
              <a:gd name="connsiteX7" fmla="*/ 3139075 w 3139074"/>
              <a:gd name="connsiteY7" fmla="*/ 3677187 h 3968759"/>
              <a:gd name="connsiteX8" fmla="*/ 3139075 w 3139074"/>
              <a:gd name="connsiteY8" fmla="*/ 291572 h 3968759"/>
              <a:gd name="connsiteX9" fmla="*/ 2847503 w 3139074"/>
              <a:gd name="connsiteY9" fmla="*/ 0 h 396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9074" h="3968759">
                <a:moveTo>
                  <a:pt x="2847503" y="51"/>
                </a:moveTo>
                <a:lnTo>
                  <a:pt x="2403463" y="51"/>
                </a:lnTo>
                <a:lnTo>
                  <a:pt x="2403463" y="3130542"/>
                </a:lnTo>
                <a:lnTo>
                  <a:pt x="0" y="3130542"/>
                </a:lnTo>
                <a:lnTo>
                  <a:pt x="0" y="3677187"/>
                </a:lnTo>
                <a:cubicBezTo>
                  <a:pt x="0" y="3837932"/>
                  <a:pt x="130776" y="3968759"/>
                  <a:pt x="291572" y="3968759"/>
                </a:cubicBezTo>
                <a:lnTo>
                  <a:pt x="2847503" y="3968759"/>
                </a:lnTo>
                <a:cubicBezTo>
                  <a:pt x="3008248" y="3968759"/>
                  <a:pt x="3139075" y="3837984"/>
                  <a:pt x="3139075" y="3677187"/>
                </a:cubicBezTo>
                <a:lnTo>
                  <a:pt x="3139075" y="291572"/>
                </a:lnTo>
                <a:cubicBezTo>
                  <a:pt x="3139075" y="130827"/>
                  <a:pt x="3008300" y="0"/>
                  <a:pt x="2847503" y="0"/>
                </a:cubicBezTo>
                <a:close/>
              </a:path>
            </a:pathLst>
          </a:custGeom>
          <a:solidFill>
            <a:srgbClr val="0A4B8C"/>
          </a:solidFill>
          <a:ln w="5139" cap="flat">
            <a:noFill/>
            <a:prstDash val="solid"/>
            <a:miter/>
          </a:ln>
        </p:spPr>
        <p:txBody>
          <a:bodyPr tIns="468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C58687A3-09FD-1F18-DE39-B34BD186EDA9}"/>
              </a:ext>
            </a:extLst>
          </p:cNvPr>
          <p:cNvSpPr/>
          <p:nvPr/>
        </p:nvSpPr>
        <p:spPr>
          <a:xfrm>
            <a:off x="4728631" y="2431966"/>
            <a:ext cx="3049928" cy="2095647"/>
          </a:xfrm>
          <a:prstGeom prst="roundRect">
            <a:avLst>
              <a:gd name="adj" fmla="val 8272"/>
            </a:avLst>
          </a:prstGeom>
          <a:solidFill>
            <a:srgbClr val="FFFFFF"/>
          </a:solidFill>
          <a:ln w="5139" cap="flat">
            <a:noFill/>
            <a:prstDash val="solid"/>
            <a:miter/>
          </a:ln>
        </p:spPr>
        <p:txBody>
          <a:bodyPr rot="0" spcFirstLastPara="0" vertOverflow="overflow" horzOverflow="overflow" vert="horz" wrap="square" lIns="91440" tIns="1004400" rIns="0" bIns="0" numCol="1" spcCol="0" rtlCol="0" fromWordArt="0" anchor="t" anchorCtr="0" forceAA="0" compatLnSpc="1">
            <a:prstTxWarp prst="textNoShape">
              <a:avLst/>
            </a:prstTxWarp>
            <a:noAutofit/>
          </a:bodyPr>
          <a:lstStyle/>
          <a:p>
            <a:pPr lvl="0" algn="ctr">
              <a:defRPr/>
            </a:pPr>
            <a:r>
              <a:rPr lang="en-US" sz="1900" b="1">
                <a:solidFill>
                  <a:srgbClr val="0A4B8C"/>
                </a:solidFill>
                <a:ea typeface="Calibri"/>
                <a:cs typeface="Calibri"/>
              </a:rPr>
              <a:t>Deploy cloud-native security controls</a:t>
            </a:r>
          </a:p>
          <a:p>
            <a:pPr marL="182880" marR="0" lvl="0" indent="-18288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900" b="0" i="0" u="none" strike="noStrike" kern="1200" cap="none" spc="0" normalizeH="0" baseline="0" noProof="0">
              <a:ln>
                <a:noFill/>
              </a:ln>
              <a:solidFill>
                <a:srgbClr val="000000"/>
              </a:solidFill>
              <a:effectLst/>
              <a:uLnTx/>
              <a:uFillTx/>
              <a:latin typeface="CVS Health Sans"/>
              <a:ea typeface="Calibri"/>
              <a:cs typeface="Calibri"/>
            </a:endParaRPr>
          </a:p>
        </p:txBody>
      </p:sp>
      <p:sp>
        <p:nvSpPr>
          <p:cNvPr id="9" name="Freeform: Shape 8">
            <a:extLst>
              <a:ext uri="{FF2B5EF4-FFF2-40B4-BE49-F238E27FC236}">
                <a16:creationId xmlns:a16="http://schemas.microsoft.com/office/drawing/2014/main" id="{B50C519B-DA4D-54F3-85CF-7C05673194B7}"/>
              </a:ext>
            </a:extLst>
          </p:cNvPr>
          <p:cNvSpPr/>
          <p:nvPr/>
        </p:nvSpPr>
        <p:spPr>
          <a:xfrm>
            <a:off x="8481624" y="2399622"/>
            <a:ext cx="3139200" cy="2429832"/>
          </a:xfrm>
          <a:custGeom>
            <a:avLst/>
            <a:gdLst>
              <a:gd name="connsiteX0" fmla="*/ 2847504 w 3139075"/>
              <a:gd name="connsiteY0" fmla="*/ 51 h 3968759"/>
              <a:gd name="connsiteX1" fmla="*/ 2403463 w 3139075"/>
              <a:gd name="connsiteY1" fmla="*/ 51 h 3968759"/>
              <a:gd name="connsiteX2" fmla="*/ 2403463 w 3139075"/>
              <a:gd name="connsiteY2" fmla="*/ 3130542 h 3968759"/>
              <a:gd name="connsiteX3" fmla="*/ 0 w 3139075"/>
              <a:gd name="connsiteY3" fmla="*/ 3130542 h 3968759"/>
              <a:gd name="connsiteX4" fmla="*/ 0 w 3139075"/>
              <a:gd name="connsiteY4" fmla="*/ 3677187 h 3968759"/>
              <a:gd name="connsiteX5" fmla="*/ 291572 w 3139075"/>
              <a:gd name="connsiteY5" fmla="*/ 3968759 h 3968759"/>
              <a:gd name="connsiteX6" fmla="*/ 2847504 w 3139075"/>
              <a:gd name="connsiteY6" fmla="*/ 3968759 h 3968759"/>
              <a:gd name="connsiteX7" fmla="*/ 3139075 w 3139075"/>
              <a:gd name="connsiteY7" fmla="*/ 3677187 h 3968759"/>
              <a:gd name="connsiteX8" fmla="*/ 3139075 w 3139075"/>
              <a:gd name="connsiteY8" fmla="*/ 291572 h 3968759"/>
              <a:gd name="connsiteX9" fmla="*/ 2847504 w 3139075"/>
              <a:gd name="connsiteY9" fmla="*/ 0 h 396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9075" h="3968759">
                <a:moveTo>
                  <a:pt x="2847504" y="51"/>
                </a:moveTo>
                <a:lnTo>
                  <a:pt x="2403463" y="51"/>
                </a:lnTo>
                <a:lnTo>
                  <a:pt x="2403463" y="3130542"/>
                </a:lnTo>
                <a:lnTo>
                  <a:pt x="0" y="3130542"/>
                </a:lnTo>
                <a:lnTo>
                  <a:pt x="0" y="3677187"/>
                </a:lnTo>
                <a:cubicBezTo>
                  <a:pt x="0" y="3837932"/>
                  <a:pt x="130776" y="3968759"/>
                  <a:pt x="291572" y="3968759"/>
                </a:cubicBezTo>
                <a:lnTo>
                  <a:pt x="2847504" y="3968759"/>
                </a:lnTo>
                <a:cubicBezTo>
                  <a:pt x="3008249" y="3968759"/>
                  <a:pt x="3139075" y="3837984"/>
                  <a:pt x="3139075" y="3677187"/>
                </a:cubicBezTo>
                <a:lnTo>
                  <a:pt x="3139075" y="291572"/>
                </a:lnTo>
                <a:cubicBezTo>
                  <a:pt x="3139075" y="130827"/>
                  <a:pt x="3008300" y="0"/>
                  <a:pt x="2847504" y="0"/>
                </a:cubicBezTo>
                <a:close/>
              </a:path>
            </a:pathLst>
          </a:custGeom>
          <a:solidFill>
            <a:srgbClr val="267AC0"/>
          </a:solidFill>
          <a:ln w="5139" cap="flat">
            <a:noFill/>
            <a:prstDash val="solid"/>
            <a:miter/>
          </a:ln>
        </p:spPr>
        <p:txBody>
          <a:bodyPr tIns="468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0" name="Rectangle: Rounded Corners 9">
            <a:extLst>
              <a:ext uri="{FF2B5EF4-FFF2-40B4-BE49-F238E27FC236}">
                <a16:creationId xmlns:a16="http://schemas.microsoft.com/office/drawing/2014/main" id="{D1462C44-FAEF-5A05-34F0-BB6EF541937C}"/>
              </a:ext>
            </a:extLst>
          </p:cNvPr>
          <p:cNvSpPr/>
          <p:nvPr/>
        </p:nvSpPr>
        <p:spPr>
          <a:xfrm>
            <a:off x="8526260" y="2431966"/>
            <a:ext cx="3049928" cy="2095647"/>
          </a:xfrm>
          <a:prstGeom prst="roundRect">
            <a:avLst>
              <a:gd name="adj" fmla="val 8272"/>
            </a:avLst>
          </a:prstGeom>
          <a:solidFill>
            <a:srgbClr val="FFFFFF"/>
          </a:solidFill>
          <a:ln w="5139" cap="flat">
            <a:solidFill>
              <a:srgbClr val="267AC0"/>
            </a:solidFill>
            <a:prstDash val="solid"/>
            <a:miter/>
          </a:ln>
        </p:spPr>
        <p:txBody>
          <a:bodyPr rot="0" spcFirstLastPara="0" vertOverflow="overflow" horzOverflow="overflow" vert="horz" wrap="square" lIns="91440" tIns="1005840" rIns="0" bIns="0" numCol="1" spcCol="0" rtlCol="0" fromWordArt="0" anchor="t" anchorCtr="0" forceAA="0" compatLnSpc="1">
            <a:prstTxWarp prst="textNoShape">
              <a:avLst/>
            </a:prstTxWarp>
            <a:noAutofit/>
          </a:bodyPr>
          <a:lstStyle/>
          <a:p>
            <a:pPr lvl="0" algn="ctr">
              <a:defRPr/>
            </a:pPr>
            <a:r>
              <a:rPr lang="en-US" sz="1900" b="1">
                <a:solidFill>
                  <a:srgbClr val="267AC0"/>
                </a:solidFill>
                <a:ea typeface="Calibri"/>
                <a:cs typeface="Calibri"/>
              </a:rPr>
              <a:t>Enable proactive threat detection</a:t>
            </a:r>
            <a:endParaRPr kumimoji="0" lang="en-US" sz="1900" b="0" i="0" u="none" strike="noStrike" kern="1200" cap="none" spc="0" normalizeH="0" baseline="0" noProof="0">
              <a:ln>
                <a:noFill/>
              </a:ln>
              <a:solidFill>
                <a:srgbClr val="000000"/>
              </a:solidFill>
              <a:effectLst/>
              <a:uLnTx/>
              <a:uFillTx/>
              <a:latin typeface="CVS Health Sans"/>
              <a:ea typeface="Calibri"/>
              <a:cs typeface="Calibri"/>
            </a:endParaRPr>
          </a:p>
        </p:txBody>
      </p:sp>
      <p:grpSp>
        <p:nvGrpSpPr>
          <p:cNvPr id="14" name="Group 13">
            <a:extLst>
              <a:ext uri="{FF2B5EF4-FFF2-40B4-BE49-F238E27FC236}">
                <a16:creationId xmlns:a16="http://schemas.microsoft.com/office/drawing/2014/main" id="{BF71729D-8C7D-D414-30DD-38784A48898F}"/>
              </a:ext>
            </a:extLst>
          </p:cNvPr>
          <p:cNvGrpSpPr/>
          <p:nvPr/>
        </p:nvGrpSpPr>
        <p:grpSpPr>
          <a:xfrm>
            <a:off x="569913" y="2117406"/>
            <a:ext cx="1282977" cy="1282977"/>
            <a:chOff x="569913" y="1522601"/>
            <a:chExt cx="1282977" cy="1282977"/>
          </a:xfrm>
        </p:grpSpPr>
        <p:sp>
          <p:nvSpPr>
            <p:cNvPr id="15" name="Freeform: Shape 14">
              <a:extLst>
                <a:ext uri="{FF2B5EF4-FFF2-40B4-BE49-F238E27FC236}">
                  <a16:creationId xmlns:a16="http://schemas.microsoft.com/office/drawing/2014/main" id="{457C3E9C-4D62-03F1-8566-596AF4496E70}"/>
                </a:ext>
              </a:extLst>
            </p:cNvPr>
            <p:cNvSpPr/>
            <p:nvPr/>
          </p:nvSpPr>
          <p:spPr>
            <a:xfrm>
              <a:off x="569913" y="1522601"/>
              <a:ext cx="1282977" cy="1282977"/>
            </a:xfrm>
            <a:custGeom>
              <a:avLst/>
              <a:gdLst>
                <a:gd name="connsiteX0" fmla="*/ 1282978 w 1282977"/>
                <a:gd name="connsiteY0" fmla="*/ 641489 h 1282977"/>
                <a:gd name="connsiteX1" fmla="*/ 641489 w 1282977"/>
                <a:gd name="connsiteY1" fmla="*/ 1282978 h 1282977"/>
                <a:gd name="connsiteX2" fmla="*/ 0 w 1282977"/>
                <a:gd name="connsiteY2" fmla="*/ 641489 h 1282977"/>
                <a:gd name="connsiteX3" fmla="*/ 641489 w 1282977"/>
                <a:gd name="connsiteY3" fmla="*/ 0 h 1282977"/>
                <a:gd name="connsiteX4" fmla="*/ 1282978 w 1282977"/>
                <a:gd name="connsiteY4" fmla="*/ 641489 h 1282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977" h="1282977">
                  <a:moveTo>
                    <a:pt x="1282978" y="641489"/>
                  </a:moveTo>
                  <a:cubicBezTo>
                    <a:pt x="1282978" y="995773"/>
                    <a:pt x="995773" y="1282978"/>
                    <a:pt x="641489" y="1282978"/>
                  </a:cubicBezTo>
                  <a:cubicBezTo>
                    <a:pt x="287204" y="1282978"/>
                    <a:pt x="0" y="995773"/>
                    <a:pt x="0" y="641489"/>
                  </a:cubicBezTo>
                  <a:cubicBezTo>
                    <a:pt x="0" y="287204"/>
                    <a:pt x="287204" y="0"/>
                    <a:pt x="641489" y="0"/>
                  </a:cubicBezTo>
                  <a:cubicBezTo>
                    <a:pt x="995773" y="0"/>
                    <a:pt x="1282978" y="287204"/>
                    <a:pt x="1282978" y="641489"/>
                  </a:cubicBezTo>
                  <a:close/>
                </a:path>
              </a:pathLst>
            </a:custGeom>
            <a:solidFill>
              <a:srgbClr val="0B315E"/>
            </a:solidFill>
            <a:ln w="51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6" name="Freeform: Shape 15">
              <a:extLst>
                <a:ext uri="{FF2B5EF4-FFF2-40B4-BE49-F238E27FC236}">
                  <a16:creationId xmlns:a16="http://schemas.microsoft.com/office/drawing/2014/main" id="{B256168D-B890-5A40-CFC9-C98C4ECE0AD5}"/>
                </a:ext>
              </a:extLst>
            </p:cNvPr>
            <p:cNvSpPr/>
            <p:nvPr/>
          </p:nvSpPr>
          <p:spPr>
            <a:xfrm>
              <a:off x="634067" y="1586755"/>
              <a:ext cx="1154669" cy="1154669"/>
            </a:xfrm>
            <a:custGeom>
              <a:avLst/>
              <a:gdLst>
                <a:gd name="connsiteX0" fmla="*/ 577335 w 1154669"/>
                <a:gd name="connsiteY0" fmla="*/ 1154670 h 1154669"/>
                <a:gd name="connsiteX1" fmla="*/ 0 w 1154669"/>
                <a:gd name="connsiteY1" fmla="*/ 577335 h 1154669"/>
                <a:gd name="connsiteX2" fmla="*/ 577335 w 1154669"/>
                <a:gd name="connsiteY2" fmla="*/ 0 h 1154669"/>
                <a:gd name="connsiteX3" fmla="*/ 1154670 w 1154669"/>
                <a:gd name="connsiteY3" fmla="*/ 577335 h 1154669"/>
                <a:gd name="connsiteX4" fmla="*/ 577335 w 1154669"/>
                <a:gd name="connsiteY4" fmla="*/ 1154670 h 1154669"/>
                <a:gd name="connsiteX5" fmla="*/ 577335 w 1154669"/>
                <a:gd name="connsiteY5" fmla="*/ 42769 h 1154669"/>
                <a:gd name="connsiteX6" fmla="*/ 42769 w 1154669"/>
                <a:gd name="connsiteY6" fmla="*/ 577335 h 1154669"/>
                <a:gd name="connsiteX7" fmla="*/ 577335 w 1154669"/>
                <a:gd name="connsiteY7" fmla="*/ 1111900 h 1154669"/>
                <a:gd name="connsiteX8" fmla="*/ 1111900 w 1154669"/>
                <a:gd name="connsiteY8" fmla="*/ 577335 h 1154669"/>
                <a:gd name="connsiteX9" fmla="*/ 577335 w 1154669"/>
                <a:gd name="connsiteY9" fmla="*/ 42769 h 115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669" h="1154669">
                  <a:moveTo>
                    <a:pt x="577335" y="1154670"/>
                  </a:moveTo>
                  <a:cubicBezTo>
                    <a:pt x="258981" y="1154670"/>
                    <a:pt x="0" y="895689"/>
                    <a:pt x="0" y="577335"/>
                  </a:cubicBezTo>
                  <a:cubicBezTo>
                    <a:pt x="0" y="258981"/>
                    <a:pt x="258981" y="0"/>
                    <a:pt x="577335" y="0"/>
                  </a:cubicBezTo>
                  <a:cubicBezTo>
                    <a:pt x="895689" y="0"/>
                    <a:pt x="1154670" y="258981"/>
                    <a:pt x="1154670" y="577335"/>
                  </a:cubicBezTo>
                  <a:cubicBezTo>
                    <a:pt x="1154670" y="895689"/>
                    <a:pt x="895689" y="1154670"/>
                    <a:pt x="577335" y="1154670"/>
                  </a:cubicBezTo>
                  <a:close/>
                  <a:moveTo>
                    <a:pt x="577335" y="42769"/>
                  </a:moveTo>
                  <a:cubicBezTo>
                    <a:pt x="282576" y="42769"/>
                    <a:pt x="42769" y="282576"/>
                    <a:pt x="42769" y="577335"/>
                  </a:cubicBezTo>
                  <a:cubicBezTo>
                    <a:pt x="42769" y="872094"/>
                    <a:pt x="282576" y="1111900"/>
                    <a:pt x="577335" y="1111900"/>
                  </a:cubicBezTo>
                  <a:cubicBezTo>
                    <a:pt x="872094" y="1111900"/>
                    <a:pt x="1111900" y="872094"/>
                    <a:pt x="1111900" y="577335"/>
                  </a:cubicBezTo>
                  <a:cubicBezTo>
                    <a:pt x="1111900" y="282576"/>
                    <a:pt x="872094" y="42769"/>
                    <a:pt x="577335" y="42769"/>
                  </a:cubicBezTo>
                  <a:close/>
                </a:path>
              </a:pathLst>
            </a:custGeom>
            <a:solidFill>
              <a:srgbClr val="FFFFFF"/>
            </a:solidFill>
            <a:ln w="51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VS Health Sans"/>
                <a:ea typeface="+mn-ea"/>
                <a:cs typeface="+mn-cs"/>
              </a:endParaRPr>
            </a:p>
          </p:txBody>
        </p:sp>
        <p:pic>
          <p:nvPicPr>
            <p:cNvPr id="17" name="Graphic 16">
              <a:extLst>
                <a:ext uri="{FF2B5EF4-FFF2-40B4-BE49-F238E27FC236}">
                  <a16:creationId xmlns:a16="http://schemas.microsoft.com/office/drawing/2014/main" id="{C3FF02DA-FC11-C845-63E1-00950CE15F6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08" y="1925087"/>
              <a:ext cx="515386" cy="478004"/>
            </a:xfrm>
            <a:prstGeom prst="rect">
              <a:avLst/>
            </a:prstGeom>
          </p:spPr>
        </p:pic>
      </p:grpSp>
      <p:grpSp>
        <p:nvGrpSpPr>
          <p:cNvPr id="18" name="Group 17">
            <a:extLst>
              <a:ext uri="{FF2B5EF4-FFF2-40B4-BE49-F238E27FC236}">
                <a16:creationId xmlns:a16="http://schemas.microsoft.com/office/drawing/2014/main" id="{73AE48D1-F780-A024-BD3E-9F564613B666}"/>
              </a:ext>
            </a:extLst>
          </p:cNvPr>
          <p:cNvGrpSpPr/>
          <p:nvPr/>
        </p:nvGrpSpPr>
        <p:grpSpPr>
          <a:xfrm>
            <a:off x="4367543" y="2117406"/>
            <a:ext cx="1282977" cy="1282977"/>
            <a:chOff x="4367543" y="1522601"/>
            <a:chExt cx="1282977" cy="1282977"/>
          </a:xfrm>
        </p:grpSpPr>
        <p:sp>
          <p:nvSpPr>
            <p:cNvPr id="19" name="Freeform: Shape 18">
              <a:extLst>
                <a:ext uri="{FF2B5EF4-FFF2-40B4-BE49-F238E27FC236}">
                  <a16:creationId xmlns:a16="http://schemas.microsoft.com/office/drawing/2014/main" id="{623B3A8D-37D8-A84E-9BB4-422EB96887A1}"/>
                </a:ext>
              </a:extLst>
            </p:cNvPr>
            <p:cNvSpPr/>
            <p:nvPr/>
          </p:nvSpPr>
          <p:spPr>
            <a:xfrm>
              <a:off x="4367543" y="1522601"/>
              <a:ext cx="1282977" cy="1282977"/>
            </a:xfrm>
            <a:custGeom>
              <a:avLst/>
              <a:gdLst>
                <a:gd name="connsiteX0" fmla="*/ 1282978 w 1282977"/>
                <a:gd name="connsiteY0" fmla="*/ 641489 h 1282977"/>
                <a:gd name="connsiteX1" fmla="*/ 641489 w 1282977"/>
                <a:gd name="connsiteY1" fmla="*/ 1282978 h 1282977"/>
                <a:gd name="connsiteX2" fmla="*/ 0 w 1282977"/>
                <a:gd name="connsiteY2" fmla="*/ 641489 h 1282977"/>
                <a:gd name="connsiteX3" fmla="*/ 641489 w 1282977"/>
                <a:gd name="connsiteY3" fmla="*/ 0 h 1282977"/>
                <a:gd name="connsiteX4" fmla="*/ 1282978 w 1282977"/>
                <a:gd name="connsiteY4" fmla="*/ 641489 h 1282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977" h="1282977">
                  <a:moveTo>
                    <a:pt x="1282978" y="641489"/>
                  </a:moveTo>
                  <a:cubicBezTo>
                    <a:pt x="1282978" y="995773"/>
                    <a:pt x="995774" y="1282978"/>
                    <a:pt x="641489" y="1282978"/>
                  </a:cubicBezTo>
                  <a:cubicBezTo>
                    <a:pt x="287205" y="1282978"/>
                    <a:pt x="0" y="995773"/>
                    <a:pt x="0" y="641489"/>
                  </a:cubicBezTo>
                  <a:cubicBezTo>
                    <a:pt x="0" y="287204"/>
                    <a:pt x="287205" y="0"/>
                    <a:pt x="641489" y="0"/>
                  </a:cubicBezTo>
                  <a:cubicBezTo>
                    <a:pt x="995774" y="0"/>
                    <a:pt x="1282978" y="287204"/>
                    <a:pt x="1282978" y="641489"/>
                  </a:cubicBezTo>
                  <a:close/>
                </a:path>
              </a:pathLst>
            </a:custGeom>
            <a:solidFill>
              <a:srgbClr val="0A4B8C"/>
            </a:solidFill>
            <a:ln w="51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20" name="Freeform: Shape 19">
              <a:extLst>
                <a:ext uri="{FF2B5EF4-FFF2-40B4-BE49-F238E27FC236}">
                  <a16:creationId xmlns:a16="http://schemas.microsoft.com/office/drawing/2014/main" id="{6F53A4C7-BECC-8072-EADF-B734549E4288}"/>
                </a:ext>
              </a:extLst>
            </p:cNvPr>
            <p:cNvSpPr/>
            <p:nvPr/>
          </p:nvSpPr>
          <p:spPr>
            <a:xfrm>
              <a:off x="4431697" y="1586755"/>
              <a:ext cx="1154669" cy="1154669"/>
            </a:xfrm>
            <a:custGeom>
              <a:avLst/>
              <a:gdLst>
                <a:gd name="connsiteX0" fmla="*/ 577335 w 1154669"/>
                <a:gd name="connsiteY0" fmla="*/ 1154670 h 1154669"/>
                <a:gd name="connsiteX1" fmla="*/ 0 w 1154669"/>
                <a:gd name="connsiteY1" fmla="*/ 577335 h 1154669"/>
                <a:gd name="connsiteX2" fmla="*/ 577335 w 1154669"/>
                <a:gd name="connsiteY2" fmla="*/ 0 h 1154669"/>
                <a:gd name="connsiteX3" fmla="*/ 1154670 w 1154669"/>
                <a:gd name="connsiteY3" fmla="*/ 577335 h 1154669"/>
                <a:gd name="connsiteX4" fmla="*/ 577335 w 1154669"/>
                <a:gd name="connsiteY4" fmla="*/ 1154670 h 1154669"/>
                <a:gd name="connsiteX5" fmla="*/ 577335 w 1154669"/>
                <a:gd name="connsiteY5" fmla="*/ 42769 h 1154669"/>
                <a:gd name="connsiteX6" fmla="*/ 42769 w 1154669"/>
                <a:gd name="connsiteY6" fmla="*/ 577335 h 1154669"/>
                <a:gd name="connsiteX7" fmla="*/ 577335 w 1154669"/>
                <a:gd name="connsiteY7" fmla="*/ 1111900 h 1154669"/>
                <a:gd name="connsiteX8" fmla="*/ 1111900 w 1154669"/>
                <a:gd name="connsiteY8" fmla="*/ 577335 h 1154669"/>
                <a:gd name="connsiteX9" fmla="*/ 577335 w 1154669"/>
                <a:gd name="connsiteY9" fmla="*/ 42769 h 115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669" h="1154669">
                  <a:moveTo>
                    <a:pt x="577335" y="1154670"/>
                  </a:moveTo>
                  <a:cubicBezTo>
                    <a:pt x="258981" y="1154670"/>
                    <a:pt x="0" y="895689"/>
                    <a:pt x="0" y="577335"/>
                  </a:cubicBezTo>
                  <a:cubicBezTo>
                    <a:pt x="0" y="258981"/>
                    <a:pt x="258981" y="0"/>
                    <a:pt x="577335" y="0"/>
                  </a:cubicBezTo>
                  <a:cubicBezTo>
                    <a:pt x="895689" y="0"/>
                    <a:pt x="1154670" y="258981"/>
                    <a:pt x="1154670" y="577335"/>
                  </a:cubicBezTo>
                  <a:cubicBezTo>
                    <a:pt x="1154670" y="895689"/>
                    <a:pt x="895689" y="1154670"/>
                    <a:pt x="577335" y="1154670"/>
                  </a:cubicBezTo>
                  <a:close/>
                  <a:moveTo>
                    <a:pt x="577335" y="42769"/>
                  </a:moveTo>
                  <a:cubicBezTo>
                    <a:pt x="282576" y="42769"/>
                    <a:pt x="42769" y="282576"/>
                    <a:pt x="42769" y="577335"/>
                  </a:cubicBezTo>
                  <a:cubicBezTo>
                    <a:pt x="42769" y="872094"/>
                    <a:pt x="282576" y="1111900"/>
                    <a:pt x="577335" y="1111900"/>
                  </a:cubicBezTo>
                  <a:cubicBezTo>
                    <a:pt x="872094" y="1111900"/>
                    <a:pt x="1111900" y="872094"/>
                    <a:pt x="1111900" y="577335"/>
                  </a:cubicBezTo>
                  <a:cubicBezTo>
                    <a:pt x="1111900" y="282576"/>
                    <a:pt x="872094" y="42769"/>
                    <a:pt x="577335" y="42769"/>
                  </a:cubicBezTo>
                  <a:close/>
                </a:path>
              </a:pathLst>
            </a:custGeom>
            <a:solidFill>
              <a:srgbClr val="FFFFFF"/>
            </a:solidFill>
            <a:ln w="51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22" name="Group 21">
            <a:extLst>
              <a:ext uri="{FF2B5EF4-FFF2-40B4-BE49-F238E27FC236}">
                <a16:creationId xmlns:a16="http://schemas.microsoft.com/office/drawing/2014/main" id="{2F84AF93-72B9-BA83-1187-730FD6BDAD0A}"/>
              </a:ext>
            </a:extLst>
          </p:cNvPr>
          <p:cNvGrpSpPr/>
          <p:nvPr/>
        </p:nvGrpSpPr>
        <p:grpSpPr>
          <a:xfrm>
            <a:off x="8165173" y="2117406"/>
            <a:ext cx="1282977" cy="1282977"/>
            <a:chOff x="8165173" y="1522601"/>
            <a:chExt cx="1282977" cy="1282977"/>
          </a:xfrm>
        </p:grpSpPr>
        <p:sp>
          <p:nvSpPr>
            <p:cNvPr id="23" name="Freeform: Shape 22">
              <a:extLst>
                <a:ext uri="{FF2B5EF4-FFF2-40B4-BE49-F238E27FC236}">
                  <a16:creationId xmlns:a16="http://schemas.microsoft.com/office/drawing/2014/main" id="{075A95C1-4B00-AE5D-2952-86242CB83D33}"/>
                </a:ext>
              </a:extLst>
            </p:cNvPr>
            <p:cNvSpPr/>
            <p:nvPr/>
          </p:nvSpPr>
          <p:spPr>
            <a:xfrm>
              <a:off x="8165173" y="1522601"/>
              <a:ext cx="1282977" cy="1282977"/>
            </a:xfrm>
            <a:custGeom>
              <a:avLst/>
              <a:gdLst>
                <a:gd name="connsiteX0" fmla="*/ 1282978 w 1282977"/>
                <a:gd name="connsiteY0" fmla="*/ 641489 h 1282977"/>
                <a:gd name="connsiteX1" fmla="*/ 641489 w 1282977"/>
                <a:gd name="connsiteY1" fmla="*/ 1282978 h 1282977"/>
                <a:gd name="connsiteX2" fmla="*/ -1 w 1282977"/>
                <a:gd name="connsiteY2" fmla="*/ 641489 h 1282977"/>
                <a:gd name="connsiteX3" fmla="*/ 641489 w 1282977"/>
                <a:gd name="connsiteY3" fmla="*/ 0 h 1282977"/>
                <a:gd name="connsiteX4" fmla="*/ 1282978 w 1282977"/>
                <a:gd name="connsiteY4" fmla="*/ 641489 h 1282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2977" h="1282977">
                  <a:moveTo>
                    <a:pt x="1282978" y="641489"/>
                  </a:moveTo>
                  <a:cubicBezTo>
                    <a:pt x="1282978" y="995773"/>
                    <a:pt x="995773" y="1282978"/>
                    <a:pt x="641489" y="1282978"/>
                  </a:cubicBezTo>
                  <a:cubicBezTo>
                    <a:pt x="287204" y="1282978"/>
                    <a:pt x="-1" y="995773"/>
                    <a:pt x="-1" y="641489"/>
                  </a:cubicBezTo>
                  <a:cubicBezTo>
                    <a:pt x="-1" y="287204"/>
                    <a:pt x="287204" y="0"/>
                    <a:pt x="641489" y="0"/>
                  </a:cubicBezTo>
                  <a:cubicBezTo>
                    <a:pt x="995773" y="0"/>
                    <a:pt x="1282978" y="287204"/>
                    <a:pt x="1282978" y="641489"/>
                  </a:cubicBezTo>
                  <a:close/>
                </a:path>
              </a:pathLst>
            </a:custGeom>
            <a:solidFill>
              <a:srgbClr val="267AC0"/>
            </a:solidFill>
            <a:ln w="51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24" name="Freeform: Shape 23">
              <a:extLst>
                <a:ext uri="{FF2B5EF4-FFF2-40B4-BE49-F238E27FC236}">
                  <a16:creationId xmlns:a16="http://schemas.microsoft.com/office/drawing/2014/main" id="{B9069B49-7FF1-577F-FE2D-A27D9B23647B}"/>
                </a:ext>
              </a:extLst>
            </p:cNvPr>
            <p:cNvSpPr/>
            <p:nvPr/>
          </p:nvSpPr>
          <p:spPr>
            <a:xfrm>
              <a:off x="8229327" y="1586755"/>
              <a:ext cx="1154669" cy="1154669"/>
            </a:xfrm>
            <a:custGeom>
              <a:avLst/>
              <a:gdLst>
                <a:gd name="connsiteX0" fmla="*/ 577335 w 1154669"/>
                <a:gd name="connsiteY0" fmla="*/ 1154670 h 1154669"/>
                <a:gd name="connsiteX1" fmla="*/ 0 w 1154669"/>
                <a:gd name="connsiteY1" fmla="*/ 577335 h 1154669"/>
                <a:gd name="connsiteX2" fmla="*/ 577335 w 1154669"/>
                <a:gd name="connsiteY2" fmla="*/ 0 h 1154669"/>
                <a:gd name="connsiteX3" fmla="*/ 1154670 w 1154669"/>
                <a:gd name="connsiteY3" fmla="*/ 577335 h 1154669"/>
                <a:gd name="connsiteX4" fmla="*/ 577335 w 1154669"/>
                <a:gd name="connsiteY4" fmla="*/ 1154670 h 1154669"/>
                <a:gd name="connsiteX5" fmla="*/ 577335 w 1154669"/>
                <a:gd name="connsiteY5" fmla="*/ 42769 h 1154669"/>
                <a:gd name="connsiteX6" fmla="*/ 42769 w 1154669"/>
                <a:gd name="connsiteY6" fmla="*/ 577335 h 1154669"/>
                <a:gd name="connsiteX7" fmla="*/ 577335 w 1154669"/>
                <a:gd name="connsiteY7" fmla="*/ 1111900 h 1154669"/>
                <a:gd name="connsiteX8" fmla="*/ 1111901 w 1154669"/>
                <a:gd name="connsiteY8" fmla="*/ 577335 h 1154669"/>
                <a:gd name="connsiteX9" fmla="*/ 577335 w 1154669"/>
                <a:gd name="connsiteY9" fmla="*/ 42769 h 115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4669" h="1154669">
                  <a:moveTo>
                    <a:pt x="577335" y="1154670"/>
                  </a:moveTo>
                  <a:cubicBezTo>
                    <a:pt x="258981" y="1154670"/>
                    <a:pt x="0" y="895689"/>
                    <a:pt x="0" y="577335"/>
                  </a:cubicBezTo>
                  <a:cubicBezTo>
                    <a:pt x="0" y="258981"/>
                    <a:pt x="258981" y="0"/>
                    <a:pt x="577335" y="0"/>
                  </a:cubicBezTo>
                  <a:cubicBezTo>
                    <a:pt x="895689" y="0"/>
                    <a:pt x="1154670" y="258981"/>
                    <a:pt x="1154670" y="577335"/>
                  </a:cubicBezTo>
                  <a:cubicBezTo>
                    <a:pt x="1154670" y="895689"/>
                    <a:pt x="895689" y="1154670"/>
                    <a:pt x="577335" y="1154670"/>
                  </a:cubicBezTo>
                  <a:close/>
                  <a:moveTo>
                    <a:pt x="577335" y="42769"/>
                  </a:moveTo>
                  <a:cubicBezTo>
                    <a:pt x="282576" y="42769"/>
                    <a:pt x="42769" y="282576"/>
                    <a:pt x="42769" y="577335"/>
                  </a:cubicBezTo>
                  <a:cubicBezTo>
                    <a:pt x="42769" y="872094"/>
                    <a:pt x="282576" y="1111900"/>
                    <a:pt x="577335" y="1111900"/>
                  </a:cubicBezTo>
                  <a:cubicBezTo>
                    <a:pt x="872094" y="1111900"/>
                    <a:pt x="1111901" y="872094"/>
                    <a:pt x="1111901" y="577335"/>
                  </a:cubicBezTo>
                  <a:cubicBezTo>
                    <a:pt x="1111901" y="282576"/>
                    <a:pt x="872094" y="42769"/>
                    <a:pt x="577335" y="42769"/>
                  </a:cubicBezTo>
                  <a:close/>
                </a:path>
              </a:pathLst>
            </a:custGeom>
            <a:solidFill>
              <a:srgbClr val="FFFFFF"/>
            </a:solidFill>
            <a:ln w="51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VS Health Sans"/>
                <a:ea typeface="+mn-ea"/>
                <a:cs typeface="+mn-cs"/>
              </a:endParaRPr>
            </a:p>
          </p:txBody>
        </p:sp>
        <p:pic>
          <p:nvPicPr>
            <p:cNvPr id="25" name="Graphic 24">
              <a:extLst>
                <a:ext uri="{FF2B5EF4-FFF2-40B4-BE49-F238E27FC236}">
                  <a16:creationId xmlns:a16="http://schemas.microsoft.com/office/drawing/2014/main" id="{A35F2D39-83F5-5F52-4089-9CF2EE93D09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5972" y="1924515"/>
              <a:ext cx="521378" cy="479148"/>
            </a:xfrm>
            <a:prstGeom prst="rect">
              <a:avLst/>
            </a:prstGeom>
          </p:spPr>
        </p:pic>
      </p:grpSp>
      <p:pic>
        <p:nvPicPr>
          <p:cNvPr id="28" name="Graphic 27" descr="Cloud with solid fill">
            <a:extLst>
              <a:ext uri="{FF2B5EF4-FFF2-40B4-BE49-F238E27FC236}">
                <a16:creationId xmlns:a16="http://schemas.microsoft.com/office/drawing/2014/main" id="{54339602-47B4-85B1-98E6-8D6E061E08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3981" y="2266182"/>
            <a:ext cx="914400" cy="914400"/>
          </a:xfrm>
          <a:prstGeom prst="rect">
            <a:avLst/>
          </a:prstGeom>
        </p:spPr>
      </p:pic>
    </p:spTree>
    <p:extLst>
      <p:ext uri="{BB962C8B-B14F-4D97-AF65-F5344CB8AC3E}">
        <p14:creationId xmlns:p14="http://schemas.microsoft.com/office/powerpoint/2010/main" val="2428546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9E3B90D-8868-D99D-7F54-4F9FCA85C57F}"/>
              </a:ext>
            </a:extLst>
          </p:cNvPr>
          <p:cNvSpPr/>
          <p:nvPr/>
        </p:nvSpPr>
        <p:spPr bwMode="gray">
          <a:xfrm>
            <a:off x="6623144" y="1864807"/>
            <a:ext cx="2491421" cy="442753"/>
          </a:xfrm>
          <a:prstGeom prst="rect">
            <a:avLst/>
          </a:prstGeom>
          <a:solidFill>
            <a:srgbClr val="0A4B8C"/>
          </a:solidFill>
          <a:ln>
            <a:no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43" name="Rectangle 42">
            <a:extLst>
              <a:ext uri="{FF2B5EF4-FFF2-40B4-BE49-F238E27FC236}">
                <a16:creationId xmlns:a16="http://schemas.microsoft.com/office/drawing/2014/main" id="{B9D4D14C-63AE-193A-8D01-C15F68B6D23C}"/>
              </a:ext>
            </a:extLst>
          </p:cNvPr>
          <p:cNvSpPr/>
          <p:nvPr/>
        </p:nvSpPr>
        <p:spPr bwMode="gray">
          <a:xfrm>
            <a:off x="4157421" y="2240218"/>
            <a:ext cx="7360001" cy="823456"/>
          </a:xfrm>
          <a:prstGeom prst="rect">
            <a:avLst/>
          </a:prstGeom>
          <a:solidFill>
            <a:schemeClr val="bg2">
              <a:lumMod val="20000"/>
              <a:lumOff val="80000"/>
            </a:schemeClr>
          </a:solidFill>
          <a:ln>
            <a:noFill/>
            <a:miter lim="800000"/>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t">
              <a:lnSpc>
                <a:spcPct val="150000"/>
              </a:lnSpc>
            </a:pPr>
            <a:r>
              <a:rPr lang="en-US" sz="1200" b="1">
                <a:solidFill>
                  <a:srgbClr val="000000"/>
                </a:solidFill>
                <a:latin typeface="CVS Health Sans"/>
              </a:rPr>
              <a:t>Zero Trust work is happening, but independently and inconsistently</a:t>
            </a:r>
          </a:p>
          <a:p>
            <a:pPr algn="ctr" defTabSz="457200" fontAlgn="t">
              <a:lnSpc>
                <a:spcPct val="150000"/>
              </a:lnSpc>
            </a:pPr>
            <a:r>
              <a:rPr lang="en-US" sz="1200" b="1">
                <a:solidFill>
                  <a:srgbClr val="000000"/>
                </a:solidFill>
                <a:latin typeface="CVS Health Sans"/>
              </a:rPr>
              <a:t>No common definition of success, maturity, or progress</a:t>
            </a:r>
          </a:p>
          <a:p>
            <a:pPr algn="ctr" defTabSz="457200" fontAlgn="t">
              <a:lnSpc>
                <a:spcPct val="150000"/>
              </a:lnSpc>
            </a:pPr>
            <a:r>
              <a:rPr lang="en-US" sz="1200" b="1">
                <a:solidFill>
                  <a:srgbClr val="000000"/>
                </a:solidFill>
                <a:latin typeface="CVS Health Sans"/>
              </a:rPr>
              <a:t>Limited ability to communicate value and risk reduction to leadership</a:t>
            </a:r>
          </a:p>
          <a:p>
            <a:pPr algn="ctr" defTabSz="457200"/>
            <a:endParaRPr lang="en-US" sz="1200" b="1">
              <a:solidFill>
                <a:srgbClr val="FFFFFF"/>
              </a:solidFill>
              <a:latin typeface="CVS Health Sans"/>
            </a:endParaRPr>
          </a:p>
        </p:txBody>
      </p:sp>
      <p:sp>
        <p:nvSpPr>
          <p:cNvPr id="2" name="Title 1">
            <a:extLst>
              <a:ext uri="{FF2B5EF4-FFF2-40B4-BE49-F238E27FC236}">
                <a16:creationId xmlns:a16="http://schemas.microsoft.com/office/drawing/2014/main" id="{B693A1AA-3BE9-96B3-0AF1-BA8735F38826}"/>
              </a:ext>
            </a:extLst>
          </p:cNvPr>
          <p:cNvSpPr>
            <a:spLocks noGrp="1"/>
          </p:cNvSpPr>
          <p:nvPr>
            <p:ph type="title"/>
          </p:nvPr>
        </p:nvSpPr>
        <p:spPr>
          <a:xfrm>
            <a:off x="775951" y="838190"/>
            <a:ext cx="10609961" cy="458175"/>
          </a:xfrm>
        </p:spPr>
        <p:txBody>
          <a:bodyPr/>
          <a:lstStyle/>
          <a:p>
            <a:r>
              <a:rPr lang="en-US"/>
              <a:t>Creating a Unified View of Zero Trust</a:t>
            </a:r>
          </a:p>
        </p:txBody>
      </p:sp>
      <p:grpSp>
        <p:nvGrpSpPr>
          <p:cNvPr id="7" name="Group 6">
            <a:extLst>
              <a:ext uri="{FF2B5EF4-FFF2-40B4-BE49-F238E27FC236}">
                <a16:creationId xmlns:a16="http://schemas.microsoft.com/office/drawing/2014/main" id="{3A45D696-4548-2BB2-B001-0A872598F5CD}"/>
              </a:ext>
            </a:extLst>
          </p:cNvPr>
          <p:cNvGrpSpPr/>
          <p:nvPr/>
        </p:nvGrpSpPr>
        <p:grpSpPr>
          <a:xfrm>
            <a:off x="3541568" y="1752603"/>
            <a:ext cx="425399" cy="3997325"/>
            <a:chOff x="3599106" y="1752600"/>
            <a:chExt cx="425399" cy="3997325"/>
          </a:xfrm>
        </p:grpSpPr>
        <p:pic>
          <p:nvPicPr>
            <p:cNvPr id="8" name="Picture 2" descr="Download C V S Health Heart Outline Logo | Wallpapers.com">
              <a:extLst>
                <a:ext uri="{FF2B5EF4-FFF2-40B4-BE49-F238E27FC236}">
                  <a16:creationId xmlns:a16="http://schemas.microsoft.com/office/drawing/2014/main" id="{727B9938-776A-FF3E-599D-0CB397F18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106" y="3572112"/>
              <a:ext cx="425399" cy="35830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8CCF523A-CCDA-B8DE-0791-05BC78CE7919}"/>
                </a:ext>
              </a:extLst>
            </p:cNvPr>
            <p:cNvCxnSpPr>
              <a:cxnSpLocks/>
              <a:stCxn id="8" idx="0"/>
            </p:cNvCxnSpPr>
            <p:nvPr/>
          </p:nvCxnSpPr>
          <p:spPr>
            <a:xfrm flipH="1" flipV="1">
              <a:off x="3807669" y="1752600"/>
              <a:ext cx="4137" cy="1819512"/>
            </a:xfrm>
            <a:prstGeom prst="line">
              <a:avLst/>
            </a:prstGeom>
            <a:ln w="12700" cmpd="sng">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08F873C-8555-1B31-D1C4-94CE344E3110}"/>
                </a:ext>
              </a:extLst>
            </p:cNvPr>
            <p:cNvCxnSpPr>
              <a:cxnSpLocks/>
            </p:cNvCxnSpPr>
            <p:nvPr/>
          </p:nvCxnSpPr>
          <p:spPr>
            <a:xfrm flipV="1">
              <a:off x="3811806" y="3989070"/>
              <a:ext cx="0" cy="1760855"/>
            </a:xfrm>
            <a:prstGeom prst="line">
              <a:avLst/>
            </a:prstGeom>
            <a:ln w="12700" cmpd="sng">
              <a:solidFill>
                <a:schemeClr val="bg2"/>
              </a:solidFill>
              <a:prstDash val="dash"/>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8D6D6E0B-B762-9C8C-D673-037213F6AB82}"/>
              </a:ext>
            </a:extLst>
          </p:cNvPr>
          <p:cNvSpPr/>
          <p:nvPr/>
        </p:nvSpPr>
        <p:spPr bwMode="gray">
          <a:xfrm>
            <a:off x="4822979" y="3361202"/>
            <a:ext cx="5915265" cy="787236"/>
          </a:xfrm>
          <a:prstGeom prst="roundRect">
            <a:avLst>
              <a:gd name="adj" fmla="val 0"/>
            </a:avLst>
          </a:prstGeom>
          <a:ln w="12700" cmpd="sng">
            <a:solidFill>
              <a:srgbClr val="0A4B8C"/>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500" b="1">
              <a:solidFill>
                <a:srgbClr val="FFFFFF"/>
              </a:solidFill>
              <a:latin typeface="Calibri" panose="020F0502020204030204" pitchFamily="34" charset="0"/>
            </a:endParaRPr>
          </a:p>
        </p:txBody>
      </p:sp>
      <p:sp>
        <p:nvSpPr>
          <p:cNvPr id="13" name="Rectangle 12">
            <a:extLst>
              <a:ext uri="{FF2B5EF4-FFF2-40B4-BE49-F238E27FC236}">
                <a16:creationId xmlns:a16="http://schemas.microsoft.com/office/drawing/2014/main" id="{6D24FCCA-9AAB-76CE-318E-7C304A3BB7F7}"/>
              </a:ext>
            </a:extLst>
          </p:cNvPr>
          <p:cNvSpPr/>
          <p:nvPr/>
        </p:nvSpPr>
        <p:spPr bwMode="gray">
          <a:xfrm>
            <a:off x="6516319" y="3191043"/>
            <a:ext cx="2642202" cy="227825"/>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500" b="1">
                <a:solidFill>
                  <a:srgbClr val="3F3F3F"/>
                </a:solidFill>
                <a:latin typeface="CVS Health Sans"/>
              </a:rPr>
              <a:t>Target Outcomes</a:t>
            </a:r>
          </a:p>
        </p:txBody>
      </p:sp>
      <p:grpSp>
        <p:nvGrpSpPr>
          <p:cNvPr id="35" name="Group 34">
            <a:extLst>
              <a:ext uri="{FF2B5EF4-FFF2-40B4-BE49-F238E27FC236}">
                <a16:creationId xmlns:a16="http://schemas.microsoft.com/office/drawing/2014/main" id="{45E93062-F318-7CE6-29BB-0621CED33E7A}"/>
              </a:ext>
            </a:extLst>
          </p:cNvPr>
          <p:cNvGrpSpPr/>
          <p:nvPr/>
        </p:nvGrpSpPr>
        <p:grpSpPr>
          <a:xfrm>
            <a:off x="624153" y="1752600"/>
            <a:ext cx="2763157" cy="3997326"/>
            <a:chOff x="574675" y="1752600"/>
            <a:chExt cx="2763157" cy="3997326"/>
          </a:xfrm>
        </p:grpSpPr>
        <p:grpSp>
          <p:nvGrpSpPr>
            <p:cNvPr id="36" name="Group 35">
              <a:extLst>
                <a:ext uri="{FF2B5EF4-FFF2-40B4-BE49-F238E27FC236}">
                  <a16:creationId xmlns:a16="http://schemas.microsoft.com/office/drawing/2014/main" id="{211255B1-BE0A-864D-C1CF-A640D1D56ABF}"/>
                </a:ext>
              </a:extLst>
            </p:cNvPr>
            <p:cNvGrpSpPr/>
            <p:nvPr/>
          </p:nvGrpSpPr>
          <p:grpSpPr>
            <a:xfrm>
              <a:off x="574675" y="1752600"/>
              <a:ext cx="2763157" cy="3997326"/>
              <a:chOff x="574675" y="1752600"/>
              <a:chExt cx="2763157" cy="3997326"/>
            </a:xfrm>
          </p:grpSpPr>
          <p:sp>
            <p:nvSpPr>
              <p:cNvPr id="38" name="Rectangle 37">
                <a:extLst>
                  <a:ext uri="{FF2B5EF4-FFF2-40B4-BE49-F238E27FC236}">
                    <a16:creationId xmlns:a16="http://schemas.microsoft.com/office/drawing/2014/main" id="{8E4B179C-690D-639C-3742-74FCE3E48670}"/>
                  </a:ext>
                </a:extLst>
              </p:cNvPr>
              <p:cNvSpPr/>
              <p:nvPr/>
            </p:nvSpPr>
            <p:spPr bwMode="gray">
              <a:xfrm>
                <a:off x="737235" y="1956042"/>
                <a:ext cx="2600597" cy="3793884"/>
              </a:xfrm>
              <a:prstGeom prst="rect">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39" name="Rectangle 38">
                <a:extLst>
                  <a:ext uri="{FF2B5EF4-FFF2-40B4-BE49-F238E27FC236}">
                    <a16:creationId xmlns:a16="http://schemas.microsoft.com/office/drawing/2014/main" id="{1568F1CD-387B-5D0F-A4A0-AE39C61F9719}"/>
                  </a:ext>
                </a:extLst>
              </p:cNvPr>
              <p:cNvSpPr/>
              <p:nvPr/>
            </p:nvSpPr>
            <p:spPr bwMode="gray">
              <a:xfrm>
                <a:off x="574675" y="1752600"/>
                <a:ext cx="2676525" cy="3904652"/>
              </a:xfrm>
              <a:prstGeom prst="rect">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40" name="Rectangle 39">
                <a:extLst>
                  <a:ext uri="{FF2B5EF4-FFF2-40B4-BE49-F238E27FC236}">
                    <a16:creationId xmlns:a16="http://schemas.microsoft.com/office/drawing/2014/main" id="{B56E95D4-20E4-1733-0C3F-94F1ABE7D1F1}"/>
                  </a:ext>
                </a:extLst>
              </p:cNvPr>
              <p:cNvSpPr/>
              <p:nvPr/>
            </p:nvSpPr>
            <p:spPr bwMode="gray">
              <a:xfrm>
                <a:off x="737235" y="2689175"/>
                <a:ext cx="2351405" cy="279156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pPr algn="ctr" defTabSz="457200">
                  <a:spcAft>
                    <a:spcPts val="1200"/>
                  </a:spcAft>
                </a:pPr>
                <a:r>
                  <a:rPr lang="en-US" sz="2000" b="1">
                    <a:solidFill>
                      <a:srgbClr val="FFFFFF"/>
                    </a:solidFill>
                    <a:latin typeface="CVS Health Sans"/>
                    <a:ea typeface="Calibri"/>
                    <a:cs typeface="Calibri"/>
                  </a:rPr>
                  <a:t>Purpose</a:t>
                </a:r>
                <a:endParaRPr lang="en-US" sz="1200" b="1">
                  <a:solidFill>
                    <a:srgbClr val="FFFFFF"/>
                  </a:solidFill>
                  <a:latin typeface="CVS Health Sans"/>
                  <a:ea typeface="Calibri"/>
                  <a:cs typeface="Calibri"/>
                </a:endParaRPr>
              </a:p>
              <a:p>
                <a:pPr algn="ctr" defTabSz="457200"/>
                <a:r>
                  <a:rPr lang="en-US" sz="1200">
                    <a:solidFill>
                      <a:srgbClr val="FFFFFF"/>
                    </a:solidFill>
                    <a:latin typeface="CVS Health Sans"/>
                  </a:rPr>
                  <a:t>A centralized Zero Trust framework should align all security initiatives under a unified strategy, providing central visibility, prioritization, and governance across teams. </a:t>
                </a:r>
                <a:endParaRPr lang="en-US" sz="1200" strike="sngStrike">
                  <a:solidFill>
                    <a:srgbClr val="FFFFFF"/>
                  </a:solidFill>
                  <a:latin typeface="CVS Health Sans"/>
                </a:endParaRPr>
              </a:p>
            </p:txBody>
          </p:sp>
          <p:pic>
            <p:nvPicPr>
              <p:cNvPr id="41" name="Graphic 40" descr="Group brainstorm with solid fill">
                <a:extLst>
                  <a:ext uri="{FF2B5EF4-FFF2-40B4-BE49-F238E27FC236}">
                    <a16:creationId xmlns:a16="http://schemas.microsoft.com/office/drawing/2014/main" id="{FF43DEE5-FB8E-FDF9-CA3B-CCFF724840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671" y="1987688"/>
                <a:ext cx="712533" cy="712533"/>
              </a:xfrm>
              <a:prstGeom prst="rect">
                <a:avLst/>
              </a:prstGeom>
            </p:spPr>
          </p:pic>
        </p:grpSp>
        <p:cxnSp>
          <p:nvCxnSpPr>
            <p:cNvPr id="37" name="Straight Connector 36">
              <a:extLst>
                <a:ext uri="{FF2B5EF4-FFF2-40B4-BE49-F238E27FC236}">
                  <a16:creationId xmlns:a16="http://schemas.microsoft.com/office/drawing/2014/main" id="{2AB2B005-9E12-5ADF-E8F4-9AB7115788CB}"/>
                </a:ext>
              </a:extLst>
            </p:cNvPr>
            <p:cNvCxnSpPr>
              <a:cxnSpLocks/>
            </p:cNvCxnSpPr>
            <p:nvPr/>
          </p:nvCxnSpPr>
          <p:spPr>
            <a:xfrm>
              <a:off x="813861" y="3168334"/>
              <a:ext cx="2198152" cy="0"/>
            </a:xfrm>
            <a:prstGeom prst="line">
              <a:avLst/>
            </a:prstGeom>
            <a:ln w="12700" cmpd="sng">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F9B1E5CE-C20D-13D1-7426-B6680014A433}"/>
              </a:ext>
            </a:extLst>
          </p:cNvPr>
          <p:cNvSpPr txBox="1"/>
          <p:nvPr/>
        </p:nvSpPr>
        <p:spPr>
          <a:xfrm>
            <a:off x="7305024" y="1867753"/>
            <a:ext cx="1315384" cy="335660"/>
          </a:xfrm>
          <a:prstGeom prst="rect">
            <a:avLst/>
          </a:prstGeom>
          <a:noFill/>
        </p:spPr>
        <p:txBody>
          <a:bodyPr wrap="square" rtlCol="0">
            <a:spAutoFit/>
          </a:bodyPr>
          <a:lstStyle/>
          <a:p>
            <a:pPr defTabSz="457200"/>
            <a:r>
              <a:rPr lang="en-US" sz="1500" b="1">
                <a:solidFill>
                  <a:srgbClr val="FFFFFF"/>
                </a:solidFill>
                <a:latin typeface="CVS Health Sans"/>
              </a:rPr>
              <a:t>Why now?</a:t>
            </a:r>
          </a:p>
        </p:txBody>
      </p:sp>
      <p:sp>
        <p:nvSpPr>
          <p:cNvPr id="46" name="Rectangle 45">
            <a:extLst>
              <a:ext uri="{FF2B5EF4-FFF2-40B4-BE49-F238E27FC236}">
                <a16:creationId xmlns:a16="http://schemas.microsoft.com/office/drawing/2014/main" id="{5FAA0CB2-2E31-3960-7793-7F74DB2B855F}"/>
              </a:ext>
            </a:extLst>
          </p:cNvPr>
          <p:cNvSpPr/>
          <p:nvPr/>
        </p:nvSpPr>
        <p:spPr bwMode="gray">
          <a:xfrm>
            <a:off x="6518135" y="3930415"/>
            <a:ext cx="2933760" cy="271667"/>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grpSp>
        <p:nvGrpSpPr>
          <p:cNvPr id="14" name="Group 13">
            <a:extLst>
              <a:ext uri="{FF2B5EF4-FFF2-40B4-BE49-F238E27FC236}">
                <a16:creationId xmlns:a16="http://schemas.microsoft.com/office/drawing/2014/main" id="{69123415-05D2-8E00-E17D-0DEFC3ED6EAB}"/>
              </a:ext>
            </a:extLst>
          </p:cNvPr>
          <p:cNvGrpSpPr/>
          <p:nvPr/>
        </p:nvGrpSpPr>
        <p:grpSpPr>
          <a:xfrm>
            <a:off x="5068230" y="3548840"/>
            <a:ext cx="5492350" cy="2210434"/>
            <a:chOff x="4154241" y="2206487"/>
            <a:chExt cx="5492350" cy="2210434"/>
          </a:xfrm>
        </p:grpSpPr>
        <p:grpSp>
          <p:nvGrpSpPr>
            <p:cNvPr id="15" name="Group 14">
              <a:extLst>
                <a:ext uri="{FF2B5EF4-FFF2-40B4-BE49-F238E27FC236}">
                  <a16:creationId xmlns:a16="http://schemas.microsoft.com/office/drawing/2014/main" id="{1C3AD17B-3D64-338C-3ACB-EEF3AAAB9482}"/>
                </a:ext>
              </a:extLst>
            </p:cNvPr>
            <p:cNvGrpSpPr/>
            <p:nvPr/>
          </p:nvGrpSpPr>
          <p:grpSpPr>
            <a:xfrm>
              <a:off x="7899409" y="2206487"/>
              <a:ext cx="1747182" cy="2210434"/>
              <a:chOff x="7899409" y="2206487"/>
              <a:chExt cx="1747182" cy="2210434"/>
            </a:xfrm>
          </p:grpSpPr>
          <p:sp>
            <p:nvSpPr>
              <p:cNvPr id="31" name="Rectangle 30">
                <a:extLst>
                  <a:ext uri="{FF2B5EF4-FFF2-40B4-BE49-F238E27FC236}">
                    <a16:creationId xmlns:a16="http://schemas.microsoft.com/office/drawing/2014/main" id="{34B51B6C-5388-0D4D-2FD6-9EC7CB98A195}"/>
                  </a:ext>
                </a:extLst>
              </p:cNvPr>
              <p:cNvSpPr/>
              <p:nvPr/>
            </p:nvSpPr>
            <p:spPr bwMode="gray">
              <a:xfrm>
                <a:off x="7966997" y="2260130"/>
                <a:ext cx="1679594" cy="2156791"/>
              </a:xfrm>
              <a:prstGeom prst="rect">
                <a:avLst/>
              </a:prstGeom>
              <a:solidFill>
                <a:schemeClr val="bg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32" name="Rectangle 31">
                <a:extLst>
                  <a:ext uri="{FF2B5EF4-FFF2-40B4-BE49-F238E27FC236}">
                    <a16:creationId xmlns:a16="http://schemas.microsoft.com/office/drawing/2014/main" id="{E07F6024-D39D-137D-6865-C8ABD834DBF5}"/>
                  </a:ext>
                </a:extLst>
              </p:cNvPr>
              <p:cNvSpPr/>
              <p:nvPr/>
            </p:nvSpPr>
            <p:spPr bwMode="gray">
              <a:xfrm>
                <a:off x="7899410" y="2206487"/>
                <a:ext cx="1679594" cy="2156791"/>
              </a:xfrm>
              <a:prstGeom prst="rect">
                <a:avLst/>
              </a:prstGeom>
              <a:solidFill>
                <a:schemeClr val="bg1">
                  <a:lumMod val="9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33" name="Rectangle 32">
                <a:extLst>
                  <a:ext uri="{FF2B5EF4-FFF2-40B4-BE49-F238E27FC236}">
                    <a16:creationId xmlns:a16="http://schemas.microsoft.com/office/drawing/2014/main" id="{67DCBAE8-728B-5154-DBCC-89F4C1BD7BCE}"/>
                  </a:ext>
                </a:extLst>
              </p:cNvPr>
              <p:cNvSpPr/>
              <p:nvPr/>
            </p:nvSpPr>
            <p:spPr bwMode="gray">
              <a:xfrm>
                <a:off x="7899409" y="2859728"/>
                <a:ext cx="1679595" cy="1380207"/>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algn="ctr" defTabSz="457200" fontAlgn="t">
                  <a:lnSpc>
                    <a:spcPts val="1500"/>
                  </a:lnSpc>
                </a:pPr>
                <a:r>
                  <a:rPr lang="en-US" sz="1200">
                    <a:solidFill>
                      <a:srgbClr val="000000"/>
                    </a:solidFill>
                    <a:latin typeface="CVS Health Sans"/>
                  </a:rPr>
                  <a:t>Clear ownership, accountability and reporting</a:t>
                </a:r>
              </a:p>
            </p:txBody>
          </p:sp>
          <p:pic>
            <p:nvPicPr>
              <p:cNvPr id="34" name="Graphic 33" descr="Clipboard with solid fill">
                <a:extLst>
                  <a:ext uri="{FF2B5EF4-FFF2-40B4-BE49-F238E27FC236}">
                    <a16:creationId xmlns:a16="http://schemas.microsoft.com/office/drawing/2014/main" id="{412BC36A-64CB-8151-D442-53D3BE5E1B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37907" y="2358726"/>
                <a:ext cx="402601" cy="402601"/>
              </a:xfrm>
              <a:prstGeom prst="rect">
                <a:avLst/>
              </a:prstGeom>
            </p:spPr>
          </p:pic>
        </p:grpSp>
        <p:grpSp>
          <p:nvGrpSpPr>
            <p:cNvPr id="16" name="Group 15">
              <a:extLst>
                <a:ext uri="{FF2B5EF4-FFF2-40B4-BE49-F238E27FC236}">
                  <a16:creationId xmlns:a16="http://schemas.microsoft.com/office/drawing/2014/main" id="{86CD71F7-8045-3DDC-40BB-041E1CB72861}"/>
                </a:ext>
              </a:extLst>
            </p:cNvPr>
            <p:cNvGrpSpPr/>
            <p:nvPr/>
          </p:nvGrpSpPr>
          <p:grpSpPr>
            <a:xfrm>
              <a:off x="4154241" y="2206487"/>
              <a:ext cx="1747182" cy="2210434"/>
              <a:chOff x="4154241" y="2206487"/>
              <a:chExt cx="1747182" cy="2210434"/>
            </a:xfrm>
          </p:grpSpPr>
          <p:sp>
            <p:nvSpPr>
              <p:cNvPr id="27" name="Rectangle 26">
                <a:extLst>
                  <a:ext uri="{FF2B5EF4-FFF2-40B4-BE49-F238E27FC236}">
                    <a16:creationId xmlns:a16="http://schemas.microsoft.com/office/drawing/2014/main" id="{2BD9BA55-A46B-072A-A931-70374281DD6E}"/>
                  </a:ext>
                </a:extLst>
              </p:cNvPr>
              <p:cNvSpPr/>
              <p:nvPr/>
            </p:nvSpPr>
            <p:spPr bwMode="gray">
              <a:xfrm>
                <a:off x="4221829" y="2260130"/>
                <a:ext cx="1679594" cy="2156791"/>
              </a:xfrm>
              <a:prstGeom prst="rect">
                <a:avLst/>
              </a:prstGeom>
              <a:solidFill>
                <a:schemeClr val="bg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28" name="Rectangle 27">
                <a:extLst>
                  <a:ext uri="{FF2B5EF4-FFF2-40B4-BE49-F238E27FC236}">
                    <a16:creationId xmlns:a16="http://schemas.microsoft.com/office/drawing/2014/main" id="{68ECA2AC-E0D6-5588-CE27-067F3F0A60FD}"/>
                  </a:ext>
                </a:extLst>
              </p:cNvPr>
              <p:cNvSpPr/>
              <p:nvPr/>
            </p:nvSpPr>
            <p:spPr bwMode="gray">
              <a:xfrm>
                <a:off x="4154242" y="2206487"/>
                <a:ext cx="1679594" cy="2156791"/>
              </a:xfrm>
              <a:prstGeom prst="rect">
                <a:avLst/>
              </a:prstGeom>
              <a:solidFill>
                <a:schemeClr val="bg1">
                  <a:lumMod val="9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29" name="Rectangle 28">
                <a:extLst>
                  <a:ext uri="{FF2B5EF4-FFF2-40B4-BE49-F238E27FC236}">
                    <a16:creationId xmlns:a16="http://schemas.microsoft.com/office/drawing/2014/main" id="{0CCBD40E-FCFA-BB8F-B6E2-8C02620237A3}"/>
                  </a:ext>
                </a:extLst>
              </p:cNvPr>
              <p:cNvSpPr/>
              <p:nvPr/>
            </p:nvSpPr>
            <p:spPr bwMode="gray">
              <a:xfrm>
                <a:off x="4154241" y="2859728"/>
                <a:ext cx="1679595" cy="1380207"/>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algn="ctr" defTabSz="457200" fontAlgn="t">
                  <a:lnSpc>
                    <a:spcPts val="1500"/>
                  </a:lnSpc>
                </a:pPr>
                <a:r>
                  <a:rPr lang="en-US" sz="1200">
                    <a:solidFill>
                      <a:srgbClr val="000000"/>
                    </a:solidFill>
                    <a:latin typeface="CVS Health Sans"/>
                  </a:rPr>
                  <a:t>Consistent Zero Trust controls across identities, devices, apps, data, and infrastructure</a:t>
                </a:r>
              </a:p>
            </p:txBody>
          </p:sp>
          <p:pic>
            <p:nvPicPr>
              <p:cNvPr id="30" name="Graphic 29" descr="Hierarchy with solid fill">
                <a:extLst>
                  <a:ext uri="{FF2B5EF4-FFF2-40B4-BE49-F238E27FC236}">
                    <a16:creationId xmlns:a16="http://schemas.microsoft.com/office/drawing/2014/main" id="{FC363C34-939F-F604-4FC1-DAE4560185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2738" y="2358725"/>
                <a:ext cx="402602" cy="402602"/>
              </a:xfrm>
              <a:prstGeom prst="rect">
                <a:avLst/>
              </a:prstGeom>
            </p:spPr>
          </p:pic>
        </p:grpSp>
        <p:grpSp>
          <p:nvGrpSpPr>
            <p:cNvPr id="18" name="Group 17">
              <a:extLst>
                <a:ext uri="{FF2B5EF4-FFF2-40B4-BE49-F238E27FC236}">
                  <a16:creationId xmlns:a16="http://schemas.microsoft.com/office/drawing/2014/main" id="{AF40F102-DC17-0266-D6D8-B7FB9664C133}"/>
                </a:ext>
              </a:extLst>
            </p:cNvPr>
            <p:cNvGrpSpPr/>
            <p:nvPr/>
          </p:nvGrpSpPr>
          <p:grpSpPr>
            <a:xfrm>
              <a:off x="6026825" y="2206487"/>
              <a:ext cx="1747181" cy="2210434"/>
              <a:chOff x="6026825" y="2206487"/>
              <a:chExt cx="1747181" cy="2210434"/>
            </a:xfrm>
          </p:grpSpPr>
          <p:sp>
            <p:nvSpPr>
              <p:cNvPr id="19" name="Rectangle 18">
                <a:extLst>
                  <a:ext uri="{FF2B5EF4-FFF2-40B4-BE49-F238E27FC236}">
                    <a16:creationId xmlns:a16="http://schemas.microsoft.com/office/drawing/2014/main" id="{EDB35F76-2F49-3342-AF27-951BD9B7BC9C}"/>
                  </a:ext>
                </a:extLst>
              </p:cNvPr>
              <p:cNvSpPr/>
              <p:nvPr/>
            </p:nvSpPr>
            <p:spPr bwMode="gray">
              <a:xfrm>
                <a:off x="6094412" y="2260130"/>
                <a:ext cx="1679594" cy="2156791"/>
              </a:xfrm>
              <a:prstGeom prst="rect">
                <a:avLst/>
              </a:prstGeom>
              <a:solidFill>
                <a:schemeClr val="bg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20" name="Rectangle 19">
                <a:extLst>
                  <a:ext uri="{FF2B5EF4-FFF2-40B4-BE49-F238E27FC236}">
                    <a16:creationId xmlns:a16="http://schemas.microsoft.com/office/drawing/2014/main" id="{78931409-22BD-6414-FE97-DBC2A11BB282}"/>
                  </a:ext>
                </a:extLst>
              </p:cNvPr>
              <p:cNvSpPr/>
              <p:nvPr/>
            </p:nvSpPr>
            <p:spPr bwMode="gray">
              <a:xfrm>
                <a:off x="6026825" y="2206487"/>
                <a:ext cx="1679594" cy="2156791"/>
              </a:xfrm>
              <a:prstGeom prst="rect">
                <a:avLst/>
              </a:prstGeom>
              <a:solidFill>
                <a:schemeClr val="bg1">
                  <a:lumMod val="9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21" name="Rectangle 20">
                <a:extLst>
                  <a:ext uri="{FF2B5EF4-FFF2-40B4-BE49-F238E27FC236}">
                    <a16:creationId xmlns:a16="http://schemas.microsoft.com/office/drawing/2014/main" id="{05BD1D6C-F6F7-167E-3755-B8C646850670}"/>
                  </a:ext>
                </a:extLst>
              </p:cNvPr>
              <p:cNvSpPr/>
              <p:nvPr/>
            </p:nvSpPr>
            <p:spPr bwMode="gray">
              <a:xfrm>
                <a:off x="6026825" y="2859728"/>
                <a:ext cx="1679595" cy="1380207"/>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algn="ctr" defTabSz="457200" fontAlgn="t">
                  <a:lnSpc>
                    <a:spcPts val="1500"/>
                  </a:lnSpc>
                </a:pPr>
                <a:r>
                  <a:rPr lang="en-US" sz="1200">
                    <a:solidFill>
                      <a:srgbClr val="000000"/>
                    </a:solidFill>
                    <a:latin typeface="CVS Health Sans"/>
                  </a:rPr>
                  <a:t>Reduced attack surface and blast radius</a:t>
                </a:r>
              </a:p>
            </p:txBody>
          </p:sp>
          <p:pic>
            <p:nvPicPr>
              <p:cNvPr id="22" name="Graphic 21" descr="Heart lock with solid fill">
                <a:extLst>
                  <a:ext uri="{FF2B5EF4-FFF2-40B4-BE49-F238E27FC236}">
                    <a16:creationId xmlns:a16="http://schemas.microsoft.com/office/drawing/2014/main" id="{128E1F98-2C08-6668-0019-9586928457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65321" y="2358724"/>
                <a:ext cx="402603" cy="402603"/>
              </a:xfrm>
              <a:prstGeom prst="rect">
                <a:avLst/>
              </a:prstGeom>
            </p:spPr>
          </p:pic>
        </p:grpSp>
      </p:grpSp>
      <p:sp>
        <p:nvSpPr>
          <p:cNvPr id="5" name="TextBox 4">
            <a:extLst>
              <a:ext uri="{FF2B5EF4-FFF2-40B4-BE49-F238E27FC236}">
                <a16:creationId xmlns:a16="http://schemas.microsoft.com/office/drawing/2014/main" id="{AB6E6931-ECD5-E72A-BB22-985BC5B5E8E5}"/>
              </a:ext>
            </a:extLst>
          </p:cNvPr>
          <p:cNvSpPr txBox="1"/>
          <p:nvPr/>
        </p:nvSpPr>
        <p:spPr>
          <a:xfrm>
            <a:off x="722682" y="1245050"/>
            <a:ext cx="11080479" cy="482824"/>
          </a:xfrm>
          <a:prstGeom prst="rect">
            <a:avLst/>
          </a:prstGeom>
          <a:noFill/>
        </p:spPr>
        <p:txBody>
          <a:bodyPr wrap="square">
            <a:spAutoFit/>
          </a:bodyPr>
          <a:lstStyle/>
          <a:p>
            <a:pPr fontAlgn="t">
              <a:lnSpc>
                <a:spcPts val="1500"/>
              </a:lnSpc>
              <a:buNone/>
            </a:pPr>
            <a:r>
              <a:rPr lang="en-US" sz="1400" b="0">
                <a:effectLst/>
                <a:latin typeface="+mj-lt"/>
              </a:rPr>
              <a:t>With </a:t>
            </a:r>
            <a:r>
              <a:rPr lang="en-US" sz="1400">
                <a:latin typeface="+mj-lt"/>
              </a:rPr>
              <a:t>a shared ISTS ZT goal and </a:t>
            </a:r>
            <a:r>
              <a:rPr lang="en-US" sz="1400" b="0">
                <a:effectLst/>
                <a:latin typeface="+mj-lt"/>
              </a:rPr>
              <a:t>multiple ZT initiatives underway, centralized visibility and alignment are critical to understanding coverage, gaps, and progress.</a:t>
            </a:r>
          </a:p>
        </p:txBody>
      </p:sp>
    </p:spTree>
    <p:extLst>
      <p:ext uri="{BB962C8B-B14F-4D97-AF65-F5344CB8AC3E}">
        <p14:creationId xmlns:p14="http://schemas.microsoft.com/office/powerpoint/2010/main" val="1889133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A5D7-F40A-9024-33EA-ADE3183EE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62B54-DCC7-3225-B2F6-7515EB845CB8}"/>
              </a:ext>
            </a:extLst>
          </p:cNvPr>
          <p:cNvSpPr>
            <a:spLocks noGrp="1"/>
          </p:cNvSpPr>
          <p:nvPr>
            <p:ph type="title"/>
          </p:nvPr>
        </p:nvSpPr>
        <p:spPr/>
        <p:txBody>
          <a:bodyPr/>
          <a:lstStyle/>
          <a:p>
            <a:r>
              <a:rPr lang="en-US">
                <a:solidFill>
                  <a:srgbClr val="0B315E"/>
                </a:solidFill>
                <a:latin typeface="Calibri" panose="020F0502020204030204" pitchFamily="34" charset="0"/>
                <a:ea typeface="Calibri" panose="020F0502020204030204" pitchFamily="34" charset="0"/>
                <a:cs typeface="Calibri" panose="020F0502020204030204" pitchFamily="34" charset="0"/>
              </a:rPr>
              <a:t>Zero Trust Framework</a:t>
            </a:r>
            <a:endParaRPr lang="en-US" b="0">
              <a:solidFill>
                <a:srgbClr val="0B315E"/>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301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EBCED-4CF4-4925-74F9-D3C4F4490CE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5F99899-F07B-CE16-07C1-A98800472BCC}"/>
              </a:ext>
            </a:extLst>
          </p:cNvPr>
          <p:cNvPicPr>
            <a:picLocks noChangeAspect="1"/>
          </p:cNvPicPr>
          <p:nvPr/>
        </p:nvPicPr>
        <p:blipFill>
          <a:blip r:embed="rId3"/>
          <a:srcRect l="7350" r="4269" b="17436"/>
          <a:stretch/>
        </p:blipFill>
        <p:spPr>
          <a:xfrm>
            <a:off x="3596292" y="1517959"/>
            <a:ext cx="4866438" cy="3657375"/>
          </a:xfrm>
          <a:prstGeom prst="rect">
            <a:avLst/>
          </a:prstGeom>
        </p:spPr>
      </p:pic>
      <p:sp>
        <p:nvSpPr>
          <p:cNvPr id="25" name="Rectangle: Rounded Corners 24">
            <a:extLst>
              <a:ext uri="{FF2B5EF4-FFF2-40B4-BE49-F238E27FC236}">
                <a16:creationId xmlns:a16="http://schemas.microsoft.com/office/drawing/2014/main" id="{68D567A1-85C2-1F01-7C26-D6D709552486}"/>
              </a:ext>
            </a:extLst>
          </p:cNvPr>
          <p:cNvSpPr/>
          <p:nvPr/>
        </p:nvSpPr>
        <p:spPr bwMode="gray">
          <a:xfrm>
            <a:off x="8651286" y="2308191"/>
            <a:ext cx="2769833" cy="2246052"/>
          </a:xfrm>
          <a:prstGeom prst="roundRect">
            <a:avLst/>
          </a:prstGeom>
          <a:solidFill>
            <a:schemeClr val="bg1">
              <a:lumMod val="95000"/>
            </a:schemeClr>
          </a:solidFill>
          <a:ln w="28575">
            <a:solidFill>
              <a:srgbClr val="3C597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itle 1">
            <a:extLst>
              <a:ext uri="{FF2B5EF4-FFF2-40B4-BE49-F238E27FC236}">
                <a16:creationId xmlns:a16="http://schemas.microsoft.com/office/drawing/2014/main" id="{04B57EE4-D41C-2930-7A0C-861FC3BDE054}"/>
              </a:ext>
            </a:extLst>
          </p:cNvPr>
          <p:cNvSpPr>
            <a:spLocks noGrp="1"/>
          </p:cNvSpPr>
          <p:nvPr>
            <p:ph type="title"/>
          </p:nvPr>
        </p:nvSpPr>
        <p:spPr>
          <a:xfrm>
            <a:off x="775952" y="838190"/>
            <a:ext cx="6031550" cy="458175"/>
          </a:xfrm>
        </p:spPr>
        <p:txBody>
          <a:bodyPr/>
          <a:lstStyle/>
          <a:p>
            <a:r>
              <a:rPr lang="en-US"/>
              <a:t>CISA Zero Trust Model</a:t>
            </a:r>
          </a:p>
        </p:txBody>
      </p:sp>
      <p:sp>
        <p:nvSpPr>
          <p:cNvPr id="12" name="TextBox 11">
            <a:extLst>
              <a:ext uri="{FF2B5EF4-FFF2-40B4-BE49-F238E27FC236}">
                <a16:creationId xmlns:a16="http://schemas.microsoft.com/office/drawing/2014/main" id="{87B21D9F-68E4-6920-7E93-A4C538641B74}"/>
              </a:ext>
            </a:extLst>
          </p:cNvPr>
          <p:cNvSpPr txBox="1"/>
          <p:nvPr/>
        </p:nvSpPr>
        <p:spPr>
          <a:xfrm>
            <a:off x="8660354" y="2770022"/>
            <a:ext cx="2769834" cy="1569660"/>
          </a:xfrm>
          <a:prstGeom prst="rect">
            <a:avLst/>
          </a:prstGeom>
          <a:noFill/>
        </p:spPr>
        <p:txBody>
          <a:bodyPr wrap="square">
            <a:spAutoFit/>
          </a:bodyPr>
          <a:lstStyle/>
          <a:p>
            <a:pPr algn="ctr"/>
            <a:r>
              <a:rPr lang="en-US" sz="1600" b="1"/>
              <a:t>Each pillar can progress at its own pace </a:t>
            </a:r>
            <a:r>
              <a:rPr lang="en-US" sz="1600"/>
              <a:t>and may progress more quickly than others until cross-pillar coordination is required. </a:t>
            </a:r>
          </a:p>
          <a:p>
            <a:pPr algn="ctr"/>
            <a:endParaRPr lang="en-US" sz="1600"/>
          </a:p>
        </p:txBody>
      </p:sp>
      <p:sp>
        <p:nvSpPr>
          <p:cNvPr id="23" name="TextBox 22">
            <a:extLst>
              <a:ext uri="{FF2B5EF4-FFF2-40B4-BE49-F238E27FC236}">
                <a16:creationId xmlns:a16="http://schemas.microsoft.com/office/drawing/2014/main" id="{BDF02D35-8580-5F04-EC25-2530EEA42FAB}"/>
              </a:ext>
            </a:extLst>
          </p:cNvPr>
          <p:cNvSpPr txBox="1"/>
          <p:nvPr/>
        </p:nvSpPr>
        <p:spPr>
          <a:xfrm>
            <a:off x="722682" y="1280562"/>
            <a:ext cx="11080479" cy="290464"/>
          </a:xfrm>
          <a:prstGeom prst="rect">
            <a:avLst/>
          </a:prstGeom>
          <a:noFill/>
        </p:spPr>
        <p:txBody>
          <a:bodyPr wrap="square">
            <a:spAutoFit/>
          </a:bodyPr>
          <a:lstStyle/>
          <a:p>
            <a:pPr fontAlgn="t">
              <a:lnSpc>
                <a:spcPts val="1500"/>
              </a:lnSpc>
              <a:buNone/>
            </a:pPr>
            <a:r>
              <a:rPr lang="en-US" sz="1400" b="0">
                <a:effectLst/>
                <a:latin typeface="+mj-lt"/>
              </a:rPr>
              <a:t>The CISA Zero Trust Model outlines the core pillars used to structure and advance Zero Trust capabilities.</a:t>
            </a:r>
          </a:p>
        </p:txBody>
      </p:sp>
      <p:sp>
        <p:nvSpPr>
          <p:cNvPr id="24" name="Rectangle: Rounded Corners 23">
            <a:extLst>
              <a:ext uri="{FF2B5EF4-FFF2-40B4-BE49-F238E27FC236}">
                <a16:creationId xmlns:a16="http://schemas.microsoft.com/office/drawing/2014/main" id="{D283E3AA-AEB1-12FA-E0E9-AE969F83AB4D}"/>
              </a:ext>
            </a:extLst>
          </p:cNvPr>
          <p:cNvSpPr/>
          <p:nvPr/>
        </p:nvSpPr>
        <p:spPr bwMode="gray">
          <a:xfrm>
            <a:off x="722885" y="2308191"/>
            <a:ext cx="2769833" cy="2246052"/>
          </a:xfrm>
          <a:prstGeom prst="roundRect">
            <a:avLst/>
          </a:prstGeom>
          <a:solidFill>
            <a:schemeClr val="bg1">
              <a:lumMod val="95000"/>
            </a:schemeClr>
          </a:solidFill>
          <a:ln w="28575">
            <a:solidFill>
              <a:srgbClr val="3C597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Box 4">
            <a:extLst>
              <a:ext uri="{FF2B5EF4-FFF2-40B4-BE49-F238E27FC236}">
                <a16:creationId xmlns:a16="http://schemas.microsoft.com/office/drawing/2014/main" id="{76F2A59E-01F3-69D9-FFF5-BD470E2A8F0E}"/>
              </a:ext>
            </a:extLst>
          </p:cNvPr>
          <p:cNvSpPr txBox="1"/>
          <p:nvPr/>
        </p:nvSpPr>
        <p:spPr>
          <a:xfrm>
            <a:off x="722885" y="2400690"/>
            <a:ext cx="2684852" cy="2308324"/>
          </a:xfrm>
          <a:prstGeom prst="rect">
            <a:avLst/>
          </a:prstGeom>
          <a:noFill/>
        </p:spPr>
        <p:txBody>
          <a:bodyPr wrap="square" rtlCol="0">
            <a:spAutoFit/>
          </a:bodyPr>
          <a:lstStyle/>
          <a:p>
            <a:pPr algn="ctr"/>
            <a:r>
              <a:rPr lang="en-US" sz="1600" b="1"/>
              <a:t>CISA’s Zero Trust model </a:t>
            </a:r>
            <a:r>
              <a:rPr lang="en-US" sz="1600"/>
              <a:t>provides an approach to achieve continued modernization efforts related to zero trust within a rapidly evolving environment and technology landscape. </a:t>
            </a:r>
          </a:p>
          <a:p>
            <a:pPr algn="ctr"/>
            <a:endParaRPr lang="en-US" sz="1600"/>
          </a:p>
        </p:txBody>
      </p:sp>
      <p:sp>
        <p:nvSpPr>
          <p:cNvPr id="42" name="TextBox 41">
            <a:extLst>
              <a:ext uri="{FF2B5EF4-FFF2-40B4-BE49-F238E27FC236}">
                <a16:creationId xmlns:a16="http://schemas.microsoft.com/office/drawing/2014/main" id="{E04FA014-9F7A-A155-F44B-DAC47371FC0D}"/>
              </a:ext>
            </a:extLst>
          </p:cNvPr>
          <p:cNvSpPr txBox="1"/>
          <p:nvPr/>
        </p:nvSpPr>
        <p:spPr>
          <a:xfrm>
            <a:off x="2977719" y="5277068"/>
            <a:ext cx="6236562" cy="523220"/>
          </a:xfrm>
          <a:prstGeom prst="rect">
            <a:avLst/>
          </a:prstGeom>
          <a:noFill/>
        </p:spPr>
        <p:txBody>
          <a:bodyPr wrap="square">
            <a:spAutoFit/>
          </a:bodyPr>
          <a:lstStyle/>
          <a:p>
            <a:pPr algn="ctr"/>
            <a:r>
              <a:rPr lang="en-US" sz="1400"/>
              <a:t>Coordination can only be achieved with capabilities and dependencies compatible with one another and the enterprise-wide environment. </a:t>
            </a:r>
          </a:p>
        </p:txBody>
      </p:sp>
    </p:spTree>
    <p:extLst>
      <p:ext uri="{BB962C8B-B14F-4D97-AF65-F5344CB8AC3E}">
        <p14:creationId xmlns:p14="http://schemas.microsoft.com/office/powerpoint/2010/main" val="4057354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BE7B2-B653-298A-00C0-ECEF7EF3B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636ED-F0CA-FD6C-6076-37F097A44E0D}"/>
              </a:ext>
            </a:extLst>
          </p:cNvPr>
          <p:cNvSpPr>
            <a:spLocks noGrp="1"/>
          </p:cNvSpPr>
          <p:nvPr>
            <p:ph type="title"/>
          </p:nvPr>
        </p:nvSpPr>
        <p:spPr>
          <a:xfrm>
            <a:off x="775952" y="838190"/>
            <a:ext cx="7835388" cy="458175"/>
          </a:xfrm>
        </p:spPr>
        <p:txBody>
          <a:bodyPr/>
          <a:lstStyle/>
          <a:p>
            <a:r>
              <a:rPr lang="en-US"/>
              <a:t>Model Components</a:t>
            </a:r>
          </a:p>
        </p:txBody>
      </p:sp>
      <p:graphicFrame>
        <p:nvGraphicFramePr>
          <p:cNvPr id="3" name="Table 16">
            <a:extLst>
              <a:ext uri="{FF2B5EF4-FFF2-40B4-BE49-F238E27FC236}">
                <a16:creationId xmlns:a16="http://schemas.microsoft.com/office/drawing/2014/main" id="{FDF41079-3BB5-9A40-5E8D-BCCA7387F74C}"/>
              </a:ext>
            </a:extLst>
          </p:cNvPr>
          <p:cNvGraphicFramePr>
            <a:graphicFrameLocks noGrp="1"/>
          </p:cNvGraphicFramePr>
          <p:nvPr>
            <p:extLst>
              <p:ext uri="{D42A27DB-BD31-4B8C-83A1-F6EECF244321}">
                <p14:modId xmlns:p14="http://schemas.microsoft.com/office/powerpoint/2010/main" val="2008933513"/>
              </p:ext>
            </p:extLst>
          </p:nvPr>
        </p:nvGraphicFramePr>
        <p:xfrm>
          <a:off x="775952" y="1887061"/>
          <a:ext cx="10401120" cy="3469767"/>
        </p:xfrm>
        <a:graphic>
          <a:graphicData uri="http://schemas.openxmlformats.org/drawingml/2006/table">
            <a:tbl>
              <a:tblPr firstRow="1" bandRow="1">
                <a:tableStyleId>{5C22544A-7EE6-4342-B048-85BDC9FD1C3A}</a:tableStyleId>
              </a:tblPr>
              <a:tblGrid>
                <a:gridCol w="2080224">
                  <a:extLst>
                    <a:ext uri="{9D8B030D-6E8A-4147-A177-3AD203B41FA5}">
                      <a16:colId xmlns:a16="http://schemas.microsoft.com/office/drawing/2014/main" val="97410396"/>
                    </a:ext>
                  </a:extLst>
                </a:gridCol>
                <a:gridCol w="2080224">
                  <a:extLst>
                    <a:ext uri="{9D8B030D-6E8A-4147-A177-3AD203B41FA5}">
                      <a16:colId xmlns:a16="http://schemas.microsoft.com/office/drawing/2014/main" val="895189860"/>
                    </a:ext>
                  </a:extLst>
                </a:gridCol>
                <a:gridCol w="2080224">
                  <a:extLst>
                    <a:ext uri="{9D8B030D-6E8A-4147-A177-3AD203B41FA5}">
                      <a16:colId xmlns:a16="http://schemas.microsoft.com/office/drawing/2014/main" val="975823015"/>
                    </a:ext>
                  </a:extLst>
                </a:gridCol>
                <a:gridCol w="2080224">
                  <a:extLst>
                    <a:ext uri="{9D8B030D-6E8A-4147-A177-3AD203B41FA5}">
                      <a16:colId xmlns:a16="http://schemas.microsoft.com/office/drawing/2014/main" val="1589702192"/>
                    </a:ext>
                  </a:extLst>
                </a:gridCol>
                <a:gridCol w="2080224">
                  <a:extLst>
                    <a:ext uri="{9D8B030D-6E8A-4147-A177-3AD203B41FA5}">
                      <a16:colId xmlns:a16="http://schemas.microsoft.com/office/drawing/2014/main" val="331907597"/>
                    </a:ext>
                  </a:extLst>
                </a:gridCol>
              </a:tblGrid>
              <a:tr h="424653">
                <a:tc>
                  <a:txBody>
                    <a:bodyPr/>
                    <a:lstStyle/>
                    <a:p>
                      <a:pPr algn="ctr"/>
                      <a:r>
                        <a:rPr lang="en-US" sz="1400">
                          <a:solidFill>
                            <a:schemeClr val="bg1"/>
                          </a:solidFill>
                        </a:rPr>
                        <a:t>Identity</a:t>
                      </a:r>
                    </a:p>
                  </a:txBody>
                  <a:tcPr anchor="b">
                    <a:solidFill>
                      <a:srgbClr val="1F5184"/>
                    </a:solidFill>
                  </a:tcPr>
                </a:tc>
                <a:tc>
                  <a:txBody>
                    <a:bodyPr/>
                    <a:lstStyle/>
                    <a:p>
                      <a:pPr algn="ctr"/>
                      <a:r>
                        <a:rPr lang="en-US" sz="1400">
                          <a:solidFill>
                            <a:schemeClr val="bg1"/>
                          </a:solidFill>
                        </a:rPr>
                        <a:t>Device</a:t>
                      </a:r>
                    </a:p>
                  </a:txBody>
                  <a:tcPr anchor="b">
                    <a:solidFill>
                      <a:schemeClr val="accent5">
                        <a:lumMod val="75000"/>
                      </a:schemeClr>
                    </a:solidFill>
                  </a:tcPr>
                </a:tc>
                <a:tc>
                  <a:txBody>
                    <a:bodyPr/>
                    <a:lstStyle/>
                    <a:p>
                      <a:pPr algn="ctr"/>
                      <a:r>
                        <a:rPr lang="en-US" sz="1400">
                          <a:solidFill>
                            <a:schemeClr val="bg1"/>
                          </a:solidFill>
                        </a:rPr>
                        <a:t>Networks</a:t>
                      </a:r>
                    </a:p>
                  </a:txBody>
                  <a:tcPr anchor="b">
                    <a:solidFill>
                      <a:srgbClr val="6A9641"/>
                    </a:solidFill>
                  </a:tcPr>
                </a:tc>
                <a:tc>
                  <a:txBody>
                    <a:bodyPr/>
                    <a:lstStyle/>
                    <a:p>
                      <a:pPr algn="ctr"/>
                      <a:endParaRPr lang="en-US" sz="1400" b="1">
                        <a:solidFill>
                          <a:schemeClr val="bg1"/>
                        </a:solidFill>
                      </a:endParaRPr>
                    </a:p>
                    <a:p>
                      <a:pPr algn="ctr"/>
                      <a:endParaRPr lang="en-US" sz="1400" b="1">
                        <a:solidFill>
                          <a:schemeClr val="bg1"/>
                        </a:solidFill>
                      </a:endParaRPr>
                    </a:p>
                    <a:p>
                      <a:pPr algn="ctr"/>
                      <a:r>
                        <a:rPr lang="en-US" sz="1400" b="1">
                          <a:solidFill>
                            <a:schemeClr val="bg1"/>
                          </a:solidFill>
                        </a:rPr>
                        <a:t>Applications &amp; Workloads</a:t>
                      </a:r>
                    </a:p>
                  </a:txBody>
                  <a:tcPr anchor="b">
                    <a:solidFill>
                      <a:srgbClr val="2B6692"/>
                    </a:solidFill>
                  </a:tcPr>
                </a:tc>
                <a:tc>
                  <a:txBody>
                    <a:bodyPr/>
                    <a:lstStyle/>
                    <a:p>
                      <a:pPr algn="ctr"/>
                      <a:r>
                        <a:rPr lang="en-US" sz="1400" b="1">
                          <a:solidFill>
                            <a:schemeClr val="bg1"/>
                          </a:solidFill>
                        </a:rPr>
                        <a:t>Data</a:t>
                      </a:r>
                    </a:p>
                  </a:txBody>
                  <a:tcPr anchor="b">
                    <a:solidFill>
                      <a:srgbClr val="44683A"/>
                    </a:solidFill>
                  </a:tcPr>
                </a:tc>
                <a:extLst>
                  <a:ext uri="{0D108BD9-81ED-4DB2-BD59-A6C34878D82A}">
                    <a16:rowId xmlns:a16="http://schemas.microsoft.com/office/drawing/2014/main" val="792745848"/>
                  </a:ext>
                </a:extLst>
              </a:tr>
              <a:tr h="891771">
                <a:tc>
                  <a:txBody>
                    <a:bodyPr/>
                    <a:lstStyle/>
                    <a:p>
                      <a:pPr algn="ctr"/>
                      <a:r>
                        <a:rPr lang="en-US" sz="1200" b="1">
                          <a:solidFill>
                            <a:schemeClr val="tx2"/>
                          </a:solidFill>
                        </a:rPr>
                        <a:t>Identity services will enforce least privilege needs across our environment and adjust based on user behavior.</a:t>
                      </a:r>
                    </a:p>
                    <a:p>
                      <a:pPr algn="ctr"/>
                      <a:endParaRPr lang="en-US" sz="1200" b="1">
                        <a:solidFill>
                          <a:schemeClr val="tx2"/>
                        </a:solidFill>
                      </a:endParaRPr>
                    </a:p>
                    <a:p>
                      <a:pPr algn="ctr"/>
                      <a:endParaRPr lang="en-US" sz="1200" b="1">
                        <a:solidFill>
                          <a:schemeClr val="tx2"/>
                        </a:solidFill>
                      </a:endParaRPr>
                    </a:p>
                    <a:p>
                      <a:pPr algn="ctr"/>
                      <a:endParaRPr lang="en-US" sz="1200" b="1">
                        <a:solidFill>
                          <a:schemeClr val="tx2"/>
                        </a:solidFill>
                      </a:endParaRPr>
                    </a:p>
                  </a:txBody>
                  <a:tcPr>
                    <a:noFill/>
                  </a:tcPr>
                </a:tc>
                <a:tc>
                  <a:txBody>
                    <a:bodyPr/>
                    <a:lstStyle/>
                    <a:p>
                      <a:pPr algn="ctr"/>
                      <a:r>
                        <a:rPr lang="en-US" sz="1200" b="1">
                          <a:solidFill>
                            <a:schemeClr val="tx2"/>
                          </a:solidFill>
                        </a:rPr>
                        <a:t>Device type will factor into access decisions to support risk-based access models.</a:t>
                      </a:r>
                    </a:p>
                  </a:txBody>
                  <a:tcPr>
                    <a:noFill/>
                  </a:tcPr>
                </a:tc>
                <a:tc>
                  <a:txBody>
                    <a:bodyPr/>
                    <a:lstStyle/>
                    <a:p>
                      <a:pPr algn="ctr"/>
                      <a:r>
                        <a:rPr lang="en-US" sz="1200" b="1">
                          <a:solidFill>
                            <a:schemeClr val="tx2"/>
                          </a:solidFill>
                        </a:rPr>
                        <a:t>The network will support the delivery of services through realistic segmentation.  </a:t>
                      </a:r>
                    </a:p>
                  </a:txBody>
                  <a:tcPr>
                    <a:noFill/>
                  </a:tcPr>
                </a:tc>
                <a:tc>
                  <a:txBody>
                    <a:bodyPr/>
                    <a:lstStyle/>
                    <a:p>
                      <a:pPr algn="ctr"/>
                      <a:r>
                        <a:rPr lang="en-US" sz="1200" b="1">
                          <a:solidFill>
                            <a:schemeClr val="tx2"/>
                          </a:solidFill>
                        </a:rPr>
                        <a:t>Our applications will be consumers of other pillars thereby driving consistency and accuracy of controls use.</a:t>
                      </a:r>
                    </a:p>
                  </a:txBody>
                  <a:tcPr>
                    <a:noFill/>
                  </a:tcPr>
                </a:tc>
                <a:tc>
                  <a:txBody>
                    <a:bodyPr/>
                    <a:lstStyle/>
                    <a:p>
                      <a:pPr algn="ctr"/>
                      <a:r>
                        <a:rPr lang="en-US" sz="1200" b="1">
                          <a:solidFill>
                            <a:schemeClr val="tx2"/>
                          </a:solidFill>
                        </a:rPr>
                        <a:t>Our data will be encrypted and/or tokenized while in use, transit, or at rest. </a:t>
                      </a:r>
                    </a:p>
                  </a:txBody>
                  <a:tcPr>
                    <a:noFill/>
                  </a:tcPr>
                </a:tc>
                <a:extLst>
                  <a:ext uri="{0D108BD9-81ED-4DB2-BD59-A6C34878D82A}">
                    <a16:rowId xmlns:a16="http://schemas.microsoft.com/office/drawing/2014/main" val="368889306"/>
                  </a:ext>
                </a:extLst>
              </a:tr>
              <a:tr h="424653">
                <a:tc gridSpan="5">
                  <a:txBody>
                    <a:bodyPr/>
                    <a:lstStyle/>
                    <a:p>
                      <a:pPr marL="0" indent="0" algn="ctr">
                        <a:buFont typeface="Arial" panose="020B0604020202020204" pitchFamily="34" charset="0"/>
                        <a:buNone/>
                      </a:pPr>
                      <a:r>
                        <a:rPr lang="en-US" sz="1400" b="1">
                          <a:solidFill>
                            <a:schemeClr val="bg1"/>
                          </a:solidFill>
                        </a:rPr>
                        <a:t>Visibility &amp; Analytics, Automation &amp; Orchestration, Governance</a:t>
                      </a:r>
                    </a:p>
                  </a:txBody>
                  <a:tcPr anchor="ctr">
                    <a:solidFill>
                      <a:srgbClr val="646464"/>
                    </a:solidFill>
                  </a:tcPr>
                </a:tc>
                <a:tc hMerge="1">
                  <a:txBody>
                    <a:bodyPr/>
                    <a:lstStyle/>
                    <a:p>
                      <a:pPr marL="285750" indent="-285750">
                        <a:buFont typeface="Arial" panose="020B0604020202020204" pitchFamily="34" charset="0"/>
                        <a:buChar char="•"/>
                      </a:pPr>
                      <a:endParaRPr lang="en-US" sz="1200">
                        <a:solidFill>
                          <a:schemeClr val="tx2"/>
                        </a:solidFill>
                      </a:endParaRPr>
                    </a:p>
                  </a:txBody>
                  <a:tcPr>
                    <a:noFill/>
                  </a:tcPr>
                </a:tc>
                <a:tc hMerge="1">
                  <a:txBody>
                    <a:bodyPr/>
                    <a:lstStyle/>
                    <a:p>
                      <a:pPr marL="285750" indent="-285750">
                        <a:buFont typeface="Arial" panose="020B0604020202020204" pitchFamily="34" charset="0"/>
                        <a:buChar char="•"/>
                      </a:pPr>
                      <a:endParaRPr lang="en-US" sz="1200" b="0">
                        <a:solidFill>
                          <a:schemeClr val="tx2"/>
                        </a:solidFill>
                      </a:endParaRPr>
                    </a:p>
                  </a:txBody>
                  <a:tcPr>
                    <a:noFill/>
                  </a:tcPr>
                </a:tc>
                <a:tc hMerge="1">
                  <a:txBody>
                    <a:bodyPr/>
                    <a:lstStyle/>
                    <a:p>
                      <a:pPr marL="0" indent="0">
                        <a:buFont typeface="Arial" panose="020B0604020202020204" pitchFamily="34" charset="0"/>
                        <a:buNone/>
                      </a:pPr>
                      <a:endParaRPr lang="en-US" sz="1400" b="1">
                        <a:solidFill>
                          <a:schemeClr val="bg1"/>
                        </a:solidFill>
                      </a:endParaRPr>
                    </a:p>
                  </a:txBody>
                  <a:tcPr>
                    <a:solidFill>
                      <a:srgbClr val="646464"/>
                    </a:solidFill>
                  </a:tcPr>
                </a:tc>
                <a:tc hMerge="1">
                  <a:txBody>
                    <a:bodyPr/>
                    <a:lstStyle/>
                    <a:p>
                      <a:pPr marL="0" indent="0">
                        <a:buFont typeface="Arial" panose="020B0604020202020204" pitchFamily="34" charset="0"/>
                        <a:buNone/>
                      </a:pPr>
                      <a:endParaRPr lang="en-US" sz="1400" b="1">
                        <a:solidFill>
                          <a:schemeClr val="bg1"/>
                        </a:solidFill>
                      </a:endParaRPr>
                    </a:p>
                  </a:txBody>
                  <a:tcPr>
                    <a:solidFill>
                      <a:srgbClr val="646464"/>
                    </a:solidFill>
                  </a:tcPr>
                </a:tc>
                <a:extLst>
                  <a:ext uri="{0D108BD9-81ED-4DB2-BD59-A6C34878D82A}">
                    <a16:rowId xmlns:a16="http://schemas.microsoft.com/office/drawing/2014/main" val="128061674"/>
                  </a:ext>
                </a:extLst>
              </a:tr>
              <a:tr h="728634">
                <a:tc gridSpan="5">
                  <a:txBody>
                    <a:bodyPr/>
                    <a:lstStyle/>
                    <a:p>
                      <a:pPr algn="ctr" fontAlgn="t">
                        <a:lnSpc>
                          <a:spcPts val="1500"/>
                        </a:lnSpc>
                        <a:buNone/>
                      </a:pPr>
                      <a:r>
                        <a:rPr lang="en-US" sz="1200" b="1" i="0">
                          <a:effectLst/>
                          <a:latin typeface="+mj-lt"/>
                        </a:rPr>
                        <a:t>Cross‑cutting capabilities that support interoperability across all Zero Trust pillars, providing centralized visibility, consistent enforcement, and coordinated execution.</a:t>
                      </a:r>
                      <a:endParaRPr lang="en-US" sz="1200" b="0" i="0">
                        <a:effectLst/>
                        <a:latin typeface="+mj-lt"/>
                      </a:endParaRPr>
                    </a:p>
                  </a:txBody>
                  <a:tcPr>
                    <a:noFill/>
                  </a:tcPr>
                </a:tc>
                <a:tc hMerge="1">
                  <a:txBody>
                    <a:bodyPr/>
                    <a:lstStyle/>
                    <a:p>
                      <a:pPr marL="285750" indent="-285750">
                        <a:buFont typeface="Arial" panose="020B0604020202020204" pitchFamily="34" charset="0"/>
                        <a:buChar char="•"/>
                      </a:pPr>
                      <a:endParaRPr lang="en-US" sz="1200">
                        <a:solidFill>
                          <a:schemeClr val="tx2"/>
                        </a:solidFill>
                      </a:endParaRPr>
                    </a:p>
                  </a:txBody>
                  <a:tcPr>
                    <a:noFill/>
                  </a:tcPr>
                </a:tc>
                <a:tc hMerge="1">
                  <a:txBody>
                    <a:bodyPr/>
                    <a:lstStyle/>
                    <a:p>
                      <a:pPr marL="285750" indent="-285750">
                        <a:buFont typeface="Arial" panose="020B0604020202020204" pitchFamily="34" charset="0"/>
                        <a:buChar char="•"/>
                      </a:pPr>
                      <a:endParaRPr lang="en-US" sz="1200" b="0">
                        <a:solidFill>
                          <a:schemeClr val="tx2"/>
                        </a:solidFill>
                      </a:endParaRPr>
                    </a:p>
                  </a:txBody>
                  <a:tcPr>
                    <a:noFill/>
                  </a:tcPr>
                </a:tc>
                <a:tc hMerge="1">
                  <a:txBody>
                    <a:bodyPr/>
                    <a:lstStyle/>
                    <a:p>
                      <a:pPr marL="285750" indent="-285750">
                        <a:buFont typeface="Arial" panose="020B0604020202020204" pitchFamily="34" charset="0"/>
                        <a:buChar char="•"/>
                      </a:pPr>
                      <a:endParaRPr lang="en-US" sz="1200" b="0">
                        <a:solidFill>
                          <a:schemeClr val="tx2"/>
                        </a:solidFill>
                      </a:endParaRPr>
                    </a:p>
                  </a:txBody>
                  <a:tcPr>
                    <a:noFill/>
                  </a:tcPr>
                </a:tc>
                <a:tc hMerge="1">
                  <a:txBody>
                    <a:bodyPr/>
                    <a:lstStyle/>
                    <a:p>
                      <a:pPr marL="285750" indent="-285750">
                        <a:buFont typeface="Arial" panose="020B0604020202020204" pitchFamily="34" charset="0"/>
                        <a:buChar char="•"/>
                      </a:pPr>
                      <a:endParaRPr lang="en-US" sz="1200" b="0">
                        <a:solidFill>
                          <a:schemeClr val="tx2"/>
                        </a:solidFill>
                      </a:endParaRPr>
                    </a:p>
                  </a:txBody>
                  <a:tcPr>
                    <a:noFill/>
                  </a:tcPr>
                </a:tc>
                <a:extLst>
                  <a:ext uri="{0D108BD9-81ED-4DB2-BD59-A6C34878D82A}">
                    <a16:rowId xmlns:a16="http://schemas.microsoft.com/office/drawing/2014/main" val="1849397474"/>
                  </a:ext>
                </a:extLst>
              </a:tr>
            </a:tbl>
          </a:graphicData>
        </a:graphic>
      </p:graphicFrame>
      <p:pic>
        <p:nvPicPr>
          <p:cNvPr id="10" name="Graphic 9" descr="Bar chart with solid fill">
            <a:extLst>
              <a:ext uri="{FF2B5EF4-FFF2-40B4-BE49-F238E27FC236}">
                <a16:creationId xmlns:a16="http://schemas.microsoft.com/office/drawing/2014/main" id="{5F37602C-9942-2185-F398-CDED56E9B2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6765" y="1931451"/>
            <a:ext cx="508076" cy="508076"/>
          </a:xfrm>
          <a:prstGeom prst="rect">
            <a:avLst/>
          </a:prstGeom>
        </p:spPr>
      </p:pic>
      <p:pic>
        <p:nvPicPr>
          <p:cNvPr id="12" name="Graphic 11" descr="Network with solid fill">
            <a:extLst>
              <a:ext uri="{FF2B5EF4-FFF2-40B4-BE49-F238E27FC236}">
                <a16:creationId xmlns:a16="http://schemas.microsoft.com/office/drawing/2014/main" id="{3A2BF5BC-3DC8-C9BB-0445-3DB69CF962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86841" y="1931451"/>
            <a:ext cx="508076" cy="508076"/>
          </a:xfrm>
          <a:prstGeom prst="rect">
            <a:avLst/>
          </a:prstGeom>
        </p:spPr>
      </p:pic>
      <p:pic>
        <p:nvPicPr>
          <p:cNvPr id="14" name="Graphic 13" descr="Smart Phone with solid fill">
            <a:extLst>
              <a:ext uri="{FF2B5EF4-FFF2-40B4-BE49-F238E27FC236}">
                <a16:creationId xmlns:a16="http://schemas.microsoft.com/office/drawing/2014/main" id="{5E0309D8-9F2E-7CAE-C24C-1039257383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7926" y="2020231"/>
            <a:ext cx="371373" cy="371373"/>
          </a:xfrm>
          <a:prstGeom prst="rect">
            <a:avLst/>
          </a:prstGeom>
        </p:spPr>
      </p:pic>
      <p:pic>
        <p:nvPicPr>
          <p:cNvPr id="16" name="Graphic 15" descr="User with solid fill">
            <a:extLst>
              <a:ext uri="{FF2B5EF4-FFF2-40B4-BE49-F238E27FC236}">
                <a16:creationId xmlns:a16="http://schemas.microsoft.com/office/drawing/2014/main" id="{4727A438-F7F9-A242-603C-36085077D0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63121" y="1931451"/>
            <a:ext cx="508076" cy="508076"/>
          </a:xfrm>
          <a:prstGeom prst="rect">
            <a:avLst/>
          </a:prstGeom>
        </p:spPr>
      </p:pic>
      <p:pic>
        <p:nvPicPr>
          <p:cNvPr id="18" name="Graphic 17" descr="Inbox with solid fill">
            <a:extLst>
              <a:ext uri="{FF2B5EF4-FFF2-40B4-BE49-F238E27FC236}">
                <a16:creationId xmlns:a16="http://schemas.microsoft.com/office/drawing/2014/main" id="{783C4811-166C-8161-2B72-12C249E8D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02459" y="1887061"/>
            <a:ext cx="508076" cy="508076"/>
          </a:xfrm>
          <a:prstGeom prst="rect">
            <a:avLst/>
          </a:prstGeom>
        </p:spPr>
      </p:pic>
      <p:sp>
        <p:nvSpPr>
          <p:cNvPr id="19" name="Isosceles Triangle 18">
            <a:extLst>
              <a:ext uri="{FF2B5EF4-FFF2-40B4-BE49-F238E27FC236}">
                <a16:creationId xmlns:a16="http://schemas.microsoft.com/office/drawing/2014/main" id="{F695F43C-48D9-CA06-DB41-6F1C9208C179}"/>
              </a:ext>
            </a:extLst>
          </p:cNvPr>
          <p:cNvSpPr/>
          <p:nvPr/>
        </p:nvSpPr>
        <p:spPr bwMode="gray">
          <a:xfrm>
            <a:off x="891282" y="4003831"/>
            <a:ext cx="10099194" cy="292962"/>
          </a:xfrm>
          <a:prstGeom prst="triangle">
            <a:avLst/>
          </a:prstGeom>
          <a:solidFill>
            <a:schemeClr val="tx2"/>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0" name="TextBox 19">
            <a:extLst>
              <a:ext uri="{FF2B5EF4-FFF2-40B4-BE49-F238E27FC236}">
                <a16:creationId xmlns:a16="http://schemas.microsoft.com/office/drawing/2014/main" id="{7E25E896-5FB8-2461-90C9-87855FC9B208}"/>
              </a:ext>
            </a:extLst>
          </p:cNvPr>
          <p:cNvSpPr txBox="1"/>
          <p:nvPr/>
        </p:nvSpPr>
        <p:spPr>
          <a:xfrm>
            <a:off x="722682" y="1280562"/>
            <a:ext cx="11080479" cy="290464"/>
          </a:xfrm>
          <a:prstGeom prst="rect">
            <a:avLst/>
          </a:prstGeom>
          <a:noFill/>
        </p:spPr>
        <p:txBody>
          <a:bodyPr wrap="square">
            <a:spAutoFit/>
          </a:bodyPr>
          <a:lstStyle/>
          <a:p>
            <a:pPr fontAlgn="t">
              <a:lnSpc>
                <a:spcPts val="1500"/>
              </a:lnSpc>
              <a:buNone/>
            </a:pPr>
            <a:r>
              <a:rPr lang="en-US" sz="1400" b="0">
                <a:effectLst/>
                <a:latin typeface="+mj-lt"/>
              </a:rPr>
              <a:t>Definitions of each pillar and their supporting capabilities</a:t>
            </a:r>
          </a:p>
        </p:txBody>
      </p:sp>
    </p:spTree>
    <p:extLst>
      <p:ext uri="{BB962C8B-B14F-4D97-AF65-F5344CB8AC3E}">
        <p14:creationId xmlns:p14="http://schemas.microsoft.com/office/powerpoint/2010/main" val="20316139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DV_TOP" val="493.4643"/>
  <p:tag name="ADV_LEFT" val="148.4791"/>
  <p:tag name="ADV_HEIGHT" val="14.54063"/>
  <p:tag name="ADV_WIDTH" val="364.0209"/>
  <p:tag name="ADV_COPYRIGHT" val="TRUE"/>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5CA5D1FB-423B-4DB9-AA4A-1D74D36661A3}" vid="{1C619D71-CCC8-452F-82D4-26D04016AD60}"/>
    </a:ext>
  </a:extLst>
</a:theme>
</file>

<file path=ppt/theme/theme10.xml><?xml version="1.0" encoding="utf-8"?>
<a:theme xmlns:a="http://schemas.openxmlformats.org/drawingml/2006/main" name="3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11.xml><?xml version="1.0" encoding="utf-8"?>
<a:theme xmlns:a="http://schemas.openxmlformats.org/drawingml/2006/main" name="3_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3" id="{7EFCD1C1-A5D7-5B46-AC73-73A868C74675}" vid="{2EBBD54E-5354-8642-8C39-02E7761E12CC}"/>
    </a:ext>
  </a:extLst>
</a:theme>
</file>

<file path=ppt/theme/theme12.xml><?xml version="1.0" encoding="utf-8"?>
<a:theme xmlns:a="http://schemas.openxmlformats.org/drawingml/2006/main" name="5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4.pptx" id="{17B4E7BB-E03B-4581-9F91-7523BEF8B5CD}" vid="{8E91E68B-2896-46CF-9AF2-48D5D855EB74}"/>
    </a:ext>
  </a:extLst>
</a:theme>
</file>

<file path=ppt/theme/theme13.xml><?xml version="1.0" encoding="utf-8"?>
<a:theme xmlns:a="http://schemas.openxmlformats.org/drawingml/2006/main" name="8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otx" id="{626C8980-239E-4BC2-B5D5-5824C3B90580}" vid="{C36E82C5-CDFC-4405-9EE0-B056B695EEF6}"/>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3.xml><?xml version="1.0" encoding="utf-8"?>
<a:theme xmlns:a="http://schemas.openxmlformats.org/drawingml/2006/main" name="3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4.xml><?xml version="1.0" encoding="utf-8"?>
<a:theme xmlns:a="http://schemas.openxmlformats.org/drawingml/2006/main" name="1_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5CA5D1FB-423B-4DB9-AA4A-1D74D36661A3}" vid="{1C619D71-CCC8-452F-82D4-26D04016AD60}"/>
    </a:ext>
  </a:extLst>
</a:theme>
</file>

<file path=ppt/theme/theme5.xml><?xml version="1.0" encoding="utf-8"?>
<a:theme xmlns:a="http://schemas.openxmlformats.org/drawingml/2006/main" name="1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6.xml><?xml version="1.0" encoding="utf-8"?>
<a:theme xmlns:a="http://schemas.openxmlformats.org/drawingml/2006/main" name="17_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75A23A7C-F2C4-4DB3-99F4-DFE340943194}" vid="{00D76F50-79EA-408C-B73D-B640A26F2073}"/>
    </a:ext>
  </a:extLst>
</a:theme>
</file>

<file path=ppt/theme/theme7.xml><?xml version="1.0" encoding="utf-8"?>
<a:theme xmlns:a="http://schemas.openxmlformats.org/drawingml/2006/main" name="4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8.xml><?xml version="1.0" encoding="utf-8"?>
<a:theme xmlns:a="http://schemas.openxmlformats.org/drawingml/2006/main" name="2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4.pptx" id="{17B4E7BB-E03B-4581-9F91-7523BEF8B5CD}" vid="{8E91E68B-2896-46CF-9AF2-48D5D855EB74}"/>
    </a:ext>
  </a:extLst>
</a:theme>
</file>

<file path=ppt/theme/theme9.xml><?xml version="1.0" encoding="utf-8"?>
<a:theme xmlns:a="http://schemas.openxmlformats.org/drawingml/2006/main" name="1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Widescreen Standard Template.potx" id="{83CEF358-37F9-46AF-A05D-79E2785CB037}" vid="{88E038BC-5637-44C4-884B-EEA5264A3CE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ca08cd6-5c67-4a53-ae4b-eaa88817bed6">
      <Terms xmlns="http://schemas.microsoft.com/office/infopath/2007/PartnerControls"/>
    </lcf76f155ced4ddcb4097134ff3c332f>
    <TaxCatchAll xmlns="99a2ef18-c8cd-49da-8630-976f1bc7517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92465795EBB9408C0C0D20385D91E6" ma:contentTypeVersion="10" ma:contentTypeDescription="Create a new document." ma:contentTypeScope="" ma:versionID="ed0ae186850722135ef511f99790e3ce">
  <xsd:schema xmlns:xsd="http://www.w3.org/2001/XMLSchema" xmlns:xs="http://www.w3.org/2001/XMLSchema" xmlns:p="http://schemas.microsoft.com/office/2006/metadata/properties" xmlns:ns2="dca08cd6-5c67-4a53-ae4b-eaa88817bed6" xmlns:ns3="99a2ef18-c8cd-49da-8630-976f1bc75179" targetNamespace="http://schemas.microsoft.com/office/2006/metadata/properties" ma:root="true" ma:fieldsID="2f5d45deb49a2ef9a5db77ba67b3e5a2" ns2:_="" ns3:_="">
    <xsd:import namespace="dca08cd6-5c67-4a53-ae4b-eaa88817bed6"/>
    <xsd:import namespace="99a2ef18-c8cd-49da-8630-976f1bc751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a08cd6-5c67-4a53-ae4b-eaa88817be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773e5d3-86f4-436a-b35a-a9b626cf631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a2ef18-c8cd-49da-8630-976f1bc7517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943dcc2-be7a-496c-9ccc-b9b681fb66cc}" ma:internalName="TaxCatchAll" ma:showField="CatchAllData" ma:web="99a2ef18-c8cd-49da-8630-976f1bc751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40A997-5D8D-4D90-BC7C-D5124B6222A7}">
  <ds:schemaRefs>
    <ds:schemaRef ds:uri="99a2ef18-c8cd-49da-8630-976f1bc75179"/>
    <ds:schemaRef ds:uri="dca08cd6-5c67-4a53-ae4b-eaa88817bed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2069DE-BAA4-4ECD-9F91-1EB5BB03D5EF}">
  <ds:schemaRefs>
    <ds:schemaRef ds:uri="http://schemas.microsoft.com/sharepoint/v3/contenttype/forms"/>
  </ds:schemaRefs>
</ds:datastoreItem>
</file>

<file path=customXml/itemProps3.xml><?xml version="1.0" encoding="utf-8"?>
<ds:datastoreItem xmlns:ds="http://schemas.openxmlformats.org/officeDocument/2006/customXml" ds:itemID="{CE26E034-AA8B-4FE6-8263-0EC178DEAD70}">
  <ds:schemaRefs>
    <ds:schemaRef ds:uri="99a2ef18-c8cd-49da-8630-976f1bc75179"/>
    <ds:schemaRef ds:uri="dca08cd6-5c67-4a53-ae4b-eaa88817be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38</Slides>
  <Notes>23</Notes>
  <HiddenSlides>9</HiddenSlides>
  <ScaleCrop>false</ScaleCrop>
  <HeadingPairs>
    <vt:vector size="4" baseType="variant">
      <vt:variant>
        <vt:lpstr>Theme</vt:lpstr>
      </vt:variant>
      <vt:variant>
        <vt:i4>13</vt:i4>
      </vt:variant>
      <vt:variant>
        <vt:lpstr>Slide Titles</vt:lpstr>
      </vt:variant>
      <vt:variant>
        <vt:i4>38</vt:i4>
      </vt:variant>
    </vt:vector>
  </HeadingPairs>
  <TitlesOfParts>
    <vt:vector size="51" baseType="lpstr">
      <vt:lpstr>CVS_Health_PPT_Everyday_Widescreen_Template</vt:lpstr>
      <vt:lpstr>CVS_Health_PPT_Executive_Template</vt:lpstr>
      <vt:lpstr>3_CVS_Health_PPT_Executive_Template</vt:lpstr>
      <vt:lpstr>1_CVS_Health_PPT_Everyday_Widescreen_Template</vt:lpstr>
      <vt:lpstr>1_CVS_Health_PPT_Executive_Template</vt:lpstr>
      <vt:lpstr>17_CVS_Health_PPT_Everyday_Widescreen_Template</vt:lpstr>
      <vt:lpstr>4_CVS_Health_PPT_Executive_Template</vt:lpstr>
      <vt:lpstr>2_CVS_Health_PPT_Executive_Template</vt:lpstr>
      <vt:lpstr>1_KPMG Widescreen [16:9] Feb 2022</vt:lpstr>
      <vt:lpstr>3_KPMG Widescreen [16:9] Feb 2022</vt:lpstr>
      <vt:lpstr>3_CVS_Health_PPT_Everyday_Widescreen_Template</vt:lpstr>
      <vt:lpstr>5_CVS_Health_PPT_Executive_Template</vt:lpstr>
      <vt:lpstr>8_CVS_Health_PPT_Executive_Template</vt:lpstr>
      <vt:lpstr>Zero Trust Deep Dive</vt:lpstr>
      <vt:lpstr>Contents</vt:lpstr>
      <vt:lpstr>Zero Trust Overview</vt:lpstr>
      <vt:lpstr>Introduction to Zero Trust</vt:lpstr>
      <vt:lpstr>ISTS Zero Trust Goals</vt:lpstr>
      <vt:lpstr>Creating a Unified View of Zero Trust</vt:lpstr>
      <vt:lpstr>Zero Trust Framework</vt:lpstr>
      <vt:lpstr>CISA Zero Trust Model</vt:lpstr>
      <vt:lpstr>Model Components</vt:lpstr>
      <vt:lpstr>Zero Trust Capability Coverage*</vt:lpstr>
      <vt:lpstr>ZT Project Inventory</vt:lpstr>
      <vt:lpstr>Zero Trust Project Inventory</vt:lpstr>
      <vt:lpstr>Zero Trust Project Inventory</vt:lpstr>
      <vt:lpstr>Zero Trust Project Inventory</vt:lpstr>
      <vt:lpstr>Zero Trust Projects – Infrastructure Security</vt:lpstr>
      <vt:lpstr>Zero Trust Projects – Data Integrity</vt:lpstr>
      <vt:lpstr>Zero Trust Projects - SecOps</vt:lpstr>
      <vt:lpstr>ZT Key Results</vt:lpstr>
      <vt:lpstr>Zero Trust KRs</vt:lpstr>
      <vt:lpstr>Dependencies</vt:lpstr>
      <vt:lpstr>Dependencies</vt:lpstr>
      <vt:lpstr>What’s Next</vt:lpstr>
      <vt:lpstr>Critical Strategic Focus Areas</vt:lpstr>
      <vt:lpstr>Embedded Zero Trust Principles in AI</vt:lpstr>
      <vt:lpstr>2026 Strategic Objectives &amp; Key Results (OKRs)</vt:lpstr>
      <vt:lpstr>Zero Trust Capability Coverage*</vt:lpstr>
      <vt:lpstr>Zero Trust KRs</vt:lpstr>
      <vt:lpstr>Contents</vt:lpstr>
      <vt:lpstr>Dependencies</vt:lpstr>
      <vt:lpstr>Zero Trust Capability Coverage*</vt:lpstr>
      <vt:lpstr>Zero Trust Program Execution Model</vt:lpstr>
      <vt:lpstr>Zero Trust Project Inventory (1/2)</vt:lpstr>
      <vt:lpstr>Zero Trust Project Inventory (2/2)</vt:lpstr>
      <vt:lpstr>Zero Trust Project Inventory</vt:lpstr>
      <vt:lpstr>Zero Trust Project Inventory</vt:lpstr>
      <vt:lpstr>Framework Components</vt:lpstr>
      <vt:lpstr> Zero Trust, Guiding Principles</vt:lpstr>
      <vt:lpstr>Framework Components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Trust Deep Dive</dc:title>
  <dc:creator/>
  <cp:revision>2</cp:revision>
  <dcterms:created xsi:type="dcterms:W3CDTF">2026-02-02T22:48:32Z</dcterms:created>
  <dcterms:modified xsi:type="dcterms:W3CDTF">2026-02-06T20:31:47Z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0x010100E992465795EBB9408C0C0D20385D91E6</vt:lpwstr>
  </property>
  <property fmtid="{D5CDD505-2E9C-101B-9397-08002B2CF9AE}" pid="3" name="MSIP_Label_1ecdf243-b9b0-4f63-8694-76742e4201b7_Enabled">
    <vt:lpwstr>true</vt:lpwstr>
  </property>
  <property fmtid="{D5CDD505-2E9C-101B-9397-08002B2CF9AE}" pid="4" name="MSIP_Label_1ecdf243-b9b0-4f63-8694-76742e4201b7_SetDate">
    <vt:lpwstr>2026-02-02T22:48:49Z</vt:lpwstr>
  </property>
  <property fmtid="{D5CDD505-2E9C-101B-9397-08002B2CF9AE}" pid="5" name="MSIP_Label_1ecdf243-b9b0-4f63-8694-76742e4201b7_Method">
    <vt:lpwstr>Standard</vt:lpwstr>
  </property>
  <property fmtid="{D5CDD505-2E9C-101B-9397-08002B2CF9AE}" pid="6" name="MSIP_Label_1ecdf243-b9b0-4f63-8694-76742e4201b7_Name">
    <vt:lpwstr>Proprietary general</vt:lpwstr>
  </property>
  <property fmtid="{D5CDD505-2E9C-101B-9397-08002B2CF9AE}" pid="7" name="MSIP_Label_1ecdf243-b9b0-4f63-8694-76742e4201b7_SiteId">
    <vt:lpwstr>fabb61b8-3afe-4e75-b934-a47f782b8cd7</vt:lpwstr>
  </property>
  <property fmtid="{D5CDD505-2E9C-101B-9397-08002B2CF9AE}" pid="8" name="MSIP_Label_1ecdf243-b9b0-4f63-8694-76742e4201b7_ActionId">
    <vt:lpwstr>01effa74-309b-4bd0-87bd-79e7453ab211</vt:lpwstr>
  </property>
  <property fmtid="{D5CDD505-2E9C-101B-9397-08002B2CF9AE}" pid="9" name="MSIP_Label_1ecdf243-b9b0-4f63-8694-76742e4201b7_ContentBits">
    <vt:lpwstr>0</vt:lpwstr>
  </property>
  <property fmtid="{D5CDD505-2E9C-101B-9397-08002B2CF9AE}" pid="10" name="MSIP_Label_1ecdf243-b9b0-4f63-8694-76742e4201b7_Tag">
    <vt:lpwstr>10, 3, 0, 2</vt:lpwstr>
  </property>
  <property fmtid="{D5CDD505-2E9C-101B-9397-08002B2CF9AE}" pid="11" name="MediaServiceImageTags">
    <vt:lpwstr/>
  </property>
</Properties>
</file>